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8" r:id="rId6"/>
    <p:sldId id="261" r:id="rId7"/>
    <p:sldId id="266" r:id="rId8"/>
    <p:sldId id="264" r:id="rId9"/>
    <p:sldId id="263" r:id="rId10"/>
    <p:sldId id="262" r:id="rId11"/>
    <p:sldId id="265" r:id="rId12"/>
    <p:sldId id="260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A5C5"/>
    <a:srgbClr val="408CBA"/>
    <a:srgbClr val="005DA2"/>
    <a:srgbClr val="007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129" autoAdjust="0"/>
  </p:normalViewPr>
  <p:slideViewPr>
    <p:cSldViewPr snapToGrid="0">
      <p:cViewPr varScale="1">
        <p:scale>
          <a:sx n="80" d="100"/>
          <a:sy n="80" d="100"/>
        </p:scale>
        <p:origin x="24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502E6-8639-438F-969E-434375FC201E}" type="datetimeFigureOut">
              <a:rPr lang="fr-FR" smtClean="0"/>
              <a:t>04/06/2019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6EF301-5180-4790-8B5F-9151EB8B9A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3031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Expliquer BT et pas Wifi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6EF301-5180-4790-8B5F-9151EB8B9A1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962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Moyenne  =&gt; Eviter les artefact (valeurs parasites)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6EF301-5180-4790-8B5F-9151EB8B9A1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5599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6EF301-5180-4790-8B5F-9151EB8B9A1C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2307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Interpolation linéaire entre les valeurs min et max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6EF301-5180-4790-8B5F-9151EB8B9A1C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9997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CD328-CBB0-4575-8646-47949CDA8EB0}" type="datetime1">
              <a:rPr lang="fr-FR" smtClean="0"/>
              <a:t>04/06/2019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91788-BCD2-4588-B862-87F4DED250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02354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CA68F-A19C-4D05-BDCF-CDBF9FF297AC}" type="datetime1">
              <a:rPr lang="fr-FR" smtClean="0"/>
              <a:t>04/06/2019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91788-BCD2-4588-B862-87F4DED250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761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7BE87-34DB-4858-9F91-497B4331D443}" type="datetime1">
              <a:rPr lang="fr-FR" smtClean="0"/>
              <a:t>04/06/2019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91788-BCD2-4588-B862-87F4DED250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4336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7D62-249F-4D26-BC2F-5344ABB0DF0C}" type="datetime1">
              <a:rPr lang="fr-FR" smtClean="0"/>
              <a:t>04/06/2019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91788-BCD2-4588-B862-87F4DED250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6006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D27EE-D8F6-4446-8F1C-82A1FD5FF64E}" type="datetime1">
              <a:rPr lang="fr-FR" smtClean="0"/>
              <a:t>04/06/2019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91788-BCD2-4588-B862-87F4DED250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3945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8611-5ADF-41AE-93EA-D2E9EE597AC1}" type="datetime1">
              <a:rPr lang="fr-FR" smtClean="0"/>
              <a:t>04/06/2019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91788-BCD2-4588-B862-87F4DED250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2037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D4CA-CB4D-497E-B4A0-4D70C945EA25}" type="datetime1">
              <a:rPr lang="fr-FR" smtClean="0"/>
              <a:t>04/06/2019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91788-BCD2-4588-B862-87F4DED25086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80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CF23-5C59-4C96-A96F-CE2ACE49CC2F}" type="datetime1">
              <a:rPr lang="fr-FR" smtClean="0"/>
              <a:t>04/06/2019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91788-BCD2-4588-B862-87F4DED250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4887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8D02-08DD-4AD3-9139-0FFA0FC82487}" type="datetime1">
              <a:rPr lang="fr-FR" smtClean="0"/>
              <a:t>04/06/2019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91788-BCD2-4588-B862-87F4DED250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5784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5D299-56F7-4E56-8EA6-A8C425B2708E}" type="datetime1">
              <a:rPr lang="fr-FR" smtClean="0"/>
              <a:t>04/06/2019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91788-BCD2-4588-B862-87F4DED250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0886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0FF390D-FF63-459A-ADCE-347DEA121817}" type="datetime1">
              <a:rPr lang="fr-FR" smtClean="0"/>
              <a:t>04/06/2019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91788-BCD2-4588-B862-87F4DED250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5663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29C8F5B-E68F-45B3-93A6-E822C42E6CD4}" type="datetime1">
              <a:rPr lang="fr-FR" smtClean="0"/>
              <a:t>04/06/2019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3991788-BCD2-4588-B862-87F4DED250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4369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photos.google.com/photo/AF1QipPGWuDLMiCnHxafq7CI0Pq1mi7Z8A_5L22gyvnw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jp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jpeg"/><Relationship Id="rId9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5A5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1699A-7CDD-47E9-9E8E-461776D44C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386744"/>
            <a:ext cx="4486656" cy="1645920"/>
          </a:xfrm>
        </p:spPr>
        <p:txBody>
          <a:bodyPr>
            <a:normAutofit/>
          </a:bodyPr>
          <a:lstStyle/>
          <a:p>
            <a:r>
              <a:rPr lang="fr-FR" sz="3200"/>
              <a:t>Dataglove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3B4F6E-5379-4AD2-B7BE-3FBA51987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8615" y="4352544"/>
            <a:ext cx="3798770" cy="1239894"/>
          </a:xfrm>
        </p:spPr>
        <p:txBody>
          <a:bodyPr>
            <a:normAutofit/>
          </a:bodyPr>
          <a:lstStyle/>
          <a:p>
            <a:r>
              <a:rPr lang="fr-FR" sz="1800"/>
              <a:t>Julien Giovinazzo</a:t>
            </a:r>
          </a:p>
          <a:p>
            <a:r>
              <a:rPr lang="fr-FR" sz="1800"/>
              <a:t>Florian Vuiton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68D1F7-2998-4737-A03D-0F689DB95A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25"/>
          <a:stretch/>
        </p:blipFill>
        <p:spPr>
          <a:xfrm rot="5400000">
            <a:off x="5714999" y="381000"/>
            <a:ext cx="6858000" cy="6095999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E0AD6E1-89BB-4CFA-A5B2-8B90F42F8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91788-BCD2-4588-B862-87F4DED2508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9012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63E05FF-3A5F-4806-94CC-25E9436B7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Classe Hand : Calibration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9C306B-1A34-4ED7-BC2A-099F70CECBD1}"/>
              </a:ext>
            </a:extLst>
          </p:cNvPr>
          <p:cNvSpPr/>
          <p:nvPr/>
        </p:nvSpPr>
        <p:spPr>
          <a:xfrm>
            <a:off x="2581468" y="3303030"/>
            <a:ext cx="2687216" cy="186612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MAIN OUVERTE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602334-9C76-4EE9-AB3B-4F0A99017DAF}"/>
              </a:ext>
            </a:extLst>
          </p:cNvPr>
          <p:cNvSpPr/>
          <p:nvPr/>
        </p:nvSpPr>
        <p:spPr>
          <a:xfrm>
            <a:off x="6923316" y="3303030"/>
            <a:ext cx="2687216" cy="186612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MAIN FERMÉE</a:t>
            </a:r>
          </a:p>
        </p:txBody>
      </p:sp>
      <p:sp>
        <p:nvSpPr>
          <p:cNvPr id="10" name="Arrow: Circular 9">
            <a:extLst>
              <a:ext uri="{FF2B5EF4-FFF2-40B4-BE49-F238E27FC236}">
                <a16:creationId xmlns:a16="http://schemas.microsoft.com/office/drawing/2014/main" id="{0FCF63A2-7ABB-4A5F-BB1E-A883FF96E8D9}"/>
              </a:ext>
            </a:extLst>
          </p:cNvPr>
          <p:cNvSpPr/>
          <p:nvPr/>
        </p:nvSpPr>
        <p:spPr>
          <a:xfrm>
            <a:off x="5268684" y="3421905"/>
            <a:ext cx="1654631" cy="1626345"/>
          </a:xfrm>
          <a:prstGeom prst="circularArrow">
            <a:avLst>
              <a:gd name="adj1" fmla="val 13303"/>
              <a:gd name="adj2" fmla="val 1020785"/>
              <a:gd name="adj3" fmla="val 20509588"/>
              <a:gd name="adj4" fmla="val 2450910"/>
              <a:gd name="adj5" fmla="val 13946"/>
            </a:avLst>
          </a:prstGeom>
          <a:solidFill>
            <a:srgbClr val="0072C8"/>
          </a:solidFill>
          <a:ln w="190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3s</a:t>
            </a: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8D10799F-2400-4636-AB5F-A53A6BD93152}"/>
              </a:ext>
            </a:extLst>
          </p:cNvPr>
          <p:cNvSpPr/>
          <p:nvPr/>
        </p:nvSpPr>
        <p:spPr>
          <a:xfrm>
            <a:off x="9174546" y="3898929"/>
            <a:ext cx="788872" cy="671804"/>
          </a:xfrm>
          <a:prstGeom prst="chevron">
            <a:avLst/>
          </a:prstGeom>
          <a:solidFill>
            <a:srgbClr val="0072C8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BC7288-6683-4BF9-AB7C-EF93079DB480}"/>
              </a:ext>
            </a:extLst>
          </p:cNvPr>
          <p:cNvSpPr txBox="1"/>
          <p:nvPr/>
        </p:nvSpPr>
        <p:spPr>
          <a:xfrm>
            <a:off x="9960865" y="3911666"/>
            <a:ext cx="189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Valeur </a:t>
            </a:r>
            <a:r>
              <a:rPr lang="fr-FR" b="1" dirty="0"/>
              <a:t>Maximale</a:t>
            </a:r>
            <a:r>
              <a:rPr lang="fr-FR" dirty="0"/>
              <a:t> du port</a:t>
            </a:r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D9182DA4-C4BE-46EC-B702-3E44C0154B28}"/>
              </a:ext>
            </a:extLst>
          </p:cNvPr>
          <p:cNvSpPr/>
          <p:nvPr/>
        </p:nvSpPr>
        <p:spPr>
          <a:xfrm rot="10800000">
            <a:off x="2231135" y="3898929"/>
            <a:ext cx="788872" cy="671804"/>
          </a:xfrm>
          <a:prstGeom prst="chevron">
            <a:avLst/>
          </a:prstGeom>
          <a:solidFill>
            <a:srgbClr val="0072C8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B466C9-7C9D-4EDF-81C6-C2CBB182146C}"/>
              </a:ext>
            </a:extLst>
          </p:cNvPr>
          <p:cNvSpPr txBox="1"/>
          <p:nvPr/>
        </p:nvSpPr>
        <p:spPr>
          <a:xfrm>
            <a:off x="332791" y="3911666"/>
            <a:ext cx="189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Valeur </a:t>
            </a:r>
            <a:r>
              <a:rPr lang="fr-FR" b="1" dirty="0"/>
              <a:t>Minimale</a:t>
            </a:r>
            <a:r>
              <a:rPr lang="fr-FR" dirty="0"/>
              <a:t> du port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6A40604-8E3F-4D1C-88D4-DDD249020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91788-BCD2-4588-B862-87F4DED25086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4198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F7434-C233-45B8-AFBF-316F0204C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77ED2-1DF0-477D-9BE4-3723E3C0E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336" y="2390775"/>
            <a:ext cx="7729728" cy="1188721"/>
          </a:xfrm>
        </p:spPr>
        <p:txBody>
          <a:bodyPr/>
          <a:lstStyle/>
          <a:p>
            <a:r>
              <a:rPr lang="fr-FR" dirty="0"/>
              <a:t>Jeu de pierre – feuille - ciseaux</a:t>
            </a:r>
          </a:p>
          <a:p>
            <a:r>
              <a:rPr lang="fr-FR" dirty="0"/>
              <a:t>Pour aller plus loin avec le projet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FD5F5CF-28B5-4E1A-8C08-D3EB3D88EB68}"/>
              </a:ext>
            </a:extLst>
          </p:cNvPr>
          <p:cNvSpPr txBox="1">
            <a:spLocks/>
          </p:cNvSpPr>
          <p:nvPr/>
        </p:nvSpPr>
        <p:spPr>
          <a:xfrm>
            <a:off x="402336" y="3962019"/>
            <a:ext cx="7729728" cy="2750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Réutilisation de la classe Hand pour crée la main de l’ordinateur</a:t>
            </a:r>
          </a:p>
          <a:p>
            <a:r>
              <a:rPr lang="fr-FR" dirty="0"/>
              <a:t>3 états possibles 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Détection de position avec seuil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0283DA-D61F-4132-B6D6-846C46CBD8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67" r="12778"/>
          <a:stretch/>
        </p:blipFill>
        <p:spPr>
          <a:xfrm rot="5400000">
            <a:off x="7296150" y="1895475"/>
            <a:ext cx="4152900" cy="5143500"/>
          </a:xfrm>
          <a:prstGeom prst="rect">
            <a:avLst/>
          </a:prstGeom>
        </p:spPr>
      </p:pic>
      <p:pic>
        <p:nvPicPr>
          <p:cNvPr id="7" name="Image 10">
            <a:extLst>
              <a:ext uri="{FF2B5EF4-FFF2-40B4-BE49-F238E27FC236}">
                <a16:creationId xmlns:a16="http://schemas.microsoft.com/office/drawing/2014/main" id="{9628312C-D136-4744-90FC-2527C297523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86299" y="4787629"/>
            <a:ext cx="4967029" cy="951689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1AB8267-F9CC-4987-985C-18FBD76BC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91788-BCD2-4588-B862-87F4DED25086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9235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08B6D-C3DA-4623-99BC-CA230AA29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Démonstration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797FA74-ED6D-4C70-BDF7-EE291B36D050}"/>
              </a:ext>
            </a:extLst>
          </p:cNvPr>
          <p:cNvSpPr txBox="1"/>
          <p:nvPr/>
        </p:nvSpPr>
        <p:spPr>
          <a:xfrm>
            <a:off x="3124200" y="2972484"/>
            <a:ext cx="5705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2"/>
              </a:rPr>
              <a:t>https://photos.google.com/photo/AF1QipPGWuDLMiCnHxafq7CI0Pq1mi7Z8A_5L22gyvnw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9344CF3-2C11-47BF-8617-C816509AD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91788-BCD2-4588-B862-87F4DED25086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8246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B3538-C848-4E72-AECC-7234CC099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FA0B0-6E75-41CB-B9AB-C81D419FF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4058031"/>
          </a:xfrm>
        </p:spPr>
        <p:txBody>
          <a:bodyPr>
            <a:normAutofit/>
          </a:bodyPr>
          <a:lstStyle/>
          <a:p>
            <a:r>
              <a:rPr lang="fr-FR" dirty="0"/>
              <a:t>Bonne réalisation du cahier des charges</a:t>
            </a:r>
          </a:p>
          <a:p>
            <a:r>
              <a:rPr lang="fr-FR" dirty="0"/>
              <a:t>Aller plus loin avec une application réel (jeu)</a:t>
            </a:r>
          </a:p>
          <a:p>
            <a:endParaRPr lang="fr-FR" dirty="0"/>
          </a:p>
          <a:p>
            <a:r>
              <a:rPr lang="fr-FR" dirty="0"/>
              <a:t>Projet formateur:</a:t>
            </a:r>
          </a:p>
          <a:p>
            <a:pPr lvl="1"/>
            <a:r>
              <a:rPr lang="fr-FR" dirty="0"/>
              <a:t>Faire communiquer une carte Arduino avec un script sur un PC via Bluetooth</a:t>
            </a:r>
          </a:p>
          <a:p>
            <a:pPr lvl="1"/>
            <a:r>
              <a:rPr lang="fr-FR" dirty="0"/>
              <a:t>Programmer en </a:t>
            </a:r>
            <a:r>
              <a:rPr lang="fr-FR" dirty="0" err="1"/>
              <a:t>Processing</a:t>
            </a:r>
            <a:endParaRPr lang="fr-FR" dirty="0"/>
          </a:p>
          <a:p>
            <a:pPr marL="228600" lvl="1" indent="0">
              <a:buNone/>
            </a:pPr>
            <a:endParaRPr lang="fr-FR" dirty="0"/>
          </a:p>
          <a:p>
            <a:r>
              <a:rPr lang="fr-FR" dirty="0"/>
              <a:t>Difficultés rencontrés :</a:t>
            </a:r>
          </a:p>
          <a:p>
            <a:pPr lvl="1"/>
            <a:r>
              <a:rPr lang="fr-FR" dirty="0"/>
              <a:t>Travail avec un autre groupe</a:t>
            </a:r>
          </a:p>
          <a:p>
            <a:pPr lvl="1"/>
            <a:r>
              <a:rPr lang="fr-FR" dirty="0"/>
              <a:t>Affichage 3D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06A0D8F-3AFC-457C-B2D5-1D2E6C93A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91788-BCD2-4588-B862-87F4DED25086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1336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966A4D4-049A-4389-B407-0E7091A07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FB2413-21F2-4ABD-BD41-0658E705F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fr-FR" dirty="0"/>
              <a:t>Cahier des charges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BBE0F-CDEA-4274-914D-447912759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58704"/>
            <a:ext cx="4475892" cy="22183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>
                <a:solidFill>
                  <a:schemeClr val="tx1"/>
                </a:solidFill>
              </a:rPr>
              <a:t>- ESP32 </a:t>
            </a:r>
            <a:r>
              <a:rPr lang="fr-FR" sz="2000" dirty="0" err="1">
                <a:solidFill>
                  <a:schemeClr val="tx1"/>
                </a:solidFill>
              </a:rPr>
              <a:t>Thing</a:t>
            </a:r>
            <a:r>
              <a:rPr lang="fr-FR" sz="2000" dirty="0">
                <a:solidFill>
                  <a:schemeClr val="tx1"/>
                </a:solidFill>
              </a:rPr>
              <a:t> / Arduino</a:t>
            </a:r>
          </a:p>
          <a:p>
            <a:pPr marL="0" indent="0">
              <a:buNone/>
            </a:pPr>
            <a:r>
              <a:rPr lang="fr-FR" sz="2000" dirty="0">
                <a:solidFill>
                  <a:schemeClr val="tx1"/>
                </a:solidFill>
              </a:rPr>
              <a:t>- Flex </a:t>
            </a:r>
            <a:r>
              <a:rPr lang="fr-FR" sz="2000" dirty="0" err="1">
                <a:solidFill>
                  <a:schemeClr val="tx1"/>
                </a:solidFill>
              </a:rPr>
              <a:t>Sensors</a:t>
            </a:r>
            <a:endParaRPr lang="fr-FR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sz="2000" dirty="0">
                <a:solidFill>
                  <a:schemeClr val="tx1"/>
                </a:solidFill>
              </a:rPr>
              <a:t>- Liaison série sans fils =&gt; Bluetooth</a:t>
            </a:r>
          </a:p>
          <a:p>
            <a:pPr marL="0" indent="0">
              <a:buNone/>
            </a:pPr>
            <a:r>
              <a:rPr lang="fr-FR" sz="2000" dirty="0">
                <a:solidFill>
                  <a:schemeClr val="tx1"/>
                </a:solidFill>
              </a:rPr>
              <a:t>- </a:t>
            </a:r>
            <a:r>
              <a:rPr lang="fr-FR" sz="2000" dirty="0" err="1">
                <a:solidFill>
                  <a:schemeClr val="tx1"/>
                </a:solidFill>
              </a:rPr>
              <a:t>Processing</a:t>
            </a: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5899359-8523-4D4D-B568-3FDFAF982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E9C9585-DA89-4D7E-BCDF-576461A1A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7586" y="806357"/>
            <a:ext cx="4511266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esp32 thing">
            <a:extLst>
              <a:ext uri="{FF2B5EF4-FFF2-40B4-BE49-F238E27FC236}">
                <a16:creationId xmlns:a16="http://schemas.microsoft.com/office/drawing/2014/main" id="{EA4C98E2-CC3F-4F68-B09E-06242F495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64692" y="1190881"/>
            <a:ext cx="4159568" cy="4159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3CFB552-0322-4E47-B958-DF0AA60B0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91788-BCD2-4588-B862-87F4DED2508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698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FC49FC-C2A6-49CF-8DFB-6ECF6DAB0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334598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Schéma fonctionnel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9F0A0D-7B8B-4863-80A8-36FE59174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501" y="409576"/>
            <a:ext cx="8090998" cy="3762312"/>
          </a:xfrm>
          <a:prstGeom prst="rect">
            <a:avLst/>
          </a:prstGeom>
        </p:spPr>
      </p:pic>
      <p:pic>
        <p:nvPicPr>
          <p:cNvPr id="2050" name="Picture 2" descr="Image result for flex sensor">
            <a:extLst>
              <a:ext uri="{FF2B5EF4-FFF2-40B4-BE49-F238E27FC236}">
                <a16:creationId xmlns:a16="http://schemas.microsoft.com/office/drawing/2014/main" id="{979A9F7A-AB28-4544-AF31-6DF2499571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5" t="4000" r="9834" b="4705"/>
          <a:stretch/>
        </p:blipFill>
        <p:spPr bwMode="auto">
          <a:xfrm>
            <a:off x="4484914" y="956856"/>
            <a:ext cx="1079863" cy="1210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1FB0AD-9310-41D8-9472-63327495E6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0" r="7586" b="-1"/>
          <a:stretch/>
        </p:blipFill>
        <p:spPr>
          <a:xfrm>
            <a:off x="6534223" y="956856"/>
            <a:ext cx="1257339" cy="1210214"/>
          </a:xfrm>
          <a:prstGeom prst="rect">
            <a:avLst/>
          </a:prstGeom>
        </p:spPr>
      </p:pic>
      <p:pic>
        <p:nvPicPr>
          <p:cNvPr id="2052" name="Picture 4" descr="Image result for processing">
            <a:extLst>
              <a:ext uri="{FF2B5EF4-FFF2-40B4-BE49-F238E27FC236}">
                <a16:creationId xmlns:a16="http://schemas.microsoft.com/office/drawing/2014/main" id="{1682398B-D71A-4D57-B3B1-042891FEF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714" y="2367894"/>
            <a:ext cx="2122211" cy="2122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0FFF4A6-376C-4407-B9BB-89BE13931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91788-BCD2-4588-B862-87F4DED25086}" type="slidenum">
              <a:rPr lang="fr-FR" smtClean="0"/>
              <a:t>3</a:t>
            </a:fld>
            <a:endParaRPr lang="fr-FR"/>
          </a:p>
        </p:txBody>
      </p:sp>
      <p:pic>
        <p:nvPicPr>
          <p:cNvPr id="11" name="Picture 2" descr="Image result for arduino logo">
            <a:extLst>
              <a:ext uri="{FF2B5EF4-FFF2-40B4-BE49-F238E27FC236}">
                <a16:creationId xmlns:a16="http://schemas.microsoft.com/office/drawing/2014/main" id="{DD338E44-B0E2-469C-B19A-3411ADB1CB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8855" b="79566" l="33600" r="66750">
                        <a14:foregroundMark x1="47400" y1="30207" x2="57100" y2="43238"/>
                        <a14:foregroundMark x1="57100" y1="43238" x2="60050" y2="62784"/>
                        <a14:foregroundMark x1="60050" y1="62784" x2="51100" y2="72261"/>
                        <a14:foregroundMark x1="51100" y1="72261" x2="50550" y2="72261"/>
                        <a14:foregroundMark x1="57050" y1="24778" x2="46950" y2="22902"/>
                        <a14:foregroundMark x1="46950" y1="22902" x2="38850" y2="34255"/>
                        <a14:foregroundMark x1="38850" y1="34255" x2="35750" y2="52813"/>
                        <a14:foregroundMark x1="35750" y1="52813" x2="41350" y2="69497"/>
                        <a14:foregroundMark x1="41350" y1="69497" x2="50050" y2="79664"/>
                        <a14:foregroundMark x1="50050" y1="79664" x2="50950" y2="79664"/>
                        <a14:foregroundMark x1="50150" y1="18855" x2="50150" y2="18855"/>
                        <a14:foregroundMark x1="64750" y1="46496" x2="64750" y2="46496"/>
                        <a14:foregroundMark x1="60800" y1="45410" x2="60800" y2="45410"/>
                        <a14:foregroundMark x1="55300" y1="49260" x2="55300" y2="49260"/>
                        <a14:foregroundMark x1="45850" y1="49654" x2="45850" y2="49654"/>
                        <a14:foregroundMark x1="35200" y1="48865" x2="35200" y2="48865"/>
                        <a14:foregroundMark x1="33600" y1="48865" x2="33600" y2="48865"/>
                        <a14:foregroundMark x1="66750" y1="48470" x2="66750" y2="48470"/>
                        <a14:foregroundMark x1="52550" y1="40276" x2="61200" y2="49654"/>
                        <a14:foregroundMark x1="61200" y1="49654" x2="51450" y2="55380"/>
                        <a14:foregroundMark x1="51450" y1="55380" x2="45050" y2="41461"/>
                        <a14:foregroundMark x1="45050" y1="41461" x2="53900" y2="53899"/>
                        <a14:foregroundMark x1="53900" y1="53899" x2="63800" y2="51333"/>
                        <a14:foregroundMark x1="63800" y1="51333" x2="55300" y2="40276"/>
                        <a14:foregroundMark x1="55300" y1="40276" x2="47200" y2="52122"/>
                        <a14:foregroundMark x1="47200" y1="52122" x2="46400" y2="41856"/>
                        <a14:foregroundMark x1="39100" y1="53504" x2="39100" y2="53504"/>
                        <a14:foregroundMark x1="39300" y1="53899" x2="39300" y2="53899"/>
                        <a14:foregroundMark x1="41700" y1="57058" x2="41700" y2="57058"/>
                        <a14:foregroundMark x1="44850" y1="59033" x2="44850" y2="59033"/>
                        <a14:foregroundMark x1="49600" y1="51234" x2="40100" y2="44225"/>
                        <a14:foregroundMark x1="40100" y1="44225" x2="45650" y2="40671"/>
                        <a14:foregroundMark x1="45650" y1="40671" x2="57050" y2="40573"/>
                        <a14:foregroundMark x1="57050" y1="40573" x2="53850" y2="59230"/>
                        <a14:foregroundMark x1="53850" y1="59230" x2="62850" y2="49358"/>
                        <a14:foregroundMark x1="62850" y1="49358" x2="52800" y2="39882"/>
                        <a14:foregroundMark x1="52800" y1="39882" x2="43600" y2="52024"/>
                        <a14:foregroundMark x1="43600" y1="52024" x2="41150" y2="32280"/>
                        <a14:foregroundMark x1="41150" y1="32280" x2="45850" y2="35242"/>
                        <a14:foregroundMark x1="43250" y1="41757" x2="48000" y2="53801"/>
                        <a14:foregroundMark x1="43250" y1="58539" x2="43250" y2="58539"/>
                        <a14:foregroundMark x1="42650" y1="58539" x2="42650" y2="58539"/>
                        <a14:foregroundMark x1="41850" y1="58539" x2="41850" y2="58539"/>
                        <a14:foregroundMark x1="38700" y1="49951" x2="38700" y2="49951"/>
                        <a14:foregroundMark x1="38700" y1="49951" x2="38700" y2="49951"/>
                        <a14:foregroundMark x1="38700" y1="49951" x2="44450" y2="35143"/>
                        <a14:foregroundMark x1="39100" y1="44126" x2="39100" y2="44126"/>
                        <a14:foregroundMark x1="39100" y1="44126" x2="39100" y2="44126"/>
                        <a14:foregroundMark x1="39100" y1="53011" x2="39100" y2="53011"/>
                        <a14:foregroundMark x1="39100" y1="53011" x2="39100" y2="53011"/>
                        <a14:foregroundMark x1="39100" y1="53011" x2="39100" y2="53011"/>
                        <a14:foregroundMark x1="39100" y1="53011" x2="39100" y2="53011"/>
                        <a14:foregroundMark x1="39100" y1="53011" x2="43850" y2="65153"/>
                        <a14:foregroundMark x1="44250" y1="61994" x2="49950" y2="53011"/>
                        <a14:foregroundMark x1="58450" y1="39388" x2="60800" y2="46397"/>
                        <a14:foregroundMark x1="53100" y1="58144" x2="59800" y2="60020"/>
                        <a14:backgroundMark x1="26300" y1="19151" x2="1250" y2="79566"/>
                        <a14:backgroundMark x1="1250" y1="79566" x2="1250" y2="795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066" t="14116" r="32347" b="15581"/>
          <a:stretch/>
        </p:blipFill>
        <p:spPr bwMode="auto">
          <a:xfrm>
            <a:off x="3088828" y="2478956"/>
            <a:ext cx="1854459" cy="185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46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635E9-410E-478B-8EE7-448F5C5B1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Fonctionnement Arduino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48EB8E-C274-494F-A919-E2471C3C52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9" t="8000" r="2333" b="18903"/>
          <a:stretch/>
        </p:blipFill>
        <p:spPr>
          <a:xfrm rot="5400000">
            <a:off x="81694" y="3654202"/>
            <a:ext cx="2674370" cy="1624513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5C124AB0-4377-4473-AB4B-8F5824A8DBAE}"/>
              </a:ext>
            </a:extLst>
          </p:cNvPr>
          <p:cNvSpPr/>
          <p:nvPr/>
        </p:nvSpPr>
        <p:spPr>
          <a:xfrm>
            <a:off x="2368296" y="3984819"/>
            <a:ext cx="2724912" cy="64633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Toutes les 200 ms</a:t>
            </a:r>
          </a:p>
        </p:txBody>
      </p:sp>
      <p:pic>
        <p:nvPicPr>
          <p:cNvPr id="9" name="Picture 2" descr="Image result for esp32 thing">
            <a:extLst>
              <a:ext uri="{FF2B5EF4-FFF2-40B4-BE49-F238E27FC236}">
                <a16:creationId xmlns:a16="http://schemas.microsoft.com/office/drawing/2014/main" id="{5A7218C3-8E5D-40AD-B820-2D68689D0D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87" t="7231" r="26030" b="5163"/>
          <a:stretch/>
        </p:blipFill>
        <p:spPr bwMode="auto">
          <a:xfrm>
            <a:off x="5284330" y="2891489"/>
            <a:ext cx="1499895" cy="283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15D3329-8112-415D-AEE4-480876CDBF0E}"/>
              </a:ext>
            </a:extLst>
          </p:cNvPr>
          <p:cNvSpPr txBox="1"/>
          <p:nvPr/>
        </p:nvSpPr>
        <p:spPr>
          <a:xfrm>
            <a:off x="2476221" y="4631151"/>
            <a:ext cx="2478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Moyenne de 100 mesures par doigt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08362BC-F451-4453-B7D4-C00155CBA651}"/>
              </a:ext>
            </a:extLst>
          </p:cNvPr>
          <p:cNvSpPr/>
          <p:nvPr/>
        </p:nvSpPr>
        <p:spPr>
          <a:xfrm>
            <a:off x="6990867" y="3985467"/>
            <a:ext cx="2724912" cy="646331"/>
          </a:xfrm>
          <a:prstGeom prst="rightArrow">
            <a:avLst/>
          </a:prstGeom>
          <a:solidFill>
            <a:srgbClr val="0072C8"/>
          </a:solidFill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Bluetooth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E6C674-BC25-44F5-B623-9294DE2D22C5}"/>
              </a:ext>
            </a:extLst>
          </p:cNvPr>
          <p:cNvSpPr txBox="1"/>
          <p:nvPr/>
        </p:nvSpPr>
        <p:spPr>
          <a:xfrm>
            <a:off x="7114311" y="4631151"/>
            <a:ext cx="2478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Concatène les valeurs de chaque doigt dans une chaine de caractères</a:t>
            </a:r>
          </a:p>
        </p:txBody>
      </p:sp>
      <p:pic>
        <p:nvPicPr>
          <p:cNvPr id="15" name="Image 18">
            <a:extLst>
              <a:ext uri="{FF2B5EF4-FFF2-40B4-BE49-F238E27FC236}">
                <a16:creationId xmlns:a16="http://schemas.microsoft.com/office/drawing/2014/main" id="{8475D538-0B22-4506-8656-045657AADFF4}"/>
              </a:ext>
            </a:extLst>
          </p:cNvPr>
          <p:cNvPicPr/>
          <p:nvPr/>
        </p:nvPicPr>
        <p:blipFill rotWithShape="1">
          <a:blip r:embed="rId5"/>
          <a:srcRect b="18060"/>
          <a:stretch/>
        </p:blipFill>
        <p:spPr>
          <a:xfrm>
            <a:off x="7281760" y="5605322"/>
            <a:ext cx="2143125" cy="858531"/>
          </a:xfrm>
          <a:prstGeom prst="rect">
            <a:avLst/>
          </a:prstGeom>
        </p:spPr>
      </p:pic>
      <p:pic>
        <p:nvPicPr>
          <p:cNvPr id="4" name="Graphic 3" descr="Computer">
            <a:extLst>
              <a:ext uri="{FF2B5EF4-FFF2-40B4-BE49-F238E27FC236}">
                <a16:creationId xmlns:a16="http://schemas.microsoft.com/office/drawing/2014/main" id="{E873E0EE-C17D-400A-8D4D-2038AD6CBB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39223" y="3377317"/>
            <a:ext cx="1861333" cy="1861333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5054B01-EA57-45FD-8B5D-18B134EE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91788-BCD2-4588-B862-87F4DED25086}" type="slidenum">
              <a:rPr lang="fr-FR" smtClean="0"/>
              <a:t>4</a:t>
            </a:fld>
            <a:endParaRPr lang="fr-FR"/>
          </a:p>
        </p:txBody>
      </p:sp>
      <p:pic>
        <p:nvPicPr>
          <p:cNvPr id="16" name="Picture 2" descr="Image result for arduino logo">
            <a:extLst>
              <a:ext uri="{FF2B5EF4-FFF2-40B4-BE49-F238E27FC236}">
                <a16:creationId xmlns:a16="http://schemas.microsoft.com/office/drawing/2014/main" id="{D5C1B6BD-B1DF-4BCB-90D0-4E0DBBA06B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8855" b="79566" l="33600" r="66750">
                        <a14:foregroundMark x1="47400" y1="30207" x2="57100" y2="43238"/>
                        <a14:foregroundMark x1="57100" y1="43238" x2="60050" y2="62784"/>
                        <a14:foregroundMark x1="60050" y1="62784" x2="51100" y2="72261"/>
                        <a14:foregroundMark x1="51100" y1="72261" x2="50550" y2="72261"/>
                        <a14:foregroundMark x1="57050" y1="24778" x2="46950" y2="22902"/>
                        <a14:foregroundMark x1="46950" y1="22902" x2="38850" y2="34255"/>
                        <a14:foregroundMark x1="38850" y1="34255" x2="35750" y2="52813"/>
                        <a14:foregroundMark x1="35750" y1="52813" x2="41350" y2="69497"/>
                        <a14:foregroundMark x1="41350" y1="69497" x2="50050" y2="79664"/>
                        <a14:foregroundMark x1="50050" y1="79664" x2="50950" y2="79664"/>
                        <a14:foregroundMark x1="50150" y1="18855" x2="50150" y2="18855"/>
                        <a14:foregroundMark x1="64750" y1="46496" x2="64750" y2="46496"/>
                        <a14:foregroundMark x1="60800" y1="45410" x2="60800" y2="45410"/>
                        <a14:foregroundMark x1="55300" y1="49260" x2="55300" y2="49260"/>
                        <a14:foregroundMark x1="45850" y1="49654" x2="45850" y2="49654"/>
                        <a14:foregroundMark x1="35200" y1="48865" x2="35200" y2="48865"/>
                        <a14:foregroundMark x1="33600" y1="48865" x2="33600" y2="48865"/>
                        <a14:foregroundMark x1="66750" y1="48470" x2="66750" y2="48470"/>
                        <a14:foregroundMark x1="52550" y1="40276" x2="61200" y2="49654"/>
                        <a14:foregroundMark x1="61200" y1="49654" x2="51450" y2="55380"/>
                        <a14:foregroundMark x1="51450" y1="55380" x2="45050" y2="41461"/>
                        <a14:foregroundMark x1="45050" y1="41461" x2="53900" y2="53899"/>
                        <a14:foregroundMark x1="53900" y1="53899" x2="63800" y2="51333"/>
                        <a14:foregroundMark x1="63800" y1="51333" x2="55300" y2="40276"/>
                        <a14:foregroundMark x1="55300" y1="40276" x2="47200" y2="52122"/>
                        <a14:foregroundMark x1="47200" y1="52122" x2="46400" y2="41856"/>
                        <a14:foregroundMark x1="39100" y1="53504" x2="39100" y2="53504"/>
                        <a14:foregroundMark x1="39300" y1="53899" x2="39300" y2="53899"/>
                        <a14:foregroundMark x1="41700" y1="57058" x2="41700" y2="57058"/>
                        <a14:foregroundMark x1="44850" y1="59033" x2="44850" y2="59033"/>
                        <a14:foregroundMark x1="49600" y1="51234" x2="40100" y2="44225"/>
                        <a14:foregroundMark x1="40100" y1="44225" x2="45650" y2="40671"/>
                        <a14:foregroundMark x1="45650" y1="40671" x2="57050" y2="40573"/>
                        <a14:foregroundMark x1="57050" y1="40573" x2="53850" y2="59230"/>
                        <a14:foregroundMark x1="53850" y1="59230" x2="62850" y2="49358"/>
                        <a14:foregroundMark x1="62850" y1="49358" x2="52800" y2="39882"/>
                        <a14:foregroundMark x1="52800" y1="39882" x2="43600" y2="52024"/>
                        <a14:foregroundMark x1="43600" y1="52024" x2="41150" y2="32280"/>
                        <a14:foregroundMark x1="41150" y1="32280" x2="45850" y2="35242"/>
                        <a14:foregroundMark x1="43250" y1="41757" x2="48000" y2="53801"/>
                        <a14:foregroundMark x1="43250" y1="58539" x2="43250" y2="58539"/>
                        <a14:foregroundMark x1="42650" y1="58539" x2="42650" y2="58539"/>
                        <a14:foregroundMark x1="41850" y1="58539" x2="41850" y2="58539"/>
                        <a14:foregroundMark x1="38700" y1="49951" x2="38700" y2="49951"/>
                        <a14:foregroundMark x1="38700" y1="49951" x2="38700" y2="49951"/>
                        <a14:foregroundMark x1="38700" y1="49951" x2="44450" y2="35143"/>
                        <a14:foregroundMark x1="39100" y1="44126" x2="39100" y2="44126"/>
                        <a14:foregroundMark x1="39100" y1="44126" x2="39100" y2="44126"/>
                        <a14:foregroundMark x1="39100" y1="53011" x2="39100" y2="53011"/>
                        <a14:foregroundMark x1="39100" y1="53011" x2="39100" y2="53011"/>
                        <a14:foregroundMark x1="39100" y1="53011" x2="39100" y2="53011"/>
                        <a14:foregroundMark x1="39100" y1="53011" x2="39100" y2="53011"/>
                        <a14:foregroundMark x1="39100" y1="53011" x2="43850" y2="65153"/>
                        <a14:foregroundMark x1="44250" y1="61994" x2="49950" y2="53011"/>
                        <a14:foregroundMark x1="58450" y1="39388" x2="60800" y2="46397"/>
                        <a14:foregroundMark x1="53100" y1="58144" x2="59800" y2="60020"/>
                        <a14:backgroundMark x1="26300" y1="19151" x2="1250" y2="79566"/>
                        <a14:backgroundMark x1="1250" y1="79566" x2="1250" y2="795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066" t="14116" r="32347" b="15581"/>
          <a:stretch/>
        </p:blipFill>
        <p:spPr bwMode="auto">
          <a:xfrm>
            <a:off x="174178" y="631231"/>
            <a:ext cx="1854459" cy="185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543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/>
      <p:bldP spid="13" grpId="0" animBg="1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C49FC-C2A6-49CF-8DFB-6ECF6DAB0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334598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Schéma fonctionnel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9F0A0D-7B8B-4863-80A8-36FE59174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501" y="409576"/>
            <a:ext cx="8090998" cy="3762312"/>
          </a:xfrm>
          <a:prstGeom prst="rect">
            <a:avLst/>
          </a:prstGeom>
        </p:spPr>
      </p:pic>
      <p:pic>
        <p:nvPicPr>
          <p:cNvPr id="2050" name="Picture 2" descr="Image result for flex sensor">
            <a:extLst>
              <a:ext uri="{FF2B5EF4-FFF2-40B4-BE49-F238E27FC236}">
                <a16:creationId xmlns:a16="http://schemas.microsoft.com/office/drawing/2014/main" id="{979A9F7A-AB28-4544-AF31-6DF2499571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5" t="4000" r="9834" b="4705"/>
          <a:stretch/>
        </p:blipFill>
        <p:spPr bwMode="auto">
          <a:xfrm>
            <a:off x="4484914" y="956856"/>
            <a:ext cx="1079863" cy="1210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1FB0AD-9310-41D8-9472-63327495E6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0" r="7586" b="-1"/>
          <a:stretch/>
        </p:blipFill>
        <p:spPr>
          <a:xfrm>
            <a:off x="6534223" y="956856"/>
            <a:ext cx="1257339" cy="1210214"/>
          </a:xfrm>
          <a:prstGeom prst="rect">
            <a:avLst/>
          </a:prstGeom>
        </p:spPr>
      </p:pic>
      <p:pic>
        <p:nvPicPr>
          <p:cNvPr id="2052" name="Picture 4" descr="Image result for processing">
            <a:extLst>
              <a:ext uri="{FF2B5EF4-FFF2-40B4-BE49-F238E27FC236}">
                <a16:creationId xmlns:a16="http://schemas.microsoft.com/office/drawing/2014/main" id="{1682398B-D71A-4D57-B3B1-042891FEF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714" y="2367894"/>
            <a:ext cx="2122211" cy="2122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arduino logo">
            <a:extLst>
              <a:ext uri="{FF2B5EF4-FFF2-40B4-BE49-F238E27FC236}">
                <a16:creationId xmlns:a16="http://schemas.microsoft.com/office/drawing/2014/main" id="{FD3FB313-EFF8-4044-9051-E8A0049472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8855" b="79566" l="33600" r="66750">
                        <a14:foregroundMark x1="47400" y1="30207" x2="57100" y2="43238"/>
                        <a14:foregroundMark x1="57100" y1="43238" x2="60050" y2="62784"/>
                        <a14:foregroundMark x1="60050" y1="62784" x2="51100" y2="72261"/>
                        <a14:foregroundMark x1="51100" y1="72261" x2="50550" y2="72261"/>
                        <a14:foregroundMark x1="57050" y1="24778" x2="46950" y2="22902"/>
                        <a14:foregroundMark x1="46950" y1="22902" x2="38850" y2="34255"/>
                        <a14:foregroundMark x1="38850" y1="34255" x2="35750" y2="52813"/>
                        <a14:foregroundMark x1="35750" y1="52813" x2="41350" y2="69497"/>
                        <a14:foregroundMark x1="41350" y1="69497" x2="50050" y2="79664"/>
                        <a14:foregroundMark x1="50050" y1="79664" x2="50950" y2="79664"/>
                        <a14:foregroundMark x1="50150" y1="18855" x2="50150" y2="18855"/>
                        <a14:foregroundMark x1="64750" y1="46496" x2="64750" y2="46496"/>
                        <a14:foregroundMark x1="60800" y1="45410" x2="60800" y2="45410"/>
                        <a14:foregroundMark x1="55300" y1="49260" x2="55300" y2="49260"/>
                        <a14:foregroundMark x1="45850" y1="49654" x2="45850" y2="49654"/>
                        <a14:foregroundMark x1="35200" y1="48865" x2="35200" y2="48865"/>
                        <a14:foregroundMark x1="33600" y1="48865" x2="33600" y2="48865"/>
                        <a14:foregroundMark x1="66750" y1="48470" x2="66750" y2="48470"/>
                        <a14:foregroundMark x1="52550" y1="40276" x2="61200" y2="49654"/>
                        <a14:foregroundMark x1="61200" y1="49654" x2="51450" y2="55380"/>
                        <a14:foregroundMark x1="51450" y1="55380" x2="45050" y2="41461"/>
                        <a14:foregroundMark x1="45050" y1="41461" x2="53900" y2="53899"/>
                        <a14:foregroundMark x1="53900" y1="53899" x2="63800" y2="51333"/>
                        <a14:foregroundMark x1="63800" y1="51333" x2="55300" y2="40276"/>
                        <a14:foregroundMark x1="55300" y1="40276" x2="47200" y2="52122"/>
                        <a14:foregroundMark x1="47200" y1="52122" x2="46400" y2="41856"/>
                        <a14:foregroundMark x1="39100" y1="53504" x2="39100" y2="53504"/>
                        <a14:foregroundMark x1="39300" y1="53899" x2="39300" y2="53899"/>
                        <a14:foregroundMark x1="41700" y1="57058" x2="41700" y2="57058"/>
                        <a14:foregroundMark x1="44850" y1="59033" x2="44850" y2="59033"/>
                        <a14:foregroundMark x1="49600" y1="51234" x2="40100" y2="44225"/>
                        <a14:foregroundMark x1="40100" y1="44225" x2="45650" y2="40671"/>
                        <a14:foregroundMark x1="45650" y1="40671" x2="57050" y2="40573"/>
                        <a14:foregroundMark x1="57050" y1="40573" x2="53850" y2="59230"/>
                        <a14:foregroundMark x1="53850" y1="59230" x2="62850" y2="49358"/>
                        <a14:foregroundMark x1="62850" y1="49358" x2="52800" y2="39882"/>
                        <a14:foregroundMark x1="52800" y1="39882" x2="43600" y2="52024"/>
                        <a14:foregroundMark x1="43600" y1="52024" x2="41150" y2="32280"/>
                        <a14:foregroundMark x1="41150" y1="32280" x2="45850" y2="35242"/>
                        <a14:foregroundMark x1="43250" y1="41757" x2="48000" y2="53801"/>
                        <a14:foregroundMark x1="43250" y1="58539" x2="43250" y2="58539"/>
                        <a14:foregroundMark x1="42650" y1="58539" x2="42650" y2="58539"/>
                        <a14:foregroundMark x1="41850" y1="58539" x2="41850" y2="58539"/>
                        <a14:foregroundMark x1="38700" y1="49951" x2="38700" y2="49951"/>
                        <a14:foregroundMark x1="38700" y1="49951" x2="38700" y2="49951"/>
                        <a14:foregroundMark x1="38700" y1="49951" x2="44450" y2="35143"/>
                        <a14:foregroundMark x1="39100" y1="44126" x2="39100" y2="44126"/>
                        <a14:foregroundMark x1="39100" y1="44126" x2="39100" y2="44126"/>
                        <a14:foregroundMark x1="39100" y1="53011" x2="39100" y2="53011"/>
                        <a14:foregroundMark x1="39100" y1="53011" x2="39100" y2="53011"/>
                        <a14:foregroundMark x1="39100" y1="53011" x2="39100" y2="53011"/>
                        <a14:foregroundMark x1="39100" y1="53011" x2="39100" y2="53011"/>
                        <a14:foregroundMark x1="39100" y1="53011" x2="43850" y2="65153"/>
                        <a14:foregroundMark x1="44250" y1="61994" x2="49950" y2="53011"/>
                        <a14:foregroundMark x1="58450" y1="39388" x2="60800" y2="46397"/>
                        <a14:foregroundMark x1="53100" y1="58144" x2="59800" y2="60020"/>
                        <a14:backgroundMark x1="26300" y1="19151" x2="1250" y2="79566"/>
                        <a14:backgroundMark x1="1250" y1="79566" x2="1250" y2="795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066" t="14116" r="32347" b="15581"/>
          <a:stretch/>
        </p:blipFill>
        <p:spPr bwMode="auto">
          <a:xfrm>
            <a:off x="3088828" y="2478956"/>
            <a:ext cx="1854459" cy="185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5027BBC-E358-4573-BA6D-CD30BDA04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91788-BCD2-4588-B862-87F4DED2508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5162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C853F3-32C3-4391-B3F1-A7A6623F71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2400" b="1" spc="3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SETUP()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F2568-9295-45EC-8A40-03FE76180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83436" y="3209925"/>
            <a:ext cx="4270248" cy="2596776"/>
          </a:xfrm>
        </p:spPr>
        <p:txBody>
          <a:bodyPr/>
          <a:lstStyle/>
          <a:p>
            <a:r>
              <a:rPr lang="fr-FR" dirty="0"/>
              <a:t>Une seule exécution au démarrage</a:t>
            </a:r>
          </a:p>
          <a:p>
            <a:r>
              <a:rPr lang="fr-FR" dirty="0"/>
              <a:t>Créer la fenêtre graphique</a:t>
            </a:r>
          </a:p>
          <a:p>
            <a:r>
              <a:rPr lang="fr-FR" dirty="0"/>
              <a:t>Activer la lecture du COM Bluetooth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1232E3-18DF-4277-8700-5D46B5EEBB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8316" y="3209925"/>
            <a:ext cx="4253484" cy="2596776"/>
          </a:xfrm>
        </p:spPr>
        <p:txBody>
          <a:bodyPr/>
          <a:lstStyle/>
          <a:p>
            <a:r>
              <a:rPr lang="fr-FR" dirty="0"/>
              <a:t>Lire les trames Bluetooth</a:t>
            </a:r>
          </a:p>
          <a:p>
            <a:r>
              <a:rPr lang="fr-FR" dirty="0"/>
              <a:t>Mettre à jour les données internes</a:t>
            </a:r>
          </a:p>
          <a:p>
            <a:r>
              <a:rPr lang="fr-FR" dirty="0"/>
              <a:t>Mise à jour des graphiques</a:t>
            </a:r>
          </a:p>
          <a:p>
            <a:pPr lvl="1"/>
            <a:r>
              <a:rPr lang="fr-FR" dirty="0"/>
              <a:t>Mode (démo, calibration, jeu)</a:t>
            </a:r>
          </a:p>
          <a:p>
            <a:pPr lvl="1"/>
            <a:r>
              <a:rPr lang="fr-FR" dirty="0"/>
              <a:t>Valeurs internes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AB1B09-153F-4A14-87D4-F1E5C6383F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fr-FR" sz="2400" b="1" spc="3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DRAW()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43CC63-190B-4E30-985B-082B2BF00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Fonctionnement </a:t>
            </a:r>
            <a:r>
              <a:rPr lang="fr-FR" dirty="0" err="1"/>
              <a:t>Processing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293FCFB-6909-4969-8B3C-9D6D1005F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91788-BCD2-4588-B862-87F4DED25086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6022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6BAA9E41-0748-49F1-9329-F6F7BDC23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7680" y="964692"/>
            <a:ext cx="7847635" cy="1188720"/>
          </a:xfrm>
        </p:spPr>
        <p:txBody>
          <a:bodyPr/>
          <a:lstStyle/>
          <a:p>
            <a:r>
              <a:rPr lang="fr-FR" dirty="0"/>
              <a:t>Classe utilisée</a:t>
            </a:r>
          </a:p>
        </p:txBody>
      </p:sp>
      <p:pic>
        <p:nvPicPr>
          <p:cNvPr id="9" name="Picture 4" descr="Image result for processing">
            <a:extLst>
              <a:ext uri="{FF2B5EF4-FFF2-40B4-BE49-F238E27FC236}">
                <a16:creationId xmlns:a16="http://schemas.microsoft.com/office/drawing/2014/main" id="{1BA1A9DA-3ECE-4FF5-B1CC-C1110294F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85" y="497946"/>
            <a:ext cx="2122211" cy="2122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C5674FAF-6E1A-4F17-B551-6B838271CCDF}"/>
              </a:ext>
            </a:extLst>
          </p:cNvPr>
          <p:cNvSpPr txBox="1"/>
          <p:nvPr/>
        </p:nvSpPr>
        <p:spPr>
          <a:xfrm>
            <a:off x="1428750" y="3038475"/>
            <a:ext cx="8096249" cy="253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Finger : Représente un doigt par :  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position en x, y, et z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la valeur du pli 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booléen pour savoir si c’est le pouce ou non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Hand : Gestionnaire des  « Finger » et de leur calibration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Game : Gérer le fonctionnement du jeu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1BF42F9-DECA-4DAC-B752-3B248FD54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91788-BCD2-4588-B862-87F4DED2508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3205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A7C50-28E1-4168-A6CA-8E95016A7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Classe Finger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A19679-5F2C-4558-A1DA-70B6D4240985}"/>
              </a:ext>
            </a:extLst>
          </p:cNvPr>
          <p:cNvSpPr txBox="1"/>
          <p:nvPr/>
        </p:nvSpPr>
        <p:spPr>
          <a:xfrm>
            <a:off x="729204" y="3429000"/>
            <a:ext cx="42479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Position (x, y et z)</a:t>
            </a:r>
          </a:p>
          <a:p>
            <a:endParaRPr lang="fr-FR" sz="2400" dirty="0"/>
          </a:p>
          <a:p>
            <a:r>
              <a:rPr lang="fr-FR" sz="2400" dirty="0"/>
              <a:t>Angle de pli</a:t>
            </a:r>
          </a:p>
          <a:p>
            <a:endParaRPr lang="fr-FR" sz="2400" dirty="0"/>
          </a:p>
          <a:p>
            <a:r>
              <a:rPr lang="fr-FR" sz="2400" dirty="0"/>
              <a:t>Type de doigt (pouce ou doigt)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781640-C9D1-4D62-B078-FB45CCA0CFE4}"/>
              </a:ext>
            </a:extLst>
          </p:cNvPr>
          <p:cNvSpPr/>
          <p:nvPr/>
        </p:nvSpPr>
        <p:spPr>
          <a:xfrm>
            <a:off x="6678600" y="4531446"/>
            <a:ext cx="857125" cy="1568412"/>
          </a:xfrm>
          <a:prstGeom prst="rect">
            <a:avLst/>
          </a:prstGeom>
          <a:noFill/>
          <a:ln w="76200">
            <a:solidFill>
              <a:srgbClr val="005D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0ACB87-BD0B-4AB1-B1E0-773B3ED36A19}"/>
              </a:ext>
            </a:extLst>
          </p:cNvPr>
          <p:cNvSpPr/>
          <p:nvPr/>
        </p:nvSpPr>
        <p:spPr>
          <a:xfrm rot="2099312">
            <a:off x="7069776" y="3348225"/>
            <a:ext cx="847790" cy="1585682"/>
          </a:xfrm>
          <a:prstGeom prst="rect">
            <a:avLst/>
          </a:prstGeom>
          <a:noFill/>
          <a:ln w="76200">
            <a:solidFill>
              <a:srgbClr val="005D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BB5EE9-1F4D-40BC-988A-7F418641CCD1}"/>
              </a:ext>
            </a:extLst>
          </p:cNvPr>
          <p:cNvSpPr/>
          <p:nvPr/>
        </p:nvSpPr>
        <p:spPr>
          <a:xfrm rot="3731707">
            <a:off x="7968806" y="2603441"/>
            <a:ext cx="847790" cy="1585682"/>
          </a:xfrm>
          <a:prstGeom prst="rect">
            <a:avLst/>
          </a:prstGeom>
          <a:noFill/>
          <a:ln w="76200">
            <a:solidFill>
              <a:srgbClr val="005D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F7EEA6-B27D-4B13-B7EF-AACBBF52D932}"/>
              </a:ext>
            </a:extLst>
          </p:cNvPr>
          <p:cNvSpPr txBox="1"/>
          <p:nvPr/>
        </p:nvSpPr>
        <p:spPr>
          <a:xfrm>
            <a:off x="8508732" y="5084195"/>
            <a:ext cx="30080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onsolas" panose="020B0609020204030204" pitchFamily="49" charset="0"/>
              </a:rPr>
              <a:t>translate(x, y, z);</a:t>
            </a:r>
          </a:p>
          <a:p>
            <a:endParaRPr lang="fr-FR" sz="2000" dirty="0">
              <a:latin typeface="Consolas" panose="020B0609020204030204" pitchFamily="49" charset="0"/>
            </a:endParaRPr>
          </a:p>
          <a:p>
            <a:r>
              <a:rPr lang="fr-FR" sz="2000" dirty="0" err="1">
                <a:latin typeface="Consolas" panose="020B0609020204030204" pitchFamily="49" charset="0"/>
              </a:rPr>
              <a:t>rotate</a:t>
            </a:r>
            <a:r>
              <a:rPr lang="fr-FR" sz="2000" dirty="0">
                <a:latin typeface="Consolas" panose="020B0609020204030204" pitchFamily="49" charset="0"/>
              </a:rPr>
              <a:t>(angle);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C93AD4BF-C722-447B-B52A-4F2D317A1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91788-BCD2-4588-B862-87F4DED25086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8689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686E10C-7D3C-44B1-B811-486E8AE0A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Classe Hand : Calibration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2B10E3-47A4-4247-9887-ABF8DC967E42}"/>
              </a:ext>
            </a:extLst>
          </p:cNvPr>
          <p:cNvSpPr/>
          <p:nvPr/>
        </p:nvSpPr>
        <p:spPr>
          <a:xfrm>
            <a:off x="3085321" y="2785183"/>
            <a:ext cx="2687216" cy="11887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MAIN OUVERTE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ECC713-114E-4121-BB56-5273E325402E}"/>
              </a:ext>
            </a:extLst>
          </p:cNvPr>
          <p:cNvSpPr/>
          <p:nvPr/>
        </p:nvSpPr>
        <p:spPr>
          <a:xfrm>
            <a:off x="6419465" y="2785183"/>
            <a:ext cx="2687216" cy="11887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MAIN FREMÉE</a:t>
            </a: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F4AF9692-6853-43BF-BA58-D41830B37726}"/>
              </a:ext>
            </a:extLst>
          </p:cNvPr>
          <p:cNvSpPr/>
          <p:nvPr/>
        </p:nvSpPr>
        <p:spPr>
          <a:xfrm rot="5400000">
            <a:off x="4034493" y="3174583"/>
            <a:ext cx="788872" cy="1654626"/>
          </a:xfrm>
          <a:prstGeom prst="chevron">
            <a:avLst>
              <a:gd name="adj" fmla="val 33441"/>
            </a:avLst>
          </a:prstGeom>
          <a:solidFill>
            <a:srgbClr val="0072C8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0FF14074-A554-418E-941D-E3B56C54A1A3}"/>
              </a:ext>
            </a:extLst>
          </p:cNvPr>
          <p:cNvSpPr/>
          <p:nvPr/>
        </p:nvSpPr>
        <p:spPr>
          <a:xfrm rot="5400000">
            <a:off x="7371747" y="3174583"/>
            <a:ext cx="788872" cy="1654626"/>
          </a:xfrm>
          <a:prstGeom prst="chevron">
            <a:avLst>
              <a:gd name="adj" fmla="val 33441"/>
            </a:avLst>
          </a:prstGeom>
          <a:solidFill>
            <a:srgbClr val="0072C8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D21D81-072D-493B-A3D1-F7775F430D2C}"/>
              </a:ext>
            </a:extLst>
          </p:cNvPr>
          <p:cNvSpPr txBox="1"/>
          <p:nvPr/>
        </p:nvSpPr>
        <p:spPr>
          <a:xfrm>
            <a:off x="6638734" y="4544000"/>
            <a:ext cx="22486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Grande valeur</a:t>
            </a:r>
          </a:p>
          <a:p>
            <a:pPr algn="ctr"/>
            <a:r>
              <a:rPr lang="fr-FR" dirty="0"/>
              <a:t>2500 - 3000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9C57BC-8917-4F0D-8C6D-8C8F0D1EDE51}"/>
              </a:ext>
            </a:extLst>
          </p:cNvPr>
          <p:cNvSpPr txBox="1"/>
          <p:nvPr/>
        </p:nvSpPr>
        <p:spPr>
          <a:xfrm>
            <a:off x="3304589" y="4536879"/>
            <a:ext cx="22486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Petite valeur</a:t>
            </a:r>
          </a:p>
          <a:p>
            <a:pPr algn="ctr"/>
            <a:r>
              <a:rPr lang="fr-FR" dirty="0"/>
              <a:t>1600 - 1900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30B404-CC6F-4D61-AB68-ADD98747F476}"/>
              </a:ext>
            </a:extLst>
          </p:cNvPr>
          <p:cNvSpPr txBox="1"/>
          <p:nvPr/>
        </p:nvSpPr>
        <p:spPr>
          <a:xfrm>
            <a:off x="3085320" y="5838213"/>
            <a:ext cx="6021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Les valeurs varient en fonction des composent (notamment des </a:t>
            </a:r>
            <a:r>
              <a:rPr lang="fr-FR" i="1" dirty="0" err="1"/>
              <a:t>flex</a:t>
            </a:r>
            <a:r>
              <a:rPr lang="fr-FR" i="1" dirty="0"/>
              <a:t> </a:t>
            </a:r>
            <a:r>
              <a:rPr lang="fr-FR" i="1" dirty="0" err="1"/>
              <a:t>sensors</a:t>
            </a:r>
            <a:r>
              <a:rPr lang="fr-FR" i="1" dirty="0"/>
              <a:t>) et de la personne qui porte le gant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9EB3ED4-C9EF-4238-9BDB-D593ECC16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91788-BCD2-4588-B862-87F4DED25086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9394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/>
    </p:bld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358</Words>
  <Application>Microsoft Office PowerPoint</Application>
  <PresentationFormat>Grand écran</PresentationFormat>
  <Paragraphs>98</Paragraphs>
  <Slides>13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Consolas</vt:lpstr>
      <vt:lpstr>Courier New</vt:lpstr>
      <vt:lpstr>Gill Sans MT</vt:lpstr>
      <vt:lpstr>Wingdings</vt:lpstr>
      <vt:lpstr>Parcel</vt:lpstr>
      <vt:lpstr>Dataglove</vt:lpstr>
      <vt:lpstr>Cahier des charges</vt:lpstr>
      <vt:lpstr>Schéma fonctionnel</vt:lpstr>
      <vt:lpstr>Fonctionnement Arduino</vt:lpstr>
      <vt:lpstr>Schéma fonctionnel</vt:lpstr>
      <vt:lpstr>Fonctionnement Processing</vt:lpstr>
      <vt:lpstr>Classe utilisée</vt:lpstr>
      <vt:lpstr>Classe Finger</vt:lpstr>
      <vt:lpstr>Classe Hand : Calibration</vt:lpstr>
      <vt:lpstr>Classe Hand : Calibration</vt:lpstr>
      <vt:lpstr>Classe Game</vt:lpstr>
      <vt:lpstr>Démonstration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Dataglove</dc:title>
  <dc:creator>Julien Giovinazzo</dc:creator>
  <cp:lastModifiedBy>Florian</cp:lastModifiedBy>
  <cp:revision>9</cp:revision>
  <dcterms:created xsi:type="dcterms:W3CDTF">2019-06-04T06:43:08Z</dcterms:created>
  <dcterms:modified xsi:type="dcterms:W3CDTF">2019-06-04T07:45:13Z</dcterms:modified>
</cp:coreProperties>
</file>