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5" r:id="rId1"/>
  </p:sldMasterIdLst>
  <p:notesMasterIdLst>
    <p:notesMasterId r:id="rId13"/>
  </p:notesMasterIdLst>
  <p:sldIdLst>
    <p:sldId id="256" r:id="rId2"/>
    <p:sldId id="265" r:id="rId3"/>
    <p:sldId id="266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6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A5E8-2F54-425C-B477-D367C5E04DE1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F62B-F667-4433-8608-09E0124DA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9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D2AA-C390-438C-8085-B97C730AFA16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7B3-2D72-48F7-B524-1235AB06DD89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D26-FFC8-4F54-BD98-EF4E3EEA584D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E089DC5-6FE3-4E1A-9816-9E2D1704FFB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50C-230B-4A60-BF4F-DBE374696F81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9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2F1-0AD0-499C-B357-D3A8E5CE2CB8}" type="datetime1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DD8A-70B4-430A-9F25-6CA1A291356C}" type="datetime1">
              <a:rPr lang="de-DE" smtClean="0"/>
              <a:t>24.02.2017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1265-F896-4820-A68C-7F731496C9E5}" type="datetime1">
              <a:rPr lang="de-DE" smtClean="0"/>
              <a:t>24.02.2017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06BC-5AEF-4FE8-9FF9-CEDA082233E2}" type="datetime1">
              <a:rPr lang="de-DE" smtClean="0"/>
              <a:t>24.02.2017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Florian Wege, Stefan Kamp, Martin Weber</a:t>
            </a:r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6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8FF92-12F9-464B-8394-14D58BEA35E7}" type="datetime1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F9EB-C2B7-4B3D-9A5E-5DA4DCBF46A0}" type="datetime1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3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8B1E8F-D101-43BF-9076-9C2CA09210E4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EE089DC5-6FE3-4E1A-9816-9E2D1704FFB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Befüllung eines kegelförmigen Tanks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Stefan Kamp 18718</a:t>
            </a:r>
          </a:p>
          <a:p>
            <a:r>
              <a:rPr lang="de-DE" dirty="0"/>
              <a:t>Florian Wege 15856</a:t>
            </a:r>
          </a:p>
          <a:p>
            <a:r>
              <a:rPr lang="de-DE" dirty="0"/>
              <a:t>Martin Weber 19656</a:t>
            </a:r>
          </a:p>
        </p:txBody>
      </p:sp>
    </p:spTree>
    <p:extLst>
      <p:ext uri="{BB962C8B-B14F-4D97-AF65-F5344CB8AC3E}">
        <p14:creationId xmlns:p14="http://schemas.microsoft.com/office/powerpoint/2010/main" val="372465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5" y="2693507"/>
            <a:ext cx="5759550" cy="3162220"/>
          </a:xfrm>
          <a:prstGeom prst="rect">
            <a:avLst/>
          </a:prstGeom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777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30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Je nach Parametern dauert die </a:t>
            </a:r>
            <a:r>
              <a:rPr lang="de-DE" sz="2400" dirty="0" err="1"/>
              <a:t>Einregelung</a:t>
            </a:r>
            <a:r>
              <a:rPr lang="de-DE" sz="2400" dirty="0"/>
              <a:t> unterschiedlich lang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Simulationszeit ist aktuell noch statisch: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ineffektiv, </a:t>
            </a:r>
            <a:r>
              <a:rPr lang="de-DE" sz="2200" dirty="0"/>
              <a:t>sollte das statische Gleichgewicht früher erreicht werden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sollte Versuch mehr Zeit benötigen bricht dieser vorzeitig ab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Simulationszeit von einer berechneten Prognose abhängig zu machen oder zu prüfen, ob sich die Deltas nicht mehr signifikant ändern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 im Verlauf parallel zu Simulink Darstellung des Tankinhaltes im GUI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asynchrone Kommunikation mit dem Simulationsmodel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4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Aufgabenstellung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Herangehensweise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Probleme und Lösungen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Vorführung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52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91593" cy="4023360"/>
          </a:xfrm>
        </p:spPr>
        <p:txBody>
          <a:bodyPr/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mathematisches und simulationsfähiges Modell für einen mit einer elektrischen Heizung beheizten kegelförmigen Behälter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5238000" y="1853931"/>
            <a:ext cx="6358501" cy="3650818"/>
            <a:chOff x="5238000" y="1853931"/>
            <a:chExt cx="6358501" cy="3650818"/>
          </a:xfrm>
        </p:grpSpPr>
        <p:cxnSp>
          <p:nvCxnSpPr>
            <p:cNvPr id="7" name="Gerader Verbinder 6"/>
            <p:cNvCxnSpPr/>
            <p:nvPr/>
          </p:nvCxnSpPr>
          <p:spPr>
            <a:xfrm>
              <a:off x="6678874" y="2660560"/>
              <a:ext cx="858981" cy="266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cxnSpLocks/>
            </p:cNvCxnSpPr>
            <p:nvPr/>
          </p:nvCxnSpPr>
          <p:spPr>
            <a:xfrm flipH="1">
              <a:off x="7537855" y="2660559"/>
              <a:ext cx="858981" cy="266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>
              <a:off x="7537855" y="5320632"/>
              <a:ext cx="2604655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cxnSpLocks/>
            </p:cNvCxnSpPr>
            <p:nvPr/>
          </p:nvCxnSpPr>
          <p:spPr>
            <a:xfrm>
              <a:off x="5238000" y="2328051"/>
              <a:ext cx="1704109" cy="138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cxnSpLocks/>
            </p:cNvCxnSpPr>
            <p:nvPr/>
          </p:nvCxnSpPr>
          <p:spPr>
            <a:xfrm flipV="1">
              <a:off x="6942109" y="2328051"/>
              <a:ext cx="0" cy="503687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cxnSpLocks/>
            </p:cNvCxnSpPr>
            <p:nvPr/>
          </p:nvCxnSpPr>
          <p:spPr>
            <a:xfrm>
              <a:off x="5930728" y="2977202"/>
              <a:ext cx="858982" cy="1"/>
            </a:xfrm>
            <a:prstGeom prst="line">
              <a:avLst/>
            </a:prstGeom>
            <a:ln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cxnSpLocks/>
              <a:stCxn id="15" idx="3"/>
            </p:cNvCxnSpPr>
            <p:nvPr/>
          </p:nvCxnSpPr>
          <p:spPr>
            <a:xfrm>
              <a:off x="6012259" y="5320083"/>
              <a:ext cx="1385456" cy="1"/>
            </a:xfrm>
            <a:prstGeom prst="line">
              <a:avLst/>
            </a:prstGeom>
            <a:ln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5570508" y="2792536"/>
              <a:ext cx="22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568916" y="5135417"/>
              <a:ext cx="443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</a:t>
              </a:r>
              <a:r>
                <a:rPr lang="de-DE" baseline="-25000" dirty="0"/>
                <a:t>2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8587472" y="2792536"/>
              <a:ext cx="422295" cy="422295"/>
              <a:chOff x="5611091" y="1960776"/>
              <a:chExt cx="422295" cy="422295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5611091" y="1960776"/>
                <a:ext cx="422295" cy="4222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669837" y="1987257"/>
                <a:ext cx="22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8545906" y="4713122"/>
              <a:ext cx="422295" cy="422295"/>
              <a:chOff x="5611091" y="1960776"/>
              <a:chExt cx="422295" cy="422295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611091" y="1960776"/>
                <a:ext cx="422295" cy="4222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5669837" y="1987257"/>
                <a:ext cx="22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10142509" y="2554739"/>
                  <a:ext cx="8281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0" smtClean="0"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2554739"/>
                  <a:ext cx="82811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882" r="-2206" b="-239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0142509" y="2977202"/>
                  <a:ext cx="1077603" cy="352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groupChr>
                          <m:groupChrPr>
                            <m:chr m:val="→"/>
                            <m:pos m:val="top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groupChrPr>
                          <m:e/>
                        </m:groupCh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2977202"/>
                  <a:ext cx="1077603" cy="3523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085" t="-29310" r="-42938" b="-413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0142509" y="3479918"/>
                  <a:ext cx="729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3479918"/>
                  <a:ext cx="7293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723" r="-5882" b="-1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0144180" y="3872861"/>
                  <a:ext cx="145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 = 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konst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de-DE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180" y="3872861"/>
                  <a:ext cx="14523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82" r="-4202" b="-260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ihandform: Form 25"/>
            <p:cNvSpPr/>
            <p:nvPr/>
          </p:nvSpPr>
          <p:spPr>
            <a:xfrm>
              <a:off x="6794632" y="2933036"/>
              <a:ext cx="1496291" cy="141731"/>
            </a:xfrm>
            <a:custGeom>
              <a:avLst/>
              <a:gdLst>
                <a:gd name="connsiteX0" fmla="*/ 0 w 1496291"/>
                <a:gd name="connsiteY0" fmla="*/ 57483 h 141731"/>
                <a:gd name="connsiteX1" fmla="*/ 138546 w 1496291"/>
                <a:gd name="connsiteY1" fmla="*/ 57483 h 141731"/>
                <a:gd name="connsiteX2" fmla="*/ 554182 w 1496291"/>
                <a:gd name="connsiteY2" fmla="*/ 2065 h 141731"/>
                <a:gd name="connsiteX3" fmla="*/ 997527 w 1496291"/>
                <a:gd name="connsiteY3" fmla="*/ 140610 h 141731"/>
                <a:gd name="connsiteX4" fmla="*/ 1496291 w 1496291"/>
                <a:gd name="connsiteY4" fmla="*/ 85192 h 14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291" h="141731">
                  <a:moveTo>
                    <a:pt x="0" y="57483"/>
                  </a:moveTo>
                  <a:cubicBezTo>
                    <a:pt x="23091" y="62101"/>
                    <a:pt x="46182" y="66719"/>
                    <a:pt x="138546" y="57483"/>
                  </a:cubicBezTo>
                  <a:cubicBezTo>
                    <a:pt x="230910" y="48247"/>
                    <a:pt x="411019" y="-11789"/>
                    <a:pt x="554182" y="2065"/>
                  </a:cubicBezTo>
                  <a:cubicBezTo>
                    <a:pt x="697345" y="15919"/>
                    <a:pt x="840509" y="126756"/>
                    <a:pt x="997527" y="140610"/>
                  </a:cubicBezTo>
                  <a:cubicBezTo>
                    <a:pt x="1154545" y="154464"/>
                    <a:pt x="1459346" y="34392"/>
                    <a:pt x="1496291" y="851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/>
            <p:cNvGrpSpPr/>
            <p:nvPr/>
          </p:nvGrpSpPr>
          <p:grpSpPr>
            <a:xfrm flipH="1">
              <a:off x="7472893" y="3479918"/>
              <a:ext cx="983671" cy="659022"/>
              <a:chOff x="2923310" y="2590800"/>
              <a:chExt cx="1385454" cy="1108762"/>
            </a:xfrm>
          </p:grpSpPr>
          <p:sp>
            <p:nvSpPr>
              <p:cNvPr id="29" name="Bogen 28"/>
              <p:cNvSpPr/>
              <p:nvPr/>
            </p:nvSpPr>
            <p:spPr>
              <a:xfrm>
                <a:off x="3976255" y="2590800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Bogen 29"/>
              <p:cNvSpPr/>
              <p:nvPr/>
            </p:nvSpPr>
            <p:spPr>
              <a:xfrm>
                <a:off x="3976255" y="2867891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Bogen 30"/>
              <p:cNvSpPr/>
              <p:nvPr/>
            </p:nvSpPr>
            <p:spPr>
              <a:xfrm>
                <a:off x="3976255" y="3145380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Bogen 31"/>
              <p:cNvSpPr/>
              <p:nvPr/>
            </p:nvSpPr>
            <p:spPr>
              <a:xfrm>
                <a:off x="3976255" y="3422471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/>
              <p:cNvCxnSpPr>
                <a:cxnSpLocks/>
              </p:cNvCxnSpPr>
              <p:nvPr/>
            </p:nvCxnSpPr>
            <p:spPr>
              <a:xfrm flipH="1">
                <a:off x="2923310" y="2590800"/>
                <a:ext cx="12192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H="1">
                <a:off x="2923310" y="3699562"/>
                <a:ext cx="12192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Bogen 34"/>
            <p:cNvSpPr/>
            <p:nvPr/>
          </p:nvSpPr>
          <p:spPr>
            <a:xfrm rot="19524597">
              <a:off x="7129714" y="4378716"/>
              <a:ext cx="766866" cy="686787"/>
            </a:xfrm>
            <a:prstGeom prst="arc">
              <a:avLst>
                <a:gd name="adj1" fmla="val 15546418"/>
                <a:gd name="adj2" fmla="val 21439969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7316183" y="4530445"/>
                  <a:ext cx="443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183" y="4530445"/>
                  <a:ext cx="44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8272145" y="3492392"/>
                  <a:ext cx="443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el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145" y="3492392"/>
                  <a:ext cx="44334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5238000" y="1853931"/>
                  <a:ext cx="982691" cy="37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zu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</a:rPr>
                              <m:t>zu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00" y="1853931"/>
                  <a:ext cx="9826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9089934" y="4844490"/>
                  <a:ext cx="982691" cy="37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934" y="4844490"/>
                  <a:ext cx="982691" cy="377989"/>
                </a:xfrm>
                <a:prstGeom prst="rect">
                  <a:avLst/>
                </a:prstGeom>
                <a:blipFill>
                  <a:blip r:embed="rId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097280" y="4802935"/>
                <a:ext cx="3634208" cy="153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Volumenstrom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Zufluss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Temperatur Zufluss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Volumenstrom Abfluss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el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Elektr. Leistung Heizung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Kegelwinkel</a:t>
                </a:r>
              </a:p>
              <a:p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... Füllhöhe</a:t>
                </a:r>
              </a:p>
              <a:p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de-DE" sz="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Nullhöhe</a:t>
                </a:r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Druck auf Füllhöhe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de-DE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Druck auf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Nullhöhe</a:t>
                </a:r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Dichte des Mediums</a:t>
                </a:r>
              </a:p>
              <a:p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02935"/>
                <a:ext cx="3634208" cy="15361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Massenbilanz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657896" y="1879175"/>
                <a:ext cx="192456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dm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96" y="1879175"/>
                <a:ext cx="1924566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3436222" y="2743200"/>
                <a:ext cx="533370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l-GR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de-DE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de-DE" b="0" dirty="0" smtClean="0"/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2743200"/>
                <a:ext cx="5333705" cy="6347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8057167" y="2917766"/>
                <a:ext cx="1656544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167" y="2917766"/>
                <a:ext cx="1656544" cy="285656"/>
              </a:xfrm>
              <a:prstGeom prst="rect">
                <a:avLst/>
              </a:prstGeom>
              <a:blipFill rotWithShape="1">
                <a:blip r:embed="rId4"/>
                <a:stretch>
                  <a:fillRect l="-8856" t="-23913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436222" y="3748566"/>
                <a:ext cx="4819717" cy="472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nor/>
                        </m:rPr>
                        <a:rPr lang="de-DE" b="0" dirty="0" smtClean="0"/>
                        <m:t>g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 smtClean="0"/>
                            <m:t>ρ</m:t>
                          </m:r>
                        </m:num>
                        <m:den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nor/>
                        </m:rPr>
                        <a:rPr lang="de-DE" b="0" dirty="0" smtClean="0"/>
                        <m:t>g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 smtClean="0"/>
                            <m:t>ρ</m:t>
                          </m:r>
                        </m:num>
                        <m:den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3748566"/>
                <a:ext cx="4819717" cy="4722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436222" y="4669908"/>
                <a:ext cx="133203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4669908"/>
                <a:ext cx="1332031" cy="335413"/>
              </a:xfrm>
              <a:prstGeom prst="rect">
                <a:avLst/>
              </a:prstGeom>
              <a:blipFill rotWithShape="1">
                <a:blip r:embed="rId6"/>
                <a:stretch>
                  <a:fillRect l="-2294" r="-4587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3436222" y="5454419"/>
                <a:ext cx="34444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5454419"/>
                <a:ext cx="3444404" cy="5203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859276" y="3851479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Ansatz nach Bernoulli: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7911239" y="5457945"/>
                <a:ext cx="2562797" cy="5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num>
                              <m:den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39" y="5457945"/>
                <a:ext cx="2562797" cy="516873"/>
              </a:xfrm>
              <a:prstGeom prst="rect">
                <a:avLst/>
              </a:prstGeom>
              <a:blipFill rotWithShape="1">
                <a:blip r:embed="rId8"/>
                <a:stretch>
                  <a:fillRect l="-2143" b="-3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/>
          <p:cNvCxnSpPr/>
          <p:nvPr/>
        </p:nvCxnSpPr>
        <p:spPr>
          <a:xfrm flipV="1">
            <a:off x="3409094" y="3845075"/>
            <a:ext cx="277091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925334" y="3888302"/>
            <a:ext cx="277091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flipV="1">
            <a:off x="4928810" y="3845075"/>
            <a:ext cx="554357" cy="346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cxnSpLocks/>
          </p:cNvCxnSpPr>
          <p:nvPr/>
        </p:nvCxnSpPr>
        <p:spPr>
          <a:xfrm flipV="1">
            <a:off x="6313843" y="3748566"/>
            <a:ext cx="1044900" cy="443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59276" y="5139909"/>
                <a:ext cx="3634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8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Massenstrom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Zufluss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... Massenstrom Abfluss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... Rohrquerschnittsfläche</a:t>
                </a:r>
              </a:p>
              <a:p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... Geschwindigkeit Abfluss</a:t>
                </a:r>
              </a:p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Fallbeschleunigung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Volumen des Mediums im Tank</a:t>
                </a:r>
              </a:p>
              <a:p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... Radius des Kegels (abhängig von Füllhöhe)</a:t>
                </a: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6" y="5139909"/>
                <a:ext cx="3634208" cy="954107"/>
              </a:xfrm>
              <a:prstGeom prst="rect">
                <a:avLst/>
              </a:prstGeom>
              <a:blipFill>
                <a:blip r:embed="rId9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Füllhöhe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119524" y="2077931"/>
                <a:ext cx="1417376" cy="285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24" y="2077931"/>
                <a:ext cx="1417376" cy="285656"/>
              </a:xfrm>
              <a:prstGeom prst="rect">
                <a:avLst/>
              </a:prstGeom>
              <a:blipFill>
                <a:blip r:embed="rId2"/>
                <a:stretch>
                  <a:fillRect l="-3448" t="-14894" r="-1724" b="-17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290725" y="2699717"/>
                <a:ext cx="40366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25" y="2699717"/>
                <a:ext cx="4036618" cy="4725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3899494" y="3363540"/>
                <a:ext cx="2738314" cy="882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de-DE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e>
                          </m:func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94" y="3363540"/>
                <a:ext cx="2738314" cy="8821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Enthalpiebilanz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989696" y="1920398"/>
                <a:ext cx="332815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96" y="1920398"/>
                <a:ext cx="3328154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972614" y="2681129"/>
                <a:ext cx="5853013" cy="547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14" y="2681129"/>
                <a:ext cx="5853013" cy="547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3948131" y="5461334"/>
                <a:ext cx="4971553" cy="647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zu</m:t>
                                  </m:r>
                                </m:sub>
                              </m:s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el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31" y="5461334"/>
                <a:ext cx="4971553" cy="6476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9578702" y="2047746"/>
                <a:ext cx="1834605" cy="316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acc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02" y="2047746"/>
                <a:ext cx="1834605" cy="316690"/>
              </a:xfrm>
              <a:prstGeom prst="rect">
                <a:avLst/>
              </a:prstGeom>
              <a:blipFill rotWithShape="1">
                <a:blip r:embed="rId5"/>
                <a:stretch>
                  <a:fillRect l="-2326" t="-11538" r="-2658" b="-1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027819" y="3463918"/>
                <a:ext cx="6829947" cy="320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acc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9" y="3463918"/>
                <a:ext cx="6829947" cy="320665"/>
              </a:xfrm>
              <a:prstGeom prst="rect">
                <a:avLst/>
              </a:prstGeom>
              <a:blipFill rotWithShape="1">
                <a:blip r:embed="rId6"/>
                <a:stretch>
                  <a:fillRect t="-7547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93215" y="4100265"/>
                <a:ext cx="8424742" cy="320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" y="4100265"/>
                <a:ext cx="8424742" cy="320665"/>
              </a:xfrm>
              <a:prstGeom prst="rect">
                <a:avLst/>
              </a:prstGeom>
              <a:blipFill rotWithShape="1">
                <a:blip r:embed="rId7"/>
                <a:stretch>
                  <a:fillRect t="-9615" b="-21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1993998" y="4100265"/>
            <a:ext cx="1248841" cy="351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 flipV="1">
            <a:off x="6247343" y="4104370"/>
            <a:ext cx="1248841" cy="351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3315630" y="4776320"/>
                <a:ext cx="4945778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30" y="4776320"/>
                <a:ext cx="4945778" cy="320793"/>
              </a:xfrm>
              <a:prstGeom prst="rect">
                <a:avLst/>
              </a:prstGeom>
              <a:blipFill rotWithShape="1">
                <a:blip r:embed="rId8"/>
                <a:stretch>
                  <a:fillRect t="-9615" b="-21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9578701" y="4776320"/>
                <a:ext cx="18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01" y="4776320"/>
                <a:ext cx="185711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65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3215" y="4774291"/>
                <a:ext cx="3634208" cy="13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spezifische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rmekapazit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des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Mediums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0">
                        <a:latin typeface="Cambria Math" panose="02040503050406030204" pitchFamily="18" charset="0"/>
                      </a:rPr>
                      <m:t>ϑ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Aktuelle Temperatur des Mediums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Aktuelle Masse des Mediums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8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800" dirty="0">
                    <a:latin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</a:rPr>
                  <a:t>Enthalpieänderung</a:t>
                </a:r>
                <a:endParaRPr lang="de-DE" sz="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zu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durch Zufluss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durch Abfluss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über Oberfläche des Mediums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über Mantelfläche des Mediums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 über Oberfläche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 über Mantelfläche</a:t>
                </a: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" y="4774291"/>
                <a:ext cx="3634208" cy="1362617"/>
              </a:xfrm>
              <a:prstGeom prst="rect">
                <a:avLst/>
              </a:prstGeom>
              <a:blipFill>
                <a:blip r:embed="rId10"/>
                <a:stretch>
                  <a:fillRect b="-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weitere Formeln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479963" y="2969511"/>
                <a:ext cx="1318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2969511"/>
                <a:ext cx="1318887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167" r="-2315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981998" y="2969511"/>
                <a:ext cx="3574472" cy="129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num>
                              <m:den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b="0" dirty="0"/>
              </a:p>
              <a:p>
                <a:r>
                  <a:rPr lang="de-DE" i="1" dirty="0"/>
                  <a:t>und: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func>
                          <m:funcPr>
                            <m:ctrlPr>
                              <a:rPr lang="de-DE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98" y="2969511"/>
                <a:ext cx="3574472" cy="1299779"/>
              </a:xfrm>
              <a:prstGeom prst="rect">
                <a:avLst/>
              </a:prstGeom>
              <a:blipFill rotWithShape="1">
                <a:blip r:embed="rId3"/>
                <a:stretch>
                  <a:fillRect l="-13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2479963" y="3366092"/>
                <a:ext cx="2013500" cy="849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de-DE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de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3366092"/>
                <a:ext cx="2013500" cy="8490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479963" y="4741416"/>
                <a:ext cx="1148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4741416"/>
                <a:ext cx="1148327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4787" t="-4444" r="-1596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479963" y="5247843"/>
                <a:ext cx="2208746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5247843"/>
                <a:ext cx="2208746" cy="4725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2479963" y="1956274"/>
                <a:ext cx="2325958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1956274"/>
                <a:ext cx="2325958" cy="287515"/>
              </a:xfrm>
              <a:prstGeom prst="rect">
                <a:avLst/>
              </a:prstGeom>
              <a:blipFill rotWithShape="1">
                <a:blip r:embed="rId7"/>
                <a:stretch>
                  <a:fillRect l="-1575" t="-14894" b="-27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967980" y="4629981"/>
                <a:ext cx="3634208" cy="83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8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Wärmedurchgangskoeffizient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800">
                            <a:latin typeface="Cambria Math" panose="02040503050406030204" pitchFamily="18" charset="0"/>
                          </a:rPr>
                          <m:t>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Umgebungstemperatur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Mantelfl</m:t>
                      </m:r>
                      <m: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che</m:t>
                      </m:r>
                    </m:oMath>
                  </m:oMathPara>
                </a14:m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Oberfläche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Länge der Diagonale der Kegelwand</a:t>
                </a: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980" y="4629981"/>
                <a:ext cx="3634208" cy="835613"/>
              </a:xfrm>
              <a:prstGeom prst="rect">
                <a:avLst/>
              </a:prstGeom>
              <a:blipFill>
                <a:blip r:embed="rId8"/>
                <a:stretch>
                  <a:fillRect b="-1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097280" y="1956274"/>
                <a:ext cx="1159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𝑙𝑙𝑔𝑒𝑚𝑒𝑖𝑛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i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6274"/>
                <a:ext cx="1159741" cy="276999"/>
              </a:xfrm>
              <a:prstGeom prst="rect">
                <a:avLst/>
              </a:prstGeom>
              <a:blipFill>
                <a:blip r:embed="rId9"/>
                <a:stretch>
                  <a:fillRect l="-2632" t="-2222" r="-210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und Lösungen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zunächst eingesetzter stetiger PI-Regler ließ sich nicht auto-tunen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Parameter wurden manuell eingestellt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nachfolgend implementierter mehrstufiger Regler verursachte starkes flackern am Ausgang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Wurde mit Hysterese und Verzögerungseigenschaften versehen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GUI Editor („</a:t>
            </a:r>
            <a:r>
              <a:rPr lang="de-DE" sz="2400" dirty="0" err="1"/>
              <a:t>guide</a:t>
            </a:r>
            <a:r>
              <a:rPr lang="de-DE" sz="2400" dirty="0"/>
              <a:t>“) ziemlich mangelhaft: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nur eine kleine </a:t>
            </a:r>
            <a:r>
              <a:rPr lang="de-DE" sz="2200" dirty="0" err="1"/>
              <a:t>Widget</a:t>
            </a:r>
            <a:r>
              <a:rPr lang="de-DE" sz="2200" dirty="0"/>
              <a:t>-Auswahl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der Property-Inspektor aktualisiert sehr langsam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Kombination aus asynchronem Verhalten und geringer Performanz dehnte Entwicklungszeit deutlich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4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und Lösungen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Übertragung von Variablenwerten aus GUI-Code erwies sich als schwierig, da Daten nicht direkt in den Base-Workspace geschrieben werden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zur Kommunikation mit Simulink extra Funktionsaufrufe erforderlich („</a:t>
            </a:r>
            <a:r>
              <a:rPr lang="de-DE" sz="2400" dirty="0" err="1"/>
              <a:t>assignin</a:t>
            </a:r>
            <a:r>
              <a:rPr lang="de-DE" sz="2400" dirty="0"/>
              <a:t>“)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Matlab</a:t>
            </a:r>
            <a:r>
              <a:rPr lang="de-DE" sz="2400" dirty="0"/>
              <a:t> lässt nativ nur den Export einer einzigen Figur in eine PDF-Datei zu, Komposition nicht direkt möglich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en-US" sz="2400" dirty="0"/>
              <a:t>extra Library-Scripts </a:t>
            </a:r>
            <a:r>
              <a:rPr lang="en-US" sz="2400" dirty="0" err="1"/>
              <a:t>integriert</a:t>
            </a:r>
            <a:r>
              <a:rPr lang="en-US" sz="2400" dirty="0"/>
              <a:t> („</a:t>
            </a:r>
            <a:r>
              <a:rPr lang="en-US" sz="2400" dirty="0" err="1"/>
              <a:t>append_pdfs</a:t>
            </a:r>
            <a:r>
              <a:rPr lang="en-US" sz="2400" dirty="0"/>
              <a:t>“)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5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1376</Words>
  <Application>Microsoft Office PowerPoint</Application>
  <PresentationFormat>Benutzerdefiniert</PresentationFormat>
  <Paragraphs>141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Befüllung eines kegelförmigen Tanks</vt:lpstr>
      <vt:lpstr>Inhalt</vt:lpstr>
      <vt:lpstr>Aufgabenstellung</vt:lpstr>
      <vt:lpstr>Herangehensweise - Massenbilanz</vt:lpstr>
      <vt:lpstr>Herangehensweise - Füllhöhe</vt:lpstr>
      <vt:lpstr>Herangehensweise - Enthalpiebilanz</vt:lpstr>
      <vt:lpstr>Herangehensweise - weitere Formeln</vt:lpstr>
      <vt:lpstr>Probleme und Lösungen I</vt:lpstr>
      <vt:lpstr>Probleme und Lösungen II</vt:lpstr>
      <vt:lpstr>Vorführung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Weber</dc:creator>
  <cp:lastModifiedBy>Student</cp:lastModifiedBy>
  <cp:revision>46</cp:revision>
  <dcterms:created xsi:type="dcterms:W3CDTF">2017-02-17T08:11:47Z</dcterms:created>
  <dcterms:modified xsi:type="dcterms:W3CDTF">2017-02-24T07:53:37Z</dcterms:modified>
</cp:coreProperties>
</file>