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90" r:id="rId2"/>
    <p:sldId id="257" r:id="rId3"/>
    <p:sldId id="341" r:id="rId4"/>
    <p:sldId id="346" r:id="rId5"/>
    <p:sldId id="342" r:id="rId6"/>
    <p:sldId id="347" r:id="rId7"/>
    <p:sldId id="343" r:id="rId8"/>
    <p:sldId id="348" r:id="rId9"/>
    <p:sldId id="360" r:id="rId10"/>
    <p:sldId id="349" r:id="rId11"/>
    <p:sldId id="350" r:id="rId12"/>
    <p:sldId id="345" r:id="rId13"/>
    <p:sldId id="344" r:id="rId14"/>
    <p:sldId id="357" r:id="rId15"/>
    <p:sldId id="351" r:id="rId16"/>
    <p:sldId id="352" r:id="rId17"/>
    <p:sldId id="353" r:id="rId18"/>
    <p:sldId id="354" r:id="rId19"/>
    <p:sldId id="355" r:id="rId20"/>
    <p:sldId id="356" r:id="rId21"/>
    <p:sldId id="358" r:id="rId22"/>
    <p:sldId id="359" r:id="rId23"/>
    <p:sldId id="278" r:id="rId24"/>
    <p:sldId id="286" r:id="rId2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jouffret" initials="Fj" lastIdx="25" clrIdx="0">
    <p:extLst>
      <p:ext uri="{19B8F6BF-5375-455C-9EA6-DF929625EA0E}">
        <p15:presenceInfo xmlns:p15="http://schemas.microsoft.com/office/powerpoint/2012/main" userId="edd2720e9640c2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3" autoAdjust="0"/>
    <p:restoredTop sz="94660"/>
  </p:normalViewPr>
  <p:slideViewPr>
    <p:cSldViewPr snapToGrid="0">
      <p:cViewPr>
        <p:scale>
          <a:sx n="100" d="100"/>
          <a:sy n="100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72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4T22:24:15.864" idx="25">
    <p:pos x="10" y="10"/>
    <p:text>mettre image rack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CC73C8-E84D-47C2-9639-35E5E1D5B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C42B84-185D-4AB1-927E-141FFCF137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0504905-CB3A-40BE-9785-56F6693B0E96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58126-64C1-4DC9-89E6-ADAA63169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fr-FR"/>
              <a:t>Stage de FLORIAN JOUFFRET du 12/04/2021 au 18/06/2021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51E2A8-C137-489B-825E-059A22C35B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378295-3B27-4BC9-A8F5-E142EDE645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546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025745-BECF-495F-B6F0-FBFA4EE76AB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fr-FR"/>
              <a:t>Stage de FLORIAN JOUFFRET du 12/04/2021 au 18/06/2021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1F15A18-AFC5-4866-8083-584FB342DA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56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374843" y="-16934"/>
            <a:ext cx="1856766" cy="6883400"/>
            <a:chOff x="10335234" y="-8467"/>
            <a:chExt cx="1856766" cy="6883400"/>
          </a:xfrm>
        </p:grpSpPr>
        <p:cxnSp>
          <p:nvCxnSpPr>
            <p:cNvPr id="21" name="Straight Connector 20"/>
            <p:cNvCxnSpPr>
              <a:cxnSpLocks/>
            </p:cNvCxnSpPr>
            <p:nvPr/>
          </p:nvCxnSpPr>
          <p:spPr>
            <a:xfrm flipH="1">
              <a:off x="11212386" y="3681413"/>
              <a:ext cx="976439" cy="307543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859154" y="1"/>
              <a:ext cx="132945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0684932" y="-8467"/>
              <a:ext cx="1507067" cy="6866468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1215561" y="4580092"/>
              <a:ext cx="976439" cy="227790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1212386" y="0"/>
              <a:ext cx="976440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935824" y="-8467"/>
              <a:ext cx="1253000" cy="6874933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5825" y="-8467"/>
              <a:ext cx="1253000" cy="6874934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35234" y="3791029"/>
              <a:ext cx="1817158" cy="3083904"/>
            </a:xfrm>
            <a:prstGeom prst="triangle">
              <a:avLst>
                <a:gd name="adj" fmla="val 79019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3" name="Isosceles Triangle 28">
            <a:extLst>
              <a:ext uri="{FF2B5EF4-FFF2-40B4-BE49-F238E27FC236}">
                <a16:creationId xmlns:a16="http://schemas.microsoft.com/office/drawing/2014/main" id="{EC195843-FF40-4C98-B195-B0B312D7A0E5}"/>
              </a:ext>
            </a:extLst>
          </p:cNvPr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16" name="Espace réservé du numéro de diapositive 8">
            <a:extLst>
              <a:ext uri="{FF2B5EF4-FFF2-40B4-BE49-F238E27FC236}">
                <a16:creationId xmlns:a16="http://schemas.microsoft.com/office/drawing/2014/main" id="{94D38A94-70F6-4733-8DC3-4AA2D4651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7672" y="6484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22A062-7838-4C2A-8FA9-0C3FDA276F2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7" name="Image 16" descr="Accueil - Université Grenoble Alpes">
            <a:extLst>
              <a:ext uri="{FF2B5EF4-FFF2-40B4-BE49-F238E27FC236}">
                <a16:creationId xmlns:a16="http://schemas.microsoft.com/office/drawing/2014/main" id="{82167041-0050-4D1D-959C-0F9A197EE49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" y="6074431"/>
            <a:ext cx="1898505" cy="783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92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172B08-730A-4E3C-BFAA-174765397066}"/>
              </a:ext>
            </a:extLst>
          </p:cNvPr>
          <p:cNvSpPr txBox="1"/>
          <p:nvPr userDrawn="1"/>
        </p:nvSpPr>
        <p:spPr>
          <a:xfrm>
            <a:off x="929704" y="6423908"/>
            <a:ext cx="7322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Stage de FLORIAN JOUFFRET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 12/04/2021 au 18/06/2021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2F754F-49FB-458B-A162-23FBD9A64CB0}"/>
              </a:ext>
            </a:extLst>
          </p:cNvPr>
          <p:cNvSpPr txBox="1"/>
          <p:nvPr userDrawn="1"/>
        </p:nvSpPr>
        <p:spPr>
          <a:xfrm>
            <a:off x="11061813" y="6393130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22A062-7838-4C2A-8FA9-0C3FDA276F2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756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5303" y="0"/>
            <a:ext cx="12203988" cy="6866467"/>
            <a:chOff x="510921" y="-8467"/>
            <a:chExt cx="11681079" cy="6866467"/>
          </a:xfrm>
        </p:grpSpPr>
        <p:sp>
          <p:nvSpPr>
            <p:cNvPr id="22" name="Rectangle 23"/>
            <p:cNvSpPr/>
            <p:nvPr/>
          </p:nvSpPr>
          <p:spPr>
            <a:xfrm>
              <a:off x="10598011" y="-8466"/>
              <a:ext cx="1590814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089262" y="8467"/>
              <a:ext cx="2102737" cy="6849533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1030211" y="4272594"/>
              <a:ext cx="1161789" cy="2585405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479186" y="0"/>
              <a:ext cx="1709640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510921" y="2968761"/>
              <a:ext cx="530410" cy="3880773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30" name="Image 29" descr="Accueil - Université Grenoble Alpes">
            <a:extLst>
              <a:ext uri="{FF2B5EF4-FFF2-40B4-BE49-F238E27FC236}">
                <a16:creationId xmlns:a16="http://schemas.microsoft.com/office/drawing/2014/main" id="{38C01B0A-799D-4F9A-9655-5B01E91BD615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03" y="6074431"/>
            <a:ext cx="1898505" cy="783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43080D-63FD-4BDB-B7F0-0446B4239EC4}"/>
              </a:ext>
            </a:extLst>
          </p:cNvPr>
          <p:cNvSpPr txBox="1"/>
          <p:nvPr userDrawn="1"/>
        </p:nvSpPr>
        <p:spPr>
          <a:xfrm>
            <a:off x="5632056" y="29778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293CA4-E895-4CAD-8908-5AF09F1A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167" y="64759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22A062-7838-4C2A-8FA9-0C3FDA276F2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8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3BCC69-C6CC-4F6D-8B79-08BAA3712F32}"/>
              </a:ext>
            </a:extLst>
          </p:cNvPr>
          <p:cNvSpPr txBox="1">
            <a:spLocks/>
          </p:cNvSpPr>
          <p:nvPr/>
        </p:nvSpPr>
        <p:spPr>
          <a:xfrm>
            <a:off x="619125" y="326205"/>
            <a:ext cx="10953750" cy="125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>
                <a:solidFill>
                  <a:schemeClr val="tx1"/>
                </a:solidFill>
                <a:latin typeface="Arial"/>
                <a:ea typeface="+mj-lt"/>
                <a:cs typeface="+mj-lt"/>
              </a:rPr>
              <a:t>PROGRAMMATION AVANCÉ</a:t>
            </a:r>
            <a:endParaRPr lang="en-US" b="1">
              <a:solidFill>
                <a:schemeClr val="tx1"/>
              </a:solidFill>
              <a:latin typeface="Arial"/>
              <a:ea typeface="+mj-lt"/>
              <a:cs typeface="+mj-lt"/>
            </a:endParaRPr>
          </a:p>
          <a:p>
            <a:pPr algn="ctr"/>
            <a:r>
              <a:rPr lang="fr-FR" b="1">
                <a:solidFill>
                  <a:schemeClr val="tx1"/>
                </a:solidFill>
                <a:latin typeface="Arial"/>
                <a:ea typeface="+mj-lt"/>
                <a:cs typeface="+mj-lt"/>
              </a:rPr>
              <a:t> D’AUTOMATES 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2A1B90E-1920-4DFB-B031-B6E8B9D23B11}"/>
              </a:ext>
            </a:extLst>
          </p:cNvPr>
          <p:cNvSpPr txBox="1"/>
          <p:nvPr/>
        </p:nvSpPr>
        <p:spPr>
          <a:xfrm>
            <a:off x="2522518" y="5000881"/>
            <a:ext cx="71469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dirty="0">
                <a:latin typeface="Arial"/>
                <a:ea typeface="+mn-lt"/>
                <a:cs typeface="+mn-lt"/>
              </a:rPr>
              <a:t>Stage réalisé dans l’entreprise AIM</a:t>
            </a:r>
            <a:r>
              <a:rPr lang="fr-FR" sz="2000" dirty="0">
                <a:latin typeface="Arial"/>
                <a:ea typeface="+mn-lt"/>
                <a:cs typeface="+mn-lt"/>
              </a:rPr>
              <a:t> 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algn="ctr"/>
            <a:r>
              <a:rPr lang="fr-FR" sz="2000" dirty="0">
                <a:latin typeface="Arial"/>
                <a:ea typeface="+mn-lt"/>
                <a:cs typeface="+mn-lt"/>
              </a:rPr>
              <a:t>12/04/2021 au 18/06/2021 </a:t>
            </a:r>
            <a:endParaRPr lang="fr-FR" sz="2000" dirty="0">
              <a:latin typeface="Arial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E3CF08A-8ED8-4145-87A4-ED62E2C814DA}"/>
              </a:ext>
            </a:extLst>
          </p:cNvPr>
          <p:cNvSpPr txBox="1"/>
          <p:nvPr/>
        </p:nvSpPr>
        <p:spPr>
          <a:xfrm>
            <a:off x="1623142" y="6119336"/>
            <a:ext cx="746023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Arial"/>
                <a:cs typeface="Segoe UI"/>
              </a:rPr>
              <a:t>Maitre de stage : Mr. Guy POUJOULAT</a:t>
            </a:r>
            <a:r>
              <a:rPr lang="en-US" sz="1400" dirty="0">
                <a:latin typeface="Arial"/>
                <a:cs typeface="Arial"/>
              </a:rPr>
              <a:t> </a:t>
            </a:r>
          </a:p>
          <a:p>
            <a:r>
              <a:rPr lang="fr-FR" sz="1400" dirty="0">
                <a:latin typeface="Arial"/>
                <a:cs typeface="Segoe UI"/>
              </a:rPr>
              <a:t>Tuteur enseignant : Mr. Philippe NAVARO</a:t>
            </a:r>
            <a:r>
              <a:rPr lang="en-US" sz="1400" dirty="0">
                <a:latin typeface="Arial"/>
                <a:cs typeface="Arial"/>
              </a:rPr>
              <a:t> </a:t>
            </a:r>
          </a:p>
          <a:p>
            <a:r>
              <a:rPr lang="fr-FR" sz="1400" dirty="0">
                <a:latin typeface="Arial"/>
                <a:cs typeface="Segoe UI"/>
              </a:rPr>
              <a:t>Adresse de l’entreprise :</a:t>
            </a:r>
            <a:r>
              <a:rPr lang="fr-FR" sz="1400" b="1" dirty="0">
                <a:latin typeface="Arial"/>
                <a:cs typeface="Segoe UI"/>
              </a:rPr>
              <a:t> </a:t>
            </a:r>
            <a:r>
              <a:rPr lang="fr-FR" sz="1400" dirty="0">
                <a:latin typeface="Arial"/>
                <a:cs typeface="Segoe UI"/>
              </a:rPr>
              <a:t>21, Avenue de la Plaine Fleurie 38240 MEYLAN–FRANCE</a:t>
            </a:r>
            <a:r>
              <a:rPr lang="en-US" sz="1400" dirty="0">
                <a:latin typeface="Arial"/>
                <a:cs typeface="Arial"/>
              </a:rPr>
              <a:t> </a:t>
            </a:r>
          </a:p>
        </p:txBody>
      </p:sp>
      <p:pic>
        <p:nvPicPr>
          <p:cNvPr id="8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71DA73E-E968-435F-B864-C3B5D935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54" y="1551205"/>
            <a:ext cx="4862493" cy="33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ECB9-B86F-839F-1E98-8F2C39FC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stage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460C3-BA23-5431-2768-C95BC447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265244"/>
            <a:ext cx="6324149" cy="48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ECB9-B86F-839F-1E98-8F2C39FC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stage </a:t>
            </a:r>
          </a:p>
        </p:txBody>
      </p:sp>
      <p:pic>
        <p:nvPicPr>
          <p:cNvPr id="3" name="Graphic 501085290">
            <a:extLst>
              <a:ext uri="{FF2B5EF4-FFF2-40B4-BE49-F238E27FC236}">
                <a16:creationId xmlns:a16="http://schemas.microsoft.com/office/drawing/2014/main" id="{C5966C8C-E35F-12EF-0A7F-3DE2B530D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4" t="8287" r="20209"/>
          <a:stretch/>
        </p:blipFill>
        <p:spPr bwMode="auto">
          <a:xfrm>
            <a:off x="3106275" y="1518284"/>
            <a:ext cx="6785635" cy="4730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503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B049-DCC1-A1E0-D37A-A72B287F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ARchitecture</a:t>
            </a:r>
            <a:r>
              <a:rPr lang="fr-FR" dirty="0"/>
              <a:t> </a:t>
            </a:r>
            <a:r>
              <a:rPr lang="fr-FR" dirty="0" err="1"/>
              <a:t>génrale</a:t>
            </a:r>
            <a:r>
              <a:rPr lang="fr-FR" dirty="0"/>
              <a:t> De la carte UC-Pla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2181D-8693-C7F4-9D2A-3E825B000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251" y="2289430"/>
            <a:ext cx="6918000" cy="2854479"/>
          </a:xfrm>
        </p:spPr>
      </p:pic>
    </p:spTree>
    <p:extLst>
      <p:ext uri="{BB962C8B-B14F-4D97-AF65-F5344CB8AC3E}">
        <p14:creationId xmlns:p14="http://schemas.microsoft.com/office/powerpoint/2010/main" val="335593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127-BFF8-41F8-F8C5-FBE7C9D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Materiels</a:t>
            </a:r>
            <a:r>
              <a:rPr lang="fr-FR" dirty="0"/>
              <a:t> a disposition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C107-F6F7-4B8B-6BA9-D6F9836E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B42B-970D-B400-FC7A-E8B9BB05C0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943" y="1370606"/>
            <a:ext cx="4204970" cy="236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D9E01-572F-BF5F-A7D2-A8540A94A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3005455"/>
            <a:ext cx="4629150" cy="2604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39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0E0-EC5B-18B3-D26E-941AB77A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Processeur</a:t>
            </a:r>
            <a:br>
              <a:rPr lang="fr-FR" sz="18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3C1F-CCD4-0FA5-A224-236E325B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029" dirty="0">
                <a:latin typeface="Arial" panose="020B0604020202020204" pitchFamily="34" charset="0"/>
                <a:cs typeface="Times New Roman" panose="02020603050405020304" pitchFamily="18" charset="0"/>
              </a:rPr>
              <a:t>Processeur fabriquer par TI</a:t>
            </a:r>
            <a:endParaRPr lang="fr-FR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Arial" panose="020B0604020202020204" pitchFamily="34" charset="0"/>
                <a:cs typeface="Times New Roman" panose="02020603050405020304" pitchFamily="18" charset="0"/>
              </a:rPr>
              <a:t>Basse consommation</a:t>
            </a:r>
          </a:p>
          <a:p>
            <a:r>
              <a:rPr lang="fr-FR" dirty="0">
                <a:latin typeface="Arial" panose="020B0604020202020204" pitchFamily="34" charset="0"/>
                <a:cs typeface="Times New Roman" panose="02020603050405020304" pitchFamily="18" charset="0"/>
              </a:rPr>
              <a:t>Fait pour des applications</a:t>
            </a:r>
            <a:br>
              <a:rPr lang="fr-FR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Arial" panose="020B0604020202020204" pitchFamily="34" charset="0"/>
                <a:cs typeface="Times New Roman" panose="02020603050405020304" pitchFamily="18" charset="0"/>
              </a:rPr>
              <a:t>pour des taches spécifiques  </a:t>
            </a:r>
          </a:p>
          <a:p>
            <a:endParaRPr lang="fr-029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7EE02-84A4-9A72-E4AD-83C5A60A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98619"/>
            <a:ext cx="7476066" cy="5049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B2201A-B335-F6B3-826C-74CEC15CD184}"/>
              </a:ext>
            </a:extLst>
          </p:cNvPr>
          <p:cNvSpPr/>
          <p:nvPr/>
        </p:nvSpPr>
        <p:spPr>
          <a:xfrm>
            <a:off x="7776634" y="2809414"/>
            <a:ext cx="1129242" cy="457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9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0E0-EC5B-18B3-D26E-941AB77A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Processeur</a:t>
            </a:r>
            <a:br>
              <a:rPr lang="fr-FR" sz="18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3C1F-CCD4-0FA5-A224-236E325B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Noyau de processeur C28x 200 MHz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Mémoire intégrée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d'événements 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Interfaces de communication</a:t>
            </a:r>
            <a:r>
              <a:rPr lang="fr-029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fr-029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029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SPI, UART, I2C</a:t>
            </a:r>
            <a:endParaRPr lang="fr-FR" dirty="0"/>
          </a:p>
        </p:txBody>
      </p:sp>
      <p:pic>
        <p:nvPicPr>
          <p:cNvPr id="4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FC257A7-AF90-40ED-E649-E56CF631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1841455"/>
            <a:ext cx="7168780" cy="42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0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99BA-D9B4-D45F-FE23-A027E6D5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E292-90B3-2651-057E-34EDE600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(Successive Approximation </a:t>
            </a:r>
            <a:r>
              <a:rPr lang="fr-029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Résolution de 16 bits  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consommation d'énergie </a:t>
            </a:r>
            <a:endParaRPr lang="fr-029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Plage de tension d'entrée ±10 V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distorsion harmonique 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Haute précision </a:t>
            </a:r>
            <a:r>
              <a:rPr lang="fr-029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conditions de signaux faibles</a:t>
            </a:r>
            <a:endParaRPr lang="fr-FR" dirty="0"/>
          </a:p>
        </p:txBody>
      </p:sp>
      <p:pic>
        <p:nvPicPr>
          <p:cNvPr id="4" name="Image 1" descr="Une image contenant texte, diagramme, Plan, Police&#10;&#10;Description générée automatiquement">
            <a:extLst>
              <a:ext uri="{FF2B5EF4-FFF2-40B4-BE49-F238E27FC236}">
                <a16:creationId xmlns:a16="http://schemas.microsoft.com/office/drawing/2014/main" id="{B9932955-40CD-9B40-EACC-09D6D28C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584099"/>
            <a:ext cx="4681384" cy="56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9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C9ED-02B8-9D63-D014-B585BCCD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DAC</a:t>
            </a:r>
            <a:br>
              <a:rPr lang="fr-FR" sz="18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E7B4-FE20-5B2E-A5D8-305CAD03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Résolution de 16 bits </a:t>
            </a:r>
            <a:endParaRPr lang="fr-FR" dirty="0"/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canal </a:t>
            </a: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Plage de tension de sortie programmable</a:t>
            </a:r>
            <a:endParaRPr lang="fr-029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029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distorsion harmonique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0EFCE-F560-EF35-F85D-E58107868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"/>
          <a:stretch/>
        </p:blipFill>
        <p:spPr>
          <a:xfrm>
            <a:off x="5343525" y="2482596"/>
            <a:ext cx="5991506" cy="32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44DF-A99F-D8B8-D931-BEC7D5DB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Entrées/sorties </a:t>
            </a:r>
            <a:br>
              <a:rPr lang="fr-FR" sz="18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8FE8-9E6C-D79F-7480-353042DB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82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7BB4-D28C-33E1-ECBD-28DB60D1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Algorigramme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BA311-FC5E-20A0-A872-8555D7989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1" t="389" r="9154"/>
          <a:stretch/>
        </p:blipFill>
        <p:spPr>
          <a:xfrm>
            <a:off x="6419849" y="1775082"/>
            <a:ext cx="4381501" cy="43729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F8B446-731D-0860-7267-34363F3259AF}"/>
              </a:ext>
            </a:extLst>
          </p:cNvPr>
          <p:cNvSpPr txBox="1"/>
          <p:nvPr/>
        </p:nvSpPr>
        <p:spPr>
          <a:xfrm>
            <a:off x="656869" y="2028617"/>
            <a:ext cx="61817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 partie capteur possède 2 types : 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Gauge qui a besoin d’une tension entre ±5 mV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Analogique en ± 10V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 partie consigne qui est une voie analogique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± 10 V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± 5 V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-1/7.5 V</a:t>
            </a:r>
          </a:p>
        </p:txBody>
      </p:sp>
    </p:spTree>
    <p:extLst>
      <p:ext uri="{BB962C8B-B14F-4D97-AF65-F5344CB8AC3E}">
        <p14:creationId xmlns:p14="http://schemas.microsoft.com/office/powerpoint/2010/main" val="201196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A44E-9F41-4F43-BD43-92A5AD0C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499535"/>
            <a:ext cx="8596668" cy="132080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Arial"/>
                <a:cs typeface="Calibri Light"/>
              </a:rPr>
              <a:t>Sommaire</a:t>
            </a:r>
            <a:endParaRPr lang="fr-FR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DEB2-95D1-4D73-988E-3587DB25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298950"/>
            <a:ext cx="9332726" cy="49102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dirty="0">
                <a:latin typeface="Arial"/>
                <a:cs typeface="Arial"/>
              </a:rPr>
              <a:t>Introduction</a:t>
            </a:r>
            <a:endParaRPr lang="fr-FR" sz="5500" dirty="0">
              <a:latin typeface="Arial"/>
              <a:ea typeface="+mn-lt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dirty="0">
                <a:latin typeface="Arial"/>
                <a:ea typeface="+mn-lt"/>
                <a:cs typeface="Arial"/>
              </a:rPr>
              <a:t>Description du projet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dirty="0">
                <a:latin typeface="Arial"/>
                <a:ea typeface="+mn-lt"/>
                <a:cs typeface="Arial"/>
              </a:rPr>
              <a:t>Matériels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dirty="0">
                <a:latin typeface="Arial"/>
                <a:ea typeface="+mn-lt"/>
                <a:cs typeface="Arial"/>
              </a:rPr>
              <a:t>PLANNING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b="1" cap="all" spc="-10" dirty="0" err="1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ARchitecture</a:t>
            </a:r>
            <a:r>
              <a:rPr lang="fr-FR" sz="55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fr-FR" sz="5500" b="1" cap="all" spc="-10" dirty="0" err="1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génrale</a:t>
            </a:r>
            <a:r>
              <a:rPr lang="fr-FR" sz="55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 De la carte UC-Pla	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b="1" cap="all" spc="-10" dirty="0">
                <a:solidFill>
                  <a:srgbClr val="174F8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Processeur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b="1" cap="all" spc="-10" dirty="0" err="1">
                <a:solidFill>
                  <a:srgbClr val="174F8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Convertion</a:t>
            </a:r>
            <a:r>
              <a:rPr lang="fr-FR" sz="5500" b="1" cap="all" spc="-10" dirty="0">
                <a:solidFill>
                  <a:srgbClr val="174F8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des données </a:t>
            </a:r>
            <a:r>
              <a:rPr lang="fr-FR" sz="5500" b="1" cap="all" spc="-10" dirty="0" err="1">
                <a:solidFill>
                  <a:srgbClr val="174F8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numeriques</a:t>
            </a:r>
            <a:r>
              <a:rPr lang="fr-FR" sz="5500" b="1" cap="all" spc="-10" dirty="0">
                <a:solidFill>
                  <a:srgbClr val="174F8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et analogiques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Description Entrées/sorties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Conception de l’interface homme-machine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b="1" cap="all" spc="-10" dirty="0" err="1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réalisATION</a:t>
            </a:r>
            <a:r>
              <a:rPr lang="fr-FR" sz="5500" b="1" cap="all" spc="-10" dirty="0">
                <a:solidFill>
                  <a:srgbClr val="174F81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 du banc essais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5500" b="1" kern="0" cap="all" spc="-20" dirty="0">
                <a:solidFill>
                  <a:srgbClr val="024F80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00050">
              <a:spcBef>
                <a:spcPts val="2400"/>
              </a:spcBef>
              <a:spcAft>
                <a:spcPts val="1200"/>
              </a:spcAft>
            </a:pPr>
            <a:endParaRPr lang="fr-FR" sz="1800" b="1" cap="all" spc="-10" dirty="0">
              <a:solidFill>
                <a:srgbClr val="174F81"/>
              </a:solidFill>
              <a:effectLst/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400050">
              <a:spcBef>
                <a:spcPts val="2400"/>
              </a:spcBef>
              <a:spcAft>
                <a:spcPts val="1200"/>
              </a:spcAft>
            </a:pPr>
            <a:endParaRPr lang="fr-FR" sz="1800" b="1" cap="all" spc="-10" dirty="0">
              <a:solidFill>
                <a:srgbClr val="174F81"/>
              </a:solidFill>
              <a:effectLst/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400050">
              <a:spcBef>
                <a:spcPts val="2400"/>
              </a:spcBef>
              <a:spcAft>
                <a:spcPts val="1200"/>
              </a:spcAft>
            </a:pPr>
            <a:endParaRPr lang="fr-FR" sz="3200" b="1" cap="all" spc="-10" dirty="0">
              <a:solidFill>
                <a:srgbClr val="174F81"/>
              </a:solidFill>
              <a:effectLst/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400050">
              <a:spcBef>
                <a:spcPts val="2400"/>
              </a:spcBef>
              <a:spcAft>
                <a:spcPts val="1200"/>
              </a:spcAft>
            </a:pPr>
            <a:endParaRPr lang="fr-FR" sz="2600" b="1" cap="all" spc="-10" dirty="0">
              <a:solidFill>
                <a:srgbClr val="174F8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latin typeface="Arial"/>
              <a:ea typeface="+mn-lt"/>
              <a:cs typeface="Arial"/>
            </a:endParaRPr>
          </a:p>
          <a:p>
            <a:pPr algn="just"/>
            <a:endParaRPr lang="fr-FR" sz="2400" dirty="0">
              <a:latin typeface="Arial"/>
              <a:ea typeface="+mn-lt"/>
              <a:cs typeface="Calibri"/>
            </a:endParaRPr>
          </a:p>
          <a:p>
            <a:pPr algn="just"/>
            <a:endParaRPr lang="fr-FR" sz="2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179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A97B-A81E-10A1-09F0-77F87EE4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D47F-F955-58EE-DFA6-432AC007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1080636595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DCF8997E-555B-233E-7A85-4FD14D73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56" y="1386979"/>
            <a:ext cx="4490619" cy="4508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600E58-7D08-396B-BB1A-1CBBC809ABDB}"/>
              </a:ext>
            </a:extLst>
          </p:cNvPr>
          <p:cNvSpPr/>
          <p:nvPr/>
        </p:nvSpPr>
        <p:spPr>
          <a:xfrm>
            <a:off x="3577056" y="2009775"/>
            <a:ext cx="4490619" cy="118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2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BF3B-E98D-BD84-BCDD-9A0BDB98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9D3F-7C29-07DA-A1A1-444F88FE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EB7A53B-C208-638E-3736-56EB800B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6" y="1087704"/>
            <a:ext cx="4695824" cy="51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8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D6F6-4DB6-FE85-6269-BD004E00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4F59-F73A-7384-8F35-AC3028EE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1" descr="Une image contenant texte, capture d’écran, Police, menu&#10;&#10;Description générée automatiquement">
            <a:extLst>
              <a:ext uri="{FF2B5EF4-FFF2-40B4-BE49-F238E27FC236}">
                <a16:creationId xmlns:a16="http://schemas.microsoft.com/office/drawing/2014/main" id="{64CE0B2A-8594-2874-4BB9-CC8035CA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18" y="339772"/>
            <a:ext cx="5084004" cy="57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6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C952-5BF7-43D8-B71F-254195DC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8116"/>
            <a:ext cx="8596668" cy="13208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Conclusion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E459-72BC-43BD-8B55-259E2F34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902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400" dirty="0">
                <a:latin typeface="Arial"/>
                <a:cs typeface="Arial"/>
              </a:rPr>
              <a:t>Point technique :</a:t>
            </a:r>
          </a:p>
          <a:p>
            <a:pPr lvl="1"/>
            <a:r>
              <a:rPr lang="fr-FR" sz="2000" dirty="0">
                <a:latin typeface="Arial"/>
                <a:cs typeface="Arial"/>
              </a:rPr>
              <a:t>Découverte des automates industriels 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lvl="1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Mise en pratique des connaissances en programmation C</a:t>
            </a:r>
          </a:p>
          <a:p>
            <a:pPr lvl="1"/>
            <a:r>
              <a:rPr lang="fr-FR" sz="2000" dirty="0">
                <a:latin typeface="Arial"/>
                <a:cs typeface="Arial"/>
              </a:rPr>
              <a:t>Programmation sur OS temps réel</a:t>
            </a:r>
          </a:p>
          <a:p>
            <a:pPr lvl="1"/>
            <a:r>
              <a:rPr lang="fr-FR" sz="2000" dirty="0">
                <a:latin typeface="Arial"/>
                <a:cs typeface="Arial"/>
              </a:rPr>
              <a:t>Lecture de schémas électriques 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Point personnel :</a:t>
            </a:r>
          </a:p>
          <a:p>
            <a:pPr lvl="1"/>
            <a:r>
              <a:rPr lang="fr-FR" sz="2200" dirty="0">
                <a:ea typeface="+mn-lt"/>
                <a:cs typeface="+mn-lt"/>
              </a:rPr>
              <a:t>Autonomie</a:t>
            </a:r>
          </a:p>
          <a:p>
            <a:pPr lvl="1"/>
            <a:r>
              <a:rPr lang="fr-FR" sz="2200" dirty="0">
                <a:latin typeface="Arial"/>
                <a:cs typeface="Arial"/>
              </a:rPr>
              <a:t>Gestion de 2 stagiaires en BTS 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0CD4DE-A66A-44C0-BFBD-5B616162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65"/>
            <a:ext cx="8596668" cy="1320800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Remerciement</a:t>
            </a:r>
            <a:r>
              <a:rPr lang="en-US" dirty="0">
                <a:cs typeface="Calibri Light"/>
              </a:rPr>
              <a:t> </a:t>
            </a:r>
            <a:endParaRPr lang="en-US" dirty="0" err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C5DF8E-1073-4B9F-B03D-7DC8A7F3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573740"/>
            <a:ext cx="9882717" cy="425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latin typeface="Arial"/>
                <a:ea typeface="+mn-lt"/>
                <a:cs typeface="+mn-lt"/>
              </a:rPr>
              <a:t>Mr. Guy POUJOULAT : Directeur de l’entreprise et maître de stage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r>
              <a:rPr lang="fr-FR" sz="2400" dirty="0">
                <a:latin typeface="Arial"/>
                <a:ea typeface="+mn-lt"/>
                <a:cs typeface="+mn-lt"/>
              </a:rPr>
              <a:t>Toute l’équipe du bureau de R&amp;D (Recherche et développement) 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r>
              <a:rPr lang="fr-FR" sz="2400" dirty="0">
                <a:latin typeface="Arial"/>
                <a:ea typeface="+mn-lt"/>
                <a:cs typeface="+mn-lt"/>
              </a:rPr>
              <a:t>Mon tuteur : Philip NAVARRO</a:t>
            </a:r>
            <a:endParaRPr lang="fr-FR" sz="22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03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6F85-5EB8-3D5F-7ED1-D0482E1A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Arial"/>
                <a:cs typeface="Arial"/>
              </a:rPr>
              <a:t>Histoire</a:t>
            </a:r>
            <a:r>
              <a:rPr lang="en-US" sz="3600" dirty="0">
                <a:latin typeface="Arial"/>
                <a:cs typeface="Arial"/>
              </a:rPr>
              <a:t> de enterprise </a:t>
            </a:r>
            <a:br>
              <a:rPr lang="en-US" sz="3600" dirty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D2CF2-7D3D-B6D2-BE97-C2E1255F717A}"/>
              </a:ext>
            </a:extLst>
          </p:cNvPr>
          <p:cNvSpPr txBox="1"/>
          <p:nvPr/>
        </p:nvSpPr>
        <p:spPr>
          <a:xfrm>
            <a:off x="677334" y="1120676"/>
            <a:ext cx="9619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5975"/>
            <a:r>
              <a:rPr lang="fr-FR" sz="14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Pionnières à </a:t>
            </a:r>
            <a:r>
              <a:rPr lang="fr-FR" sz="14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inovallée</a:t>
            </a:r>
            <a:r>
              <a:rPr lang="fr-FR" sz="14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1977 </a:t>
            </a:r>
          </a:p>
          <a:p>
            <a:pPr marL="815975"/>
            <a:r>
              <a:rPr lang="fr-FR" sz="14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Depuis 1994 : une SRC (Société de Recherche sous Contrat)</a:t>
            </a:r>
          </a:p>
          <a:p>
            <a:pPr marL="815975"/>
            <a:r>
              <a:rPr lang="fr-FR" sz="14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rapidement imposée comme un des leaders mondiaux en actionneurs contrôlables</a:t>
            </a:r>
          </a:p>
          <a:p>
            <a:pPr marL="815975"/>
            <a:r>
              <a:rPr lang="fr-FR" sz="14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développer rapidement une solution mécatronique adaptée aux besoins</a:t>
            </a:r>
          </a:p>
        </p:txBody>
      </p:sp>
    </p:spTree>
    <p:extLst>
      <p:ext uri="{BB962C8B-B14F-4D97-AF65-F5344CB8AC3E}">
        <p14:creationId xmlns:p14="http://schemas.microsoft.com/office/powerpoint/2010/main" val="9287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0004-5F3C-2466-8300-F3F806E5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noProof="1">
                <a:latin typeface="Arial"/>
                <a:cs typeface="Arial"/>
              </a:rPr>
              <a:t>Economie de l’entreprise </a:t>
            </a:r>
            <a:br>
              <a:rPr lang="fr-FR" sz="3600" noProof="1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C71D-C517-4C3E-7FF3-50E483296E3F}"/>
              </a:ext>
            </a:extLst>
          </p:cNvPr>
          <p:cNvSpPr txBox="1"/>
          <p:nvPr/>
        </p:nvSpPr>
        <p:spPr>
          <a:xfrm>
            <a:off x="677334" y="1438806"/>
            <a:ext cx="9682317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5975"/>
            <a:r>
              <a:rPr lang="fr-029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omaines des Actionneurs et des Capteurs pour des fonctions Mécatroniques et de Détection, en réalisant des produits, des projets, des formations en :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1273175" algn="l"/>
              </a:tabLst>
            </a:pP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Actionneurs : Actionneurs, moteurs, transducteurs, basés sur les effets piézoélectriques, magnétiques, magnétostrictifs, magnéto rhéologiques, ultrasonores pour : positionnement précis ou/et rapide, amortissement, génération de vibrations, émission acoustique ...</a:t>
            </a:r>
            <a:endParaRPr lang="fr-F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>
              <a:spcBef>
                <a:spcPts val="300"/>
              </a:spcBef>
              <a:spcAft>
                <a:spcPts val="300"/>
              </a:spcAft>
            </a:pP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1273175" algn="l"/>
              </a:tabLst>
            </a:pP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Capteurs : Capteurs magnétiques, magnétostrictifs, piézoélectriques &amp; électronique pour mesure de : force, couple, vitesse, position, ... notamment des mesures de type sans contacts. </a:t>
            </a:r>
            <a:endParaRPr lang="fr-F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87575" lvl="2">
              <a:spcBef>
                <a:spcPts val="300"/>
              </a:spcBef>
              <a:spcAft>
                <a:spcPts val="300"/>
              </a:spcAft>
            </a:pP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1273175" algn="l"/>
              </a:tabLst>
            </a:pP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Systèmes mécatroniques : Mécanismes asservis à plusieurs degrés de liberté,    Electronique ; Micro / nano positionnement, Scanning ; Contrôle actif de vibrations, Assistance vibratoire ; Electro-vannes ; Injecteurs </a:t>
            </a:r>
            <a:endParaRPr lang="fr-F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87575" lvl="2">
              <a:spcBef>
                <a:spcPts val="300"/>
              </a:spcBef>
              <a:spcAft>
                <a:spcPts val="300"/>
              </a:spcAft>
            </a:pP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1273175" algn="l"/>
              </a:tabLst>
            </a:pPr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Systèmes de détection : Contrôle santé de structures ; Contrôle non destructifs ; Détection à distance ; localisation sans fil ; Mesures sans contacts </a:t>
            </a:r>
          </a:p>
          <a:p>
            <a:pPr marL="1257300" lvl="2" indent="-342900"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1273175" algn="l"/>
              </a:tabLst>
            </a:pPr>
            <a:endParaRPr lang="fr-F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5975"/>
            <a:r>
              <a:rPr lang="fr-029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Domaine d’application : spatial, aéronautique, optronique, productique, micro systèmes médicaux, transport. 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1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0004-5F3C-2466-8300-F3F806E5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noProof="1">
                <a:latin typeface="Arial"/>
                <a:cs typeface="Arial"/>
              </a:rPr>
              <a:t>Economie de l’entreprise </a:t>
            </a:r>
            <a:br>
              <a:rPr lang="fr-FR" sz="3600" noProof="1">
                <a:latin typeface="Arial"/>
                <a:cs typeface="Arial"/>
              </a:rPr>
            </a:br>
            <a:endParaRPr lang="fr-FR" dirty="0"/>
          </a:p>
        </p:txBody>
      </p:sp>
      <p:pic>
        <p:nvPicPr>
          <p:cNvPr id="4" name="Image 1137177610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8848F652-DA55-1B84-BC4E-AC5E6317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05" y="1499394"/>
            <a:ext cx="9778416" cy="45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1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0004-5F3C-2466-8300-F3F806E5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noProof="1">
                <a:latin typeface="Arial"/>
                <a:cs typeface="Arial"/>
              </a:rPr>
              <a:t>Economie de l’entreprise </a:t>
            </a:r>
            <a:br>
              <a:rPr lang="fr-FR" sz="3600" noProof="1">
                <a:latin typeface="Arial"/>
                <a:cs typeface="Arial"/>
              </a:rPr>
            </a:br>
            <a:endParaRPr lang="fr-FR" dirty="0"/>
          </a:p>
        </p:txBody>
      </p:sp>
      <p:pic>
        <p:nvPicPr>
          <p:cNvPr id="5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CA968C4E-134A-F048-4BEB-899E6F67C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" t="1906" r="3501" b="510"/>
          <a:stretch/>
        </p:blipFill>
        <p:spPr>
          <a:xfrm>
            <a:off x="4608079" y="1509976"/>
            <a:ext cx="4961372" cy="45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3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B392-FEBD-BFBF-FAFF-FF53B75D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latin typeface="Arial"/>
                <a:cs typeface="Arial"/>
              </a:rPr>
              <a:t>Présentation des produits </a:t>
            </a:r>
            <a:br>
              <a:rPr lang="fr-FR" sz="3600" dirty="0">
                <a:latin typeface="Arial"/>
                <a:cs typeface="Arial"/>
              </a:rPr>
            </a:br>
            <a:endParaRPr lang="fr-FR" dirty="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36DC6BD9-9B5B-9893-7508-59587284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01" y="1270000"/>
            <a:ext cx="7301198" cy="46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4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B392-FEBD-BFBF-FAFF-FF53B75D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latin typeface="Arial"/>
                <a:cs typeface="Arial"/>
              </a:rPr>
              <a:t>Présentation des produits </a:t>
            </a:r>
            <a:br>
              <a:rPr lang="fr-FR" sz="3600" dirty="0">
                <a:latin typeface="Arial"/>
                <a:cs typeface="Arial"/>
              </a:rPr>
            </a:br>
            <a:endParaRPr lang="fr-FR" dirty="0"/>
          </a:p>
        </p:txBody>
      </p:sp>
      <p:pic>
        <p:nvPicPr>
          <p:cNvPr id="3" name="Pictur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40C2D08B-2D23-C85D-C511-D3471BF32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7" t="1235" r="9620" b="10797"/>
          <a:stretch/>
        </p:blipFill>
        <p:spPr bwMode="auto">
          <a:xfrm>
            <a:off x="2612939" y="1466850"/>
            <a:ext cx="6966122" cy="372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97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DE8D-F433-CBE7-106D-0FEF838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Controlleur</a:t>
            </a:r>
            <a:r>
              <a:rPr lang="fr-FR" dirty="0"/>
              <a:t> PID</a:t>
            </a:r>
          </a:p>
        </p:txBody>
      </p:sp>
      <p:pic>
        <p:nvPicPr>
          <p:cNvPr id="2050" name="Picture 2" descr="Régulateur PID - Français - Arduino Forum">
            <a:extLst>
              <a:ext uri="{FF2B5EF4-FFF2-40B4-BE49-F238E27FC236}">
                <a16:creationId xmlns:a16="http://schemas.microsoft.com/office/drawing/2014/main" id="{EC8D289C-3876-ED15-EE25-C3DC7EE4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1561837"/>
            <a:ext cx="9225763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14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3860</TotalTime>
  <Words>521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Trebuchet MS</vt:lpstr>
      <vt:lpstr>Wingdings 3</vt:lpstr>
      <vt:lpstr>Facette</vt:lpstr>
      <vt:lpstr>PowerPoint Presentation</vt:lpstr>
      <vt:lpstr>Sommaire</vt:lpstr>
      <vt:lpstr>Histoire de enterprise  </vt:lpstr>
      <vt:lpstr>Economie de l’entreprise  </vt:lpstr>
      <vt:lpstr>Economie de l’entreprise  </vt:lpstr>
      <vt:lpstr>Economie de l’entreprise  </vt:lpstr>
      <vt:lpstr>Présentation des produits  </vt:lpstr>
      <vt:lpstr>Présentation des produits  </vt:lpstr>
      <vt:lpstr>Controlleur PID</vt:lpstr>
      <vt:lpstr>Description du stage </vt:lpstr>
      <vt:lpstr>Description du stage </vt:lpstr>
      <vt:lpstr>ARchitecture génrale De la carte UC-Pla</vt:lpstr>
      <vt:lpstr>Materiels a disposition</vt:lpstr>
      <vt:lpstr>Processeur </vt:lpstr>
      <vt:lpstr>Processeur </vt:lpstr>
      <vt:lpstr>ADC</vt:lpstr>
      <vt:lpstr>DAC </vt:lpstr>
      <vt:lpstr>Description Entrées/sorties  </vt:lpstr>
      <vt:lpstr>Algorigramme</vt:lpstr>
      <vt:lpstr>PowerPoint Presentation</vt:lpstr>
      <vt:lpstr>PowerPoint Presentation</vt:lpstr>
      <vt:lpstr>PowerPoint Presentation</vt:lpstr>
      <vt:lpstr>Conclusion </vt:lpstr>
      <vt:lpstr>Remerciement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Florian jouffret</cp:lastModifiedBy>
  <cp:revision>1084</cp:revision>
  <cp:lastPrinted>2021-06-16T06:24:01Z</cp:lastPrinted>
  <dcterms:created xsi:type="dcterms:W3CDTF">2021-06-02T14:15:35Z</dcterms:created>
  <dcterms:modified xsi:type="dcterms:W3CDTF">2023-06-04T23:25:15Z</dcterms:modified>
</cp:coreProperties>
</file>