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17DCB39-34BE-4029-A3F7-3AB670708EA1}">
  <a:tblStyle styleId="{A17DCB39-34BE-4029-A3F7-3AB670708EA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08d1fba6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8d1fba6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8d1fba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8d1fba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8d1fba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8d1fba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08d1fba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08d1fba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08d1fba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08d1fba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08d1fba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08d1fba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08d1fba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08d1fba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08d1fba6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08d1fba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8d1fba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8d1fba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awinstead2015@my.fit.edu" TargetMode="External"/><Relationship Id="rId9" Type="http://schemas.openxmlformats.org/officeDocument/2006/relationships/hyperlink" Target="mailto:mcraven2015@my.fit.edu" TargetMode="External"/><Relationship Id="rId5" Type="http://schemas.openxmlformats.org/officeDocument/2006/relationships/hyperlink" Target="mailto:xjiang2017@my.fit.edu" TargetMode="External"/><Relationship Id="rId6" Type="http://schemas.openxmlformats.org/officeDocument/2006/relationships/hyperlink" Target="mailto:cclements2016@my.fit.edu" TargetMode="External"/><Relationship Id="rId7" Type="http://schemas.openxmlformats.org/officeDocument/2006/relationships/hyperlink" Target="mailto:jgluck2016@my.fit.edu" TargetMode="External"/><Relationship Id="rId8" Type="http://schemas.openxmlformats.org/officeDocument/2006/relationships/hyperlink" Target="mailto:tstonge2016@my.fit.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rot="-368530">
            <a:off x="4759030" y="1069305"/>
            <a:ext cx="4420338" cy="3300513"/>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Sensor Blinding</a:t>
            </a:r>
            <a:endParaRPr/>
          </a:p>
        </p:txBody>
      </p:sp>
      <p:sp>
        <p:nvSpPr>
          <p:cNvPr id="88" name="Google Shape;88;p13"/>
          <p:cNvSpPr txBox="1"/>
          <p:nvPr>
            <p:ph idx="1" type="subTitle"/>
          </p:nvPr>
        </p:nvSpPr>
        <p:spPr>
          <a:xfrm>
            <a:off x="727950" y="25717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Winstead (</a:t>
            </a:r>
            <a:r>
              <a:rPr lang="en" u="sng">
                <a:solidFill>
                  <a:schemeClr val="hlink"/>
                </a:solidFill>
                <a:hlinkClick r:id="rId4"/>
              </a:rPr>
              <a:t>awinstead2015@my.fit.edu</a:t>
            </a:r>
            <a:r>
              <a:rPr lang="en"/>
              <a:t>)</a:t>
            </a:r>
            <a:endParaRPr/>
          </a:p>
          <a:p>
            <a:pPr indent="0" lvl="0" marL="0" rtl="0" algn="l">
              <a:spcBef>
                <a:spcPts val="0"/>
              </a:spcBef>
              <a:spcAft>
                <a:spcPts val="0"/>
              </a:spcAft>
              <a:buNone/>
            </a:pPr>
            <a:r>
              <a:rPr lang="en"/>
              <a:t>Xuchao (Steven) Jiang (</a:t>
            </a:r>
            <a:r>
              <a:rPr lang="en" u="sng">
                <a:solidFill>
                  <a:schemeClr val="hlink"/>
                </a:solidFill>
                <a:hlinkClick r:id="rId5"/>
              </a:rPr>
              <a:t>xjiang2017@my.fit.edu</a:t>
            </a:r>
            <a:r>
              <a:rPr lang="en"/>
              <a:t>)</a:t>
            </a:r>
            <a:endParaRPr/>
          </a:p>
          <a:p>
            <a:pPr indent="0" lvl="0" marL="0" rtl="0" algn="l">
              <a:spcBef>
                <a:spcPts val="0"/>
              </a:spcBef>
              <a:spcAft>
                <a:spcPts val="0"/>
              </a:spcAft>
              <a:buNone/>
            </a:pPr>
            <a:r>
              <a:rPr lang="en"/>
              <a:t>Cole Clements (</a:t>
            </a:r>
            <a:r>
              <a:rPr lang="en" u="sng">
                <a:solidFill>
                  <a:schemeClr val="hlink"/>
                </a:solidFill>
                <a:hlinkClick r:id="rId6"/>
              </a:rPr>
              <a:t>cclements2016@my.fit.edu</a:t>
            </a:r>
            <a:r>
              <a:rPr lang="en"/>
              <a:t>)</a:t>
            </a:r>
            <a:endParaRPr/>
          </a:p>
          <a:p>
            <a:pPr indent="0" lvl="0" marL="0" rtl="0" algn="l">
              <a:spcBef>
                <a:spcPts val="0"/>
              </a:spcBef>
              <a:spcAft>
                <a:spcPts val="0"/>
              </a:spcAft>
              <a:buNone/>
            </a:pPr>
            <a:r>
              <a:rPr lang="en"/>
              <a:t>Jeremy Gluck (</a:t>
            </a:r>
            <a:r>
              <a:rPr lang="en" u="sng">
                <a:solidFill>
                  <a:schemeClr val="hlink"/>
                </a:solidFill>
                <a:hlinkClick r:id="rId7"/>
              </a:rPr>
              <a:t>jgluck2016@my.fit.edu</a:t>
            </a:r>
            <a:r>
              <a:rPr lang="en"/>
              <a:t>)</a:t>
            </a:r>
            <a:endParaRPr/>
          </a:p>
          <a:p>
            <a:pPr indent="0" lvl="0" marL="0" rtl="0" algn="l">
              <a:spcBef>
                <a:spcPts val="0"/>
              </a:spcBef>
              <a:spcAft>
                <a:spcPts val="0"/>
              </a:spcAft>
              <a:buNone/>
            </a:pPr>
            <a:r>
              <a:rPr lang="en"/>
              <a:t>Todd St. Onge (</a:t>
            </a:r>
            <a:r>
              <a:rPr lang="en" u="sng">
                <a:solidFill>
                  <a:schemeClr val="hlink"/>
                </a:solidFill>
                <a:hlinkClick r:id="rId8"/>
              </a:rPr>
              <a:t>tstonge2016@my.fit.edu</a:t>
            </a:r>
            <a:r>
              <a:rPr lang="en"/>
              <a:t>) </a:t>
            </a:r>
            <a:endParaRPr/>
          </a:p>
          <a:p>
            <a:pPr indent="0" lvl="0" marL="0" rtl="0" algn="l">
              <a:spcBef>
                <a:spcPts val="0"/>
              </a:spcBef>
              <a:spcAft>
                <a:spcPts val="0"/>
              </a:spcAft>
              <a:buNone/>
            </a:pPr>
            <a:r>
              <a:rPr lang="en"/>
              <a:t>Matthew Craven (</a:t>
            </a:r>
            <a:r>
              <a:rPr lang="en" u="sng">
                <a:solidFill>
                  <a:schemeClr val="hlink"/>
                </a:solidFill>
                <a:hlinkClick r:id="rId9"/>
              </a:rPr>
              <a:t>mcraven2015@my.fit.edu</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0" y="-8175"/>
            <a:ext cx="9144000" cy="5159829"/>
          </a:xfrm>
          <a:prstGeom prst="rect">
            <a:avLst/>
          </a:prstGeom>
          <a:noFill/>
          <a:ln>
            <a:noFill/>
          </a:ln>
        </p:spPr>
      </p:pic>
      <p:sp>
        <p:nvSpPr>
          <p:cNvPr id="146" name="Google Shape;146;p22"/>
          <p:cNvSpPr txBox="1"/>
          <p:nvPr>
            <p:ph type="title"/>
          </p:nvPr>
        </p:nvSpPr>
        <p:spPr>
          <a:xfrm>
            <a:off x="727650" y="6249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0000"/>
                </a:solidFill>
              </a:rPr>
              <a:t>Questions??</a:t>
            </a:r>
            <a:endParaRPr sz="36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par>
                          <p:cTn fill="hold">
                            <p:stCondLst>
                              <p:cond delay="5000"/>
                            </p:stCondLst>
                            <p:childTnLst>
                              <p:par>
                                <p:cTn fill="hold" nodeType="afterEffect" presetClass="exit" presetID="1" presetSubtype="0">
                                  <p:stCondLst>
                                    <p:cond delay="0"/>
                                  </p:stCondLst>
                                  <p:childTnLst>
                                    <p:set>
                                      <p:cBhvr>
                                        <p:cTn dur="1" fill="hold">
                                          <p:stCondLst>
                                            <p:cond delay="400"/>
                                          </p:stCondLst>
                                        </p:cTn>
                                        <p:tgtEl>
                                          <p:spTgt spid="1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a:t>
            </a:r>
            <a:endParaRPr/>
          </a:p>
        </p:txBody>
      </p:sp>
      <p:sp>
        <p:nvSpPr>
          <p:cNvPr id="94" name="Google Shape;94;p14"/>
          <p:cNvSpPr txBox="1"/>
          <p:nvPr>
            <p:ph idx="1" type="body"/>
          </p:nvPr>
        </p:nvSpPr>
        <p:spPr>
          <a:xfrm>
            <a:off x="729450" y="1759550"/>
            <a:ext cx="7688700" cy="22611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Faculty sponsor: Dr. O’connor (toconnor@fit.edu)</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Client: Dr. O’Connor (toconnor@fit.edu)</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Meeting(s) with the Client:: Thursday at 12:30 every week</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100" name="Google Shape;100;p15"/>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914400" rtl="0" algn="l">
              <a:spcBef>
                <a:spcPts val="1200"/>
              </a:spcBef>
              <a:spcAft>
                <a:spcPts val="1200"/>
              </a:spcAft>
              <a:buNone/>
            </a:pPr>
            <a:r>
              <a:rPr lang="en" sz="1400">
                <a:solidFill>
                  <a:srgbClr val="000000"/>
                </a:solidFill>
                <a:latin typeface="Arial"/>
                <a:ea typeface="Arial"/>
                <a:cs typeface="Arial"/>
                <a:sym typeface="Arial"/>
              </a:rPr>
              <a:t>To further on Dr. O’Connor’s research in sensor blinding by creating machine learning code to help select which packets to block and which to let through in addition to this we hope to expand on the Blinding techniques developed by Dr. O’Connor, as well as exploit new attack vectors. This will help expose vulnerabilities in IoT devices in use today. In doing so we will inform manufacturers of security flaws in products.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21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06" name="Google Shape;106;p16"/>
          <p:cNvSpPr txBox="1"/>
          <p:nvPr>
            <p:ph idx="1" type="body"/>
          </p:nvPr>
        </p:nvSpPr>
        <p:spPr>
          <a:xfrm>
            <a:off x="821525" y="1291325"/>
            <a:ext cx="8032200" cy="3732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Further Dr.O’Connor’s research by building a lab to perform testing and research on IoT devices.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 machine learning in conjunction with data collected from Groove API we will build a model to detect, and predict packets from the IOT, specifically targeting packets that contain on-demand traffic. These packets are more variable. This task will be broken down into the below sub parts.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 Groove API create a test site that allows us to receive and send packets within devices while tracking the data sent and received. </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 Groove API we will collect data and package it into a usable form. This point will require mathematical analysis to determine the best models to use whilst training our machine learning model in the next step.</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last part will be training and testing our Machine learning model.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 a wireless network connection to Jam a device.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Complete a paper on our findings with Dr.O’Connor.</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and Challenges</a:t>
            </a:r>
            <a:endParaRPr/>
          </a:p>
        </p:txBody>
      </p:sp>
      <p:sp>
        <p:nvSpPr>
          <p:cNvPr id="112" name="Google Shape;112;p17"/>
          <p:cNvSpPr txBox="1"/>
          <p:nvPr>
            <p:ph idx="1" type="body"/>
          </p:nvPr>
        </p:nvSpPr>
        <p:spPr>
          <a:xfrm>
            <a:off x="729450" y="1088275"/>
            <a:ext cx="7688700" cy="3957000"/>
          </a:xfrm>
          <a:prstGeom prst="rect">
            <a:avLst/>
          </a:prstGeom>
        </p:spPr>
        <p:txBody>
          <a:bodyPr anchorCtr="0" anchor="t" bIns="91425" lIns="91425" spcFirstLastPara="1" rIns="91425" wrap="square" tIns="91425">
            <a:noAutofit/>
          </a:bodyPr>
          <a:lstStyle/>
          <a:p>
            <a:pPr indent="-317500" lvl="1" marL="9144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Novel features/functionalities:</a:t>
            </a:r>
            <a:endParaRPr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Ability to block on-demand traffic without affecting always responsive traffic.</a:t>
            </a:r>
            <a:endParaRPr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Ability to Jam a target device wirelessly. </a:t>
            </a:r>
            <a:endParaRPr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Ability to determine packet types based on features gathered from encrypted 802.11 frames and other wireless signals (to be determined).</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Technical Challenges: </a:t>
            </a:r>
            <a:endParaRPr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teams understanding of x86 assembly is limited and this will be needed to understand embedded code on IoT devices.</a:t>
            </a:r>
            <a:endParaRPr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we jam the on-demand traffic we need to make sure we do not jam the always responsive packets. </a:t>
            </a:r>
            <a:endParaRPr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groups Networking knowledge is not as advanced as it should be to be able to look at a wide scope of possible uses for sensor blinding. By increasing this knowledge it will allow us to find better exploits and opportunities for expansion of the project features. We will study various wireless communication protocols for the purpose of identification</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1</a:t>
            </a:r>
            <a:endParaRPr/>
          </a:p>
        </p:txBody>
      </p:sp>
      <p:sp>
        <p:nvSpPr>
          <p:cNvPr id="118" name="Google Shape;118;p18"/>
          <p:cNvSpPr txBox="1"/>
          <p:nvPr>
            <p:ph idx="1" type="body"/>
          </p:nvPr>
        </p:nvSpPr>
        <p:spPr>
          <a:xfrm>
            <a:off x="729450" y="1545475"/>
            <a:ext cx="7688700" cy="2925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Due Date: Sep 30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Itemized tasks: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Build laboratory</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Familiarize ourselves with Dr. O’Connor’s research</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Recreate previous research results in lab setting</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Create Requirement Document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Create Design Document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Create Test Plan</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latin typeface="Arial"/>
              <a:ea typeface="Arial"/>
              <a:cs typeface="Arial"/>
              <a:sym typeface="Arial"/>
            </a:endParaRPr>
          </a:p>
        </p:txBody>
      </p:sp>
      <p:pic>
        <p:nvPicPr>
          <p:cNvPr id="119" name="Google Shape;119;p18"/>
          <p:cNvPicPr preferRelativeResize="0"/>
          <p:nvPr/>
        </p:nvPicPr>
        <p:blipFill>
          <a:blip r:embed="rId3">
            <a:alphaModFix/>
          </a:blip>
          <a:stretch>
            <a:fillRect/>
          </a:stretch>
        </p:blipFill>
        <p:spPr>
          <a:xfrm>
            <a:off x="5791500" y="3350981"/>
            <a:ext cx="2989748" cy="1681243"/>
          </a:xfrm>
          <a:prstGeom prst="rect">
            <a:avLst/>
          </a:prstGeom>
          <a:noFill/>
          <a:ln>
            <a:noFill/>
          </a:ln>
        </p:spPr>
      </p:pic>
      <p:pic>
        <p:nvPicPr>
          <p:cNvPr id="120" name="Google Shape;120;p18"/>
          <p:cNvPicPr preferRelativeResize="0"/>
          <p:nvPr/>
        </p:nvPicPr>
        <p:blipFill>
          <a:blip r:embed="rId4">
            <a:alphaModFix/>
          </a:blip>
          <a:stretch>
            <a:fillRect/>
          </a:stretch>
        </p:blipFill>
        <p:spPr>
          <a:xfrm>
            <a:off x="5791500" y="632850"/>
            <a:ext cx="2989750" cy="186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Milestones 2</a:t>
            </a:r>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Due Date: Oct 28</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Itemized tasks: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Capturing wireless traffic from IoT devices in lab (i.e. building knowledge base for detection models)</a:t>
            </a:r>
            <a:endParaRPr sz="1400">
              <a:latin typeface="Arial"/>
              <a:ea typeface="Arial"/>
              <a:cs typeface="Arial"/>
              <a:sym typeface="Arial"/>
            </a:endParaRPr>
          </a:p>
        </p:txBody>
      </p:sp>
      <p:pic>
        <p:nvPicPr>
          <p:cNvPr id="127" name="Google Shape;127;p19"/>
          <p:cNvPicPr preferRelativeResize="0"/>
          <p:nvPr/>
        </p:nvPicPr>
        <p:blipFill>
          <a:blip r:embed="rId3">
            <a:alphaModFix amt="42000"/>
          </a:blip>
          <a:stretch>
            <a:fillRect/>
          </a:stretch>
        </p:blipFill>
        <p:spPr>
          <a:xfrm>
            <a:off x="1386824" y="770725"/>
            <a:ext cx="6227976" cy="4262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Milestones 3</a:t>
            </a:r>
            <a:endParaRPr/>
          </a:p>
          <a:p>
            <a:pPr indent="0" lvl="0" marL="0" rtl="0" algn="l">
              <a:spcBef>
                <a:spcPts val="0"/>
              </a:spcBef>
              <a:spcAft>
                <a:spcPts val="0"/>
              </a:spcAft>
              <a:buNone/>
            </a:pPr>
            <a:r>
              <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Due Date: Nov 25</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Itemized tasks: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Label database</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Identify model features</a:t>
            </a:r>
            <a:endParaRPr sz="1400">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3650453" y="351600"/>
            <a:ext cx="549354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Matrix</a:t>
            </a:r>
            <a:endParaRPr/>
          </a:p>
        </p:txBody>
      </p:sp>
      <p:graphicFrame>
        <p:nvGraphicFramePr>
          <p:cNvPr id="140" name="Google Shape;140;p21"/>
          <p:cNvGraphicFramePr/>
          <p:nvPr/>
        </p:nvGraphicFramePr>
        <p:xfrm>
          <a:off x="445575" y="1483250"/>
          <a:ext cx="3000000" cy="3000000"/>
        </p:xfrm>
        <a:graphic>
          <a:graphicData uri="http://schemas.openxmlformats.org/drawingml/2006/table">
            <a:tbl>
              <a:tblPr>
                <a:noFill/>
                <a:tableStyleId>{A17DCB39-34BE-4029-A3F7-3AB670708EA1}</a:tableStyleId>
              </a:tblPr>
              <a:tblGrid>
                <a:gridCol w="2407425"/>
                <a:gridCol w="1307625"/>
                <a:gridCol w="987925"/>
                <a:gridCol w="1058375"/>
                <a:gridCol w="1107825"/>
                <a:gridCol w="1531075"/>
              </a:tblGrid>
              <a:tr h="324025">
                <a:tc>
                  <a:txBody>
                    <a:bodyPr/>
                    <a:lstStyle/>
                    <a:p>
                      <a:pPr indent="0" lvl="0" marL="0" rtl="0" algn="l">
                        <a:lnSpc>
                          <a:spcPct val="115000"/>
                        </a:lnSpc>
                        <a:spcBef>
                          <a:spcPts val="0"/>
                        </a:spcBef>
                        <a:spcAft>
                          <a:spcPts val="0"/>
                        </a:spcAft>
                        <a:buNone/>
                      </a:pPr>
                      <a:r>
                        <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Alex</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Cole</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Jeremy</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Steven</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Todd</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24025">
                <a:tc>
                  <a:txBody>
                    <a:bodyPr/>
                    <a:lstStyle/>
                    <a:p>
                      <a:pPr indent="0" lvl="0" marL="0" rtl="0" algn="l">
                        <a:lnSpc>
                          <a:spcPct val="115000"/>
                        </a:lnSpc>
                        <a:spcBef>
                          <a:spcPts val="0"/>
                        </a:spcBef>
                        <a:spcAft>
                          <a:spcPts val="0"/>
                        </a:spcAft>
                        <a:buNone/>
                      </a:pPr>
                      <a:r>
                        <a:rPr lang="en"/>
                        <a:t>select technical tools</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collaborate</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collaborate</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collaborate</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collaborate</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collaborate</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4025">
                <a:tc>
                  <a:txBody>
                    <a:bodyPr/>
                    <a:lstStyle/>
                    <a:p>
                      <a:pPr indent="0" lvl="0" marL="0" rtl="0" algn="l">
                        <a:lnSpc>
                          <a:spcPct val="115000"/>
                        </a:lnSpc>
                        <a:spcBef>
                          <a:spcPts val="0"/>
                        </a:spcBef>
                        <a:spcAft>
                          <a:spcPts val="0"/>
                        </a:spcAft>
                        <a:buNone/>
                      </a:pPr>
                      <a:r>
                        <a:rPr lang="en"/>
                        <a:t>build laboratory</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research</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research</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research</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research</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research</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7525">
                <a:tc>
                  <a:txBody>
                    <a:bodyPr/>
                    <a:lstStyle/>
                    <a:p>
                      <a:pPr indent="0" lvl="0" marL="0" rtl="0" algn="l">
                        <a:lnSpc>
                          <a:spcPct val="115000"/>
                        </a:lnSpc>
                        <a:spcBef>
                          <a:spcPts val="0"/>
                        </a:spcBef>
                        <a:spcAft>
                          <a:spcPts val="0"/>
                        </a:spcAft>
                        <a:buNone/>
                      </a:pPr>
                      <a:r>
                        <a:rPr lang="en"/>
                        <a:t>resolve technical challenges</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build database model</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look at old pcaps</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learn aircrack-ng</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learn 802.11</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analyze Z-wave protocol</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4025">
                <a:tc>
                  <a:txBody>
                    <a:bodyPr/>
                    <a:lstStyle/>
                    <a:p>
                      <a:pPr indent="0" lvl="0" marL="0" rtl="0" algn="l">
                        <a:lnSpc>
                          <a:spcPct val="115000"/>
                        </a:lnSpc>
                        <a:spcBef>
                          <a:spcPts val="0"/>
                        </a:spcBef>
                        <a:spcAft>
                          <a:spcPts val="0"/>
                        </a:spcAft>
                        <a:buNone/>
                      </a:pPr>
                      <a:r>
                        <a:rPr lang="en"/>
                        <a:t>capture network traffic in lab</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monitor</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monitor</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monitor</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monitor</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monitor</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4025">
                <a:tc>
                  <a:txBody>
                    <a:bodyPr/>
                    <a:lstStyle/>
                    <a:p>
                      <a:pPr indent="0" lvl="0" marL="0" rtl="0" algn="l">
                        <a:lnSpc>
                          <a:spcPct val="115000"/>
                        </a:lnSpc>
                        <a:spcBef>
                          <a:spcPts val="0"/>
                        </a:spcBef>
                        <a:spcAft>
                          <a:spcPts val="0"/>
                        </a:spcAft>
                        <a:buNone/>
                      </a:pPr>
                      <a:r>
                        <a:rPr lang="en"/>
                        <a:t>design plan</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4025">
                <a:tc>
                  <a:txBody>
                    <a:bodyPr/>
                    <a:lstStyle/>
                    <a:p>
                      <a:pPr indent="0" lvl="0" marL="0" rtl="0" algn="l">
                        <a:lnSpc>
                          <a:spcPct val="115000"/>
                        </a:lnSpc>
                        <a:spcBef>
                          <a:spcPts val="0"/>
                        </a:spcBef>
                        <a:spcAft>
                          <a:spcPts val="0"/>
                        </a:spcAft>
                        <a:buNone/>
                      </a:pPr>
                      <a:r>
                        <a:rPr lang="en"/>
                        <a:t>requirement document</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24025">
                <a:tc>
                  <a:txBody>
                    <a:bodyPr/>
                    <a:lstStyle/>
                    <a:p>
                      <a:pPr indent="0" lvl="0" marL="0" rtl="0" algn="l">
                        <a:lnSpc>
                          <a:spcPct val="115000"/>
                        </a:lnSpc>
                        <a:spcBef>
                          <a:spcPts val="0"/>
                        </a:spcBef>
                        <a:spcAft>
                          <a:spcPts val="0"/>
                        </a:spcAft>
                        <a:buNone/>
                      </a:pPr>
                      <a:r>
                        <a:rPr lang="en"/>
                        <a:t>test plan</a:t>
                      </a:r>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write 20%</a:t>
                      </a:r>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