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6E33DE2-B4B0-4AC0-9B9F-0303E8D1AF5E}">
  <a:tblStyle styleId="{A6E33DE2-B4B0-4AC0-9B9F-0303E8D1AF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Raleway-regular.fntdata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La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f4485aa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1f4485aa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1f4485aa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1f4485aa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1f4485aa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1f4485aa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1f4485aa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1f4485aa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1f4485aa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1f4485aa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awinstead2015@my.fit.edu" TargetMode="External"/><Relationship Id="rId4" Type="http://schemas.openxmlformats.org/officeDocument/2006/relationships/hyperlink" Target="mailto:xjiang2017@my.fit.edu" TargetMode="External"/><Relationship Id="rId5" Type="http://schemas.openxmlformats.org/officeDocument/2006/relationships/hyperlink" Target="mailto:cclements2016@my.fit.edu" TargetMode="External"/><Relationship Id="rId6" Type="http://schemas.openxmlformats.org/officeDocument/2006/relationships/hyperlink" Target="mailto:jgluck2016@my.fit.edu" TargetMode="External"/><Relationship Id="rId7" Type="http://schemas.openxmlformats.org/officeDocument/2006/relationships/hyperlink" Target="mailto:tstonge2016@my.fit.edu" TargetMode="External"/><Relationship Id="rId8" Type="http://schemas.openxmlformats.org/officeDocument/2006/relationships/hyperlink" Target="mailto:mcraven2015@my.fit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 Sensor Blinding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Milestone #1</a:t>
            </a:r>
            <a:endParaRPr sz="2400"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7950" y="25717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Winstead (</a:t>
            </a:r>
            <a:r>
              <a:rPr lang="en" u="sng">
                <a:solidFill>
                  <a:schemeClr val="hlink"/>
                </a:solidFill>
                <a:hlinkClick r:id="rId3"/>
              </a:rPr>
              <a:t>awinstead2015@my.fit.edu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Xuchao (Steven) Jiang (</a:t>
            </a:r>
            <a:r>
              <a:rPr lang="en" u="sng">
                <a:solidFill>
                  <a:schemeClr val="hlink"/>
                </a:solidFill>
                <a:hlinkClick r:id="rId4"/>
              </a:rPr>
              <a:t>xjiang2017@my.fit.edu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 Clements (</a:t>
            </a:r>
            <a:r>
              <a:rPr lang="en" u="sng">
                <a:solidFill>
                  <a:schemeClr val="hlink"/>
                </a:solidFill>
                <a:hlinkClick r:id="rId5"/>
              </a:rPr>
              <a:t>cclements2016@my.fit.edu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 Gluck (</a:t>
            </a:r>
            <a:r>
              <a:rPr lang="en" u="sng">
                <a:solidFill>
                  <a:schemeClr val="hlink"/>
                </a:solidFill>
                <a:hlinkClick r:id="rId6"/>
              </a:rPr>
              <a:t>jgluck2016@my.fit.edu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Todd St. Onge (</a:t>
            </a:r>
            <a:r>
              <a:rPr lang="en" u="sng">
                <a:solidFill>
                  <a:schemeClr val="hlink"/>
                </a:solidFill>
                <a:hlinkClick r:id="rId7"/>
              </a:rPr>
              <a:t>tstonge2016@my.fit.edu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Craven (</a:t>
            </a:r>
            <a:r>
              <a:rPr lang="en" u="sng">
                <a:solidFill>
                  <a:schemeClr val="hlink"/>
                </a:solidFill>
                <a:hlinkClick r:id="rId8"/>
              </a:rPr>
              <a:t>mcraven2015@my.fit.edu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815325" y="614075"/>
            <a:ext cx="763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Mi</a:t>
            </a:r>
            <a:r>
              <a:rPr lang="en"/>
              <a:t>lestone #1</a:t>
            </a:r>
            <a:endParaRPr/>
          </a:p>
        </p:txBody>
      </p:sp>
      <p:graphicFrame>
        <p:nvGraphicFramePr>
          <p:cNvPr id="138" name="Google Shape;138;p26"/>
          <p:cNvGraphicFramePr/>
          <p:nvPr/>
        </p:nvGraphicFramePr>
        <p:xfrm>
          <a:off x="71500" y="134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{A6E33DE2-B4B0-4AC0-9B9F-0303E8D1AF5E}</a:tableStyleId>
              </a:tblPr>
              <a:tblGrid>
                <a:gridCol w="1116300"/>
                <a:gridCol w="1116300"/>
                <a:gridCol w="1116300"/>
                <a:gridCol w="1116300"/>
                <a:gridCol w="1116300"/>
                <a:gridCol w="1116300"/>
                <a:gridCol w="1116300"/>
                <a:gridCol w="1116300"/>
              </a:tblGrid>
              <a:tr h="30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Completion 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Jeremy Gluck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Alex Winstead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Cole Clements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Xuchao Jiang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Todd St. Onge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 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Build Laboratory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???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Recreate Past Research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Acquire Lab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Requirement Document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Write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Design Document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Write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Test Plan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Write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In-Class </a:t>
                      </a:r>
                      <a:r>
                        <a:rPr lang="en" sz="1000"/>
                        <a:t>Presentation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Preform In-Class Presentation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r>
                        <a:rPr lang="en" sz="1000"/>
                        <a:t>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Compile Shopping List for Lab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Shipping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27650" y="593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</a:t>
            </a:r>
            <a:endParaRPr/>
          </a:p>
        </p:txBody>
      </p:sp>
      <p:graphicFrame>
        <p:nvGraphicFramePr>
          <p:cNvPr id="144" name="Google Shape;144;p27"/>
          <p:cNvGraphicFramePr/>
          <p:nvPr/>
        </p:nvGraphicFramePr>
        <p:xfrm>
          <a:off x="71500" y="134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{A6E33DE2-B4B0-4AC0-9B9F-0303E8D1AF5E}</a:tableStyleId>
              </a:tblPr>
              <a:tblGrid>
                <a:gridCol w="1116300"/>
                <a:gridCol w="1116300"/>
                <a:gridCol w="1116300"/>
                <a:gridCol w="1116300"/>
                <a:gridCol w="1116300"/>
                <a:gridCol w="1116300"/>
                <a:gridCol w="1116300"/>
                <a:gridCol w="1116300"/>
              </a:tblGrid>
              <a:tr h="30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Completion 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Jeremy Gluck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Alex Winstead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Cole Clements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Xuchao Jiang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Todd St. Onge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 Do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Build Laboratory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Wait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Recreate Past Research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Acquire Lab first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Requirement Document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Design Document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85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r>
                        <a:rPr lang="en" sz="1000"/>
                        <a:t>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Write More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Test Plan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In-Class </a:t>
                      </a:r>
                      <a:r>
                        <a:rPr lang="en" sz="1000"/>
                        <a:t>Presentation 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In-Class Presentation 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7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Compile Shopping List for Lab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33.33%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Shipping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729450" y="563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process of setting up a lab, getting the room, the devices, and the paperwork, has taken a much longer time than </a:t>
            </a:r>
            <a:r>
              <a:rPr lang="en"/>
              <a:t>initially</a:t>
            </a:r>
            <a:r>
              <a:rPr lang="en"/>
              <a:t> anticipated.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are confirmed to move in early to mid october.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Devices have been ordered, awaiti</a:t>
            </a:r>
            <a:r>
              <a:rPr lang="en"/>
              <a:t>ng arrival.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Some devices have been received from Dr. O’Connor.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Recreating existing research can only commence after we have a secure lab environment to work in and materials to work with.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05063">
            <a:off x="2333625" y="1156275"/>
            <a:ext cx="4476751" cy="447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727650" y="603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for Milestone #2</a:t>
            </a:r>
            <a:endParaRPr/>
          </a:p>
        </p:txBody>
      </p:sp>
      <p:graphicFrame>
        <p:nvGraphicFramePr>
          <p:cNvPr id="157" name="Google Shape;157;p29"/>
          <p:cNvGraphicFramePr/>
          <p:nvPr/>
        </p:nvGraphicFramePr>
        <p:xfrm>
          <a:off x="952500" y="166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{A6E33DE2-B4B0-4AC0-9B9F-0303E8D1AF5E}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Task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Jeremy Gluck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Alex Winstead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Cole Clements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Xuchao Jiang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Todd St. Onge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Capture Network Traffic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Recreate Past Research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Analyze netwrok Traffic for features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Set up hardware and firmware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40%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