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Lst>
  <p:sldSz cy="38404800" cx="438912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96">
          <p15:clr>
            <a:srgbClr val="A4A3A4"/>
          </p15:clr>
        </p15:guide>
        <p15:guide id="2" pos="13824">
          <p15:clr>
            <a:srgbClr val="A4A3A4"/>
          </p15:clr>
        </p15:guide>
      </p15:sldGuideLst>
    </p:ext>
    <p:ext uri="http://customooxmlschemas.google.com/">
      <go:slidesCustomData xmlns:go="http://customooxmlschemas.google.com/" r:id="rId7" roundtripDataSignature="AMtx7mh4r2hBOT6J+NSRCR3peJ/Fav6h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2096"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4" y="0"/>
            <a:ext cx="2971800"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1pPr>
            <a:lvl2pPr indent="-228600" lvl="1" marL="9144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2pPr>
            <a:lvl3pPr indent="-228600" lvl="2" marL="13716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3pPr>
            <a:lvl4pPr indent="-228600" lvl="3" marL="18288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4pPr>
            <a:lvl5pPr indent="-228600" lvl="4" marL="22860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2971800"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1:notes"/>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7" name="Google Shape;47;p1:notes"/>
          <p:cNvSpPr/>
          <p:nvPr>
            <p:ph idx="2"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 name="Google Shape;48;p1:notes"/>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1" name="Shape 41"/>
        <p:cNvGrpSpPr/>
        <p:nvPr/>
      </p:nvGrpSpPr>
      <p:grpSpPr>
        <a:xfrm>
          <a:off x="0" y="0"/>
          <a:ext cx="0" cy="0"/>
          <a:chOff x="0" y="0"/>
          <a:chExt cx="0" cy="0"/>
        </a:xfrm>
      </p:grpSpPr>
      <p:sp>
        <p:nvSpPr>
          <p:cNvPr id="42" name="Google Shape;42;p13"/>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43" name="Google Shape;43;p13"/>
          <p:cNvSpPr txBox="1"/>
          <p:nvPr>
            <p:ph idx="1" type="body"/>
          </p:nvPr>
        </p:nvSpPr>
        <p:spPr>
          <a:xfrm rot="5400000">
            <a:off x="9272474" y="1881925"/>
            <a:ext cx="25346257" cy="39503351"/>
          </a:xfrm>
          <a:prstGeom prst="rect">
            <a:avLst/>
          </a:prstGeom>
          <a:noFill/>
          <a:ln>
            <a:noFill/>
          </a:ln>
        </p:spPr>
        <p:txBody>
          <a:bodyPr anchorCtr="0" anchor="t" bIns="45700" lIns="91425" spcFirstLastPara="1" rIns="91425" wrap="square" tIns="45700">
            <a:noAutofit/>
          </a:bodyPr>
          <a:lstStyle>
            <a:lvl1pPr indent="-558800" lvl="0" marL="4572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p:cSld name="Vertical Title and Text">
    <p:spTree>
      <p:nvGrpSpPr>
        <p:cNvPr id="44"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19" name="Google Shape;19;p6"/>
          <p:cNvSpPr txBox="1"/>
          <p:nvPr>
            <p:ph idx="1" type="body"/>
          </p:nvPr>
        </p:nvSpPr>
        <p:spPr>
          <a:xfrm>
            <a:off x="2193927" y="8960472"/>
            <a:ext cx="39503351" cy="25346257"/>
          </a:xfrm>
          <a:prstGeom prst="rect">
            <a:avLst/>
          </a:prstGeom>
          <a:noFill/>
          <a:ln>
            <a:noFill/>
          </a:ln>
        </p:spPr>
        <p:txBody>
          <a:bodyPr anchorCtr="0" anchor="t" bIns="45700" lIns="91425" spcFirstLastPara="1" rIns="91425" wrap="square" tIns="45700">
            <a:noAutofit/>
          </a:bodyPr>
          <a:lstStyle>
            <a:lvl1pPr indent="-558800" lvl="0" marL="4572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 name="Shape 21"/>
        <p:cNvGrpSpPr/>
        <p:nvPr/>
      </p:nvGrpSpPr>
      <p:grpSpPr>
        <a:xfrm>
          <a:off x="0" y="0"/>
          <a:ext cx="0" cy="0"/>
          <a:chOff x="0" y="0"/>
          <a:chExt cx="0" cy="0"/>
        </a:xfrm>
      </p:grpSpPr>
      <p:sp>
        <p:nvSpPr>
          <p:cNvPr id="22" name="Google Shape;22;p8"/>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23" name="Google Shape;23;p8"/>
          <p:cNvSpPr txBox="1"/>
          <p:nvPr>
            <p:ph idx="1" type="body"/>
          </p:nvPr>
        </p:nvSpPr>
        <p:spPr>
          <a:xfrm>
            <a:off x="2193927" y="8960472"/>
            <a:ext cx="19599275" cy="25346257"/>
          </a:xfrm>
          <a:prstGeom prst="rect">
            <a:avLst/>
          </a:prstGeom>
          <a:noFill/>
          <a:ln>
            <a:noFill/>
          </a:ln>
        </p:spPr>
        <p:txBody>
          <a:bodyPr anchorCtr="0" anchor="t" bIns="45700" lIns="91425" spcFirstLastPara="1" rIns="91425" wrap="square" tIns="45700">
            <a:noAutofit/>
          </a:bodyPr>
          <a:lstStyle>
            <a:lvl1pPr indent="-584200" lvl="0" marL="457200" marR="0" rtl="0" algn="l">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
        <p:nvSpPr>
          <p:cNvPr id="24" name="Google Shape;24;p8"/>
          <p:cNvSpPr txBox="1"/>
          <p:nvPr>
            <p:ph idx="2" type="body"/>
          </p:nvPr>
        </p:nvSpPr>
        <p:spPr>
          <a:xfrm>
            <a:off x="22098000" y="8960472"/>
            <a:ext cx="19599276" cy="25346257"/>
          </a:xfrm>
          <a:prstGeom prst="rect">
            <a:avLst/>
          </a:prstGeom>
          <a:noFill/>
          <a:ln>
            <a:noFill/>
          </a:ln>
        </p:spPr>
        <p:txBody>
          <a:bodyPr anchorCtr="0" anchor="t" bIns="45700" lIns="91425" spcFirstLastPara="1" rIns="91425" wrap="square" tIns="45700">
            <a:noAutofit/>
          </a:bodyPr>
          <a:lstStyle>
            <a:lvl1pPr indent="-584200" lvl="0" marL="457200" marR="0" rtl="0" algn="l">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5" name="Shape 25"/>
        <p:cNvGrpSpPr/>
        <p:nvPr/>
      </p:nvGrpSpPr>
      <p:grpSpPr>
        <a:xfrm>
          <a:off x="0" y="0"/>
          <a:ext cx="0" cy="0"/>
          <a:chOff x="0" y="0"/>
          <a:chExt cx="0" cy="0"/>
        </a:xfrm>
      </p:grpSpPr>
      <p:sp>
        <p:nvSpPr>
          <p:cNvPr id="26" name="Google Shape;26;p9"/>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27" name="Google Shape;27;p9"/>
          <p:cNvSpPr txBox="1"/>
          <p:nvPr>
            <p:ph idx="1" type="body"/>
          </p:nvPr>
        </p:nvSpPr>
        <p:spPr>
          <a:xfrm>
            <a:off x="2193926" y="8596198"/>
            <a:ext cx="19392900" cy="358418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28" name="Google Shape;28;p9"/>
          <p:cNvSpPr txBox="1"/>
          <p:nvPr>
            <p:ph idx="2" type="body"/>
          </p:nvPr>
        </p:nvSpPr>
        <p:spPr>
          <a:xfrm>
            <a:off x="2193926" y="12180385"/>
            <a:ext cx="19392900" cy="22126342"/>
          </a:xfrm>
          <a:prstGeom prst="rect">
            <a:avLst/>
          </a:prstGeom>
          <a:noFill/>
          <a:ln>
            <a:noFill/>
          </a:ln>
        </p:spPr>
        <p:txBody>
          <a:bodyPr anchorCtr="0" anchor="t" bIns="45700" lIns="91425" spcFirstLastPara="1" rIns="91425" wrap="square" tIns="45700">
            <a:noAutofit/>
          </a:bodyPr>
          <a:lstStyle>
            <a:lvl1pPr indent="-533400" lvl="0" marL="4572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
        <p:nvSpPr>
          <p:cNvPr id="29" name="Google Shape;29;p9"/>
          <p:cNvSpPr txBox="1"/>
          <p:nvPr>
            <p:ph idx="3" type="body"/>
          </p:nvPr>
        </p:nvSpPr>
        <p:spPr>
          <a:xfrm>
            <a:off x="22294852" y="8596198"/>
            <a:ext cx="19402426" cy="358418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0" name="Google Shape;30;p9"/>
          <p:cNvSpPr txBox="1"/>
          <p:nvPr>
            <p:ph idx="4" type="body"/>
          </p:nvPr>
        </p:nvSpPr>
        <p:spPr>
          <a:xfrm>
            <a:off x="22294852" y="12180385"/>
            <a:ext cx="19402426" cy="22126342"/>
          </a:xfrm>
          <a:prstGeom prst="rect">
            <a:avLst/>
          </a:prstGeom>
          <a:noFill/>
          <a:ln>
            <a:noFill/>
          </a:ln>
        </p:spPr>
        <p:txBody>
          <a:bodyPr anchorCtr="0" anchor="t" bIns="45700" lIns="91425" spcFirstLastPara="1" rIns="91425" wrap="square" tIns="45700">
            <a:noAutofit/>
          </a:bodyPr>
          <a:lstStyle>
            <a:lvl1pPr indent="-533400" lvl="0" marL="4572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10"/>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3" name="Shape 33"/>
        <p:cNvGrpSpPr/>
        <p:nvPr/>
      </p:nvGrpSpPr>
      <p:grpSpPr>
        <a:xfrm>
          <a:off x="0" y="0"/>
          <a:ext cx="0" cy="0"/>
          <a:chOff x="0" y="0"/>
          <a:chExt cx="0" cy="0"/>
        </a:xfrm>
      </p:grpSpPr>
      <p:sp>
        <p:nvSpPr>
          <p:cNvPr id="34" name="Google Shape;34;p11"/>
          <p:cNvSpPr txBox="1"/>
          <p:nvPr>
            <p:ph type="title"/>
          </p:nvPr>
        </p:nvSpPr>
        <p:spPr>
          <a:xfrm>
            <a:off x="2193926" y="1528646"/>
            <a:ext cx="14439900" cy="650813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1" sz="4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35" name="Google Shape;35;p11"/>
          <p:cNvSpPr txBox="1"/>
          <p:nvPr>
            <p:ph idx="1" type="body"/>
          </p:nvPr>
        </p:nvSpPr>
        <p:spPr>
          <a:xfrm>
            <a:off x="17160877" y="1528648"/>
            <a:ext cx="24536399" cy="32778079"/>
          </a:xfrm>
          <a:prstGeom prst="rect">
            <a:avLst/>
          </a:prstGeom>
          <a:noFill/>
          <a:ln>
            <a:noFill/>
          </a:ln>
        </p:spPr>
        <p:txBody>
          <a:bodyPr anchorCtr="0" anchor="t" bIns="45700" lIns="91425" spcFirstLastPara="1" rIns="91425" wrap="square" tIns="45700">
            <a:noAutofit/>
          </a:bodyPr>
          <a:lstStyle>
            <a:lvl1pPr indent="-635000" lvl="0" marL="4572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1pPr>
            <a:lvl2pPr indent="-584200" lvl="1" marL="914400" marR="0" rtl="0" algn="l">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2pPr>
            <a:lvl3pPr indent="-533400" lvl="2" marL="13716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3pPr>
            <a:lvl4pPr indent="-482600" lvl="3" marL="18288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4pPr>
            <a:lvl5pPr indent="-482600" lvl="4" marL="22860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5pPr>
            <a:lvl6pPr indent="-482600" lvl="5" marL="27432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6pPr>
            <a:lvl7pPr indent="-482600" lvl="6" marL="32004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7pPr>
            <a:lvl8pPr indent="-482600" lvl="7" marL="36576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8pPr>
            <a:lvl9pPr indent="-482600" lvl="8" marL="41148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9pPr>
          </a:lstStyle>
          <a:p/>
        </p:txBody>
      </p:sp>
      <p:sp>
        <p:nvSpPr>
          <p:cNvPr id="36" name="Google Shape;36;p11"/>
          <p:cNvSpPr txBox="1"/>
          <p:nvPr>
            <p:ph idx="2" type="body"/>
          </p:nvPr>
        </p:nvSpPr>
        <p:spPr>
          <a:xfrm>
            <a:off x="2193926" y="8036779"/>
            <a:ext cx="14439900" cy="262699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7" name="Shape 37"/>
        <p:cNvGrpSpPr/>
        <p:nvPr/>
      </p:nvGrpSpPr>
      <p:grpSpPr>
        <a:xfrm>
          <a:off x="0" y="0"/>
          <a:ext cx="0" cy="0"/>
          <a:chOff x="0" y="0"/>
          <a:chExt cx="0" cy="0"/>
        </a:xfrm>
      </p:grpSpPr>
      <p:sp>
        <p:nvSpPr>
          <p:cNvPr id="38" name="Google Shape;38;p12"/>
          <p:cNvSpPr txBox="1"/>
          <p:nvPr>
            <p:ph type="title"/>
          </p:nvPr>
        </p:nvSpPr>
        <p:spPr>
          <a:xfrm>
            <a:off x="8604251" y="26884663"/>
            <a:ext cx="26333450" cy="3171129"/>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1" sz="4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39" name="Google Shape;39;p12"/>
          <p:cNvSpPr/>
          <p:nvPr>
            <p:ph idx="2" type="pic"/>
          </p:nvPr>
        </p:nvSpPr>
        <p:spPr>
          <a:xfrm>
            <a:off x="8604251" y="3431325"/>
            <a:ext cx="26333450" cy="23043529"/>
          </a:xfrm>
          <a:prstGeom prst="rect">
            <a:avLst/>
          </a:prstGeom>
          <a:noFill/>
          <a:ln>
            <a:noFill/>
          </a:ln>
        </p:spPr>
        <p:txBody>
          <a:bodyPr anchorCtr="0" anchor="t" bIns="45700" lIns="91425" spcFirstLastPara="1" rIns="91425" wrap="square" tIns="45700">
            <a:noAutofit/>
          </a:bodyPr>
          <a:lstStyle>
            <a:lvl1pPr lvl="0" marR="0" rtl="0" algn="l">
              <a:spcBef>
                <a:spcPts val="128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1pPr>
            <a:lvl2pPr lvl="1" marR="0" rtl="0" algn="l">
              <a:spcBef>
                <a:spcPts val="112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2pPr>
            <a:lvl3pPr lvl="2" marR="0" rtl="0" algn="l">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4pPr>
            <a:lvl5pPr lvl="4"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5pPr>
            <a:lvl6pPr lvl="5"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6pPr>
            <a:lvl7pPr lvl="6"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7pPr>
            <a:lvl8pPr lvl="7"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8pPr>
            <a:lvl9pPr lvl="8"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9pPr>
          </a:lstStyle>
          <a:p/>
        </p:txBody>
      </p:sp>
      <p:sp>
        <p:nvSpPr>
          <p:cNvPr id="40" name="Google Shape;40;p12"/>
          <p:cNvSpPr txBox="1"/>
          <p:nvPr>
            <p:ph idx="1" type="body"/>
          </p:nvPr>
        </p:nvSpPr>
        <p:spPr>
          <a:xfrm>
            <a:off x="8604251" y="30055791"/>
            <a:ext cx="26333450" cy="450788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
        <p:nvSpPr>
          <p:cNvPr id="10" name="Google Shape;10;p3"/>
          <p:cNvSpPr/>
          <p:nvPr/>
        </p:nvSpPr>
        <p:spPr>
          <a:xfrm>
            <a:off x="43213019" y="6657123"/>
            <a:ext cx="685800" cy="31800645"/>
          </a:xfrm>
          <a:prstGeom prst="rect">
            <a:avLst/>
          </a:prstGeom>
          <a:solidFill>
            <a:srgbClr val="294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0400" u="none" cap="none" strike="noStrike">
              <a:solidFill>
                <a:schemeClr val="dk1"/>
              </a:solidFill>
              <a:latin typeface="Arial"/>
              <a:ea typeface="Arial"/>
              <a:cs typeface="Arial"/>
              <a:sym typeface="Arial"/>
            </a:endParaRPr>
          </a:p>
        </p:txBody>
      </p:sp>
      <p:sp>
        <p:nvSpPr>
          <p:cNvPr id="11" name="Google Shape;11;p3"/>
          <p:cNvSpPr/>
          <p:nvPr/>
        </p:nvSpPr>
        <p:spPr>
          <a:xfrm>
            <a:off x="0" y="6657123"/>
            <a:ext cx="685800" cy="31800645"/>
          </a:xfrm>
          <a:prstGeom prst="rect">
            <a:avLst/>
          </a:prstGeom>
          <a:solidFill>
            <a:srgbClr val="76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0400" u="none" cap="none" strike="noStrike">
              <a:solidFill>
                <a:schemeClr val="dk1"/>
              </a:solidFill>
              <a:latin typeface="Arial"/>
              <a:ea typeface="Arial"/>
              <a:cs typeface="Arial"/>
              <a:sym typeface="Arial"/>
            </a:endParaRPr>
          </a:p>
        </p:txBody>
      </p:sp>
      <p:pic>
        <p:nvPicPr>
          <p:cNvPr id="12" name="Google Shape;12;p3"/>
          <p:cNvPicPr preferRelativeResize="0"/>
          <p:nvPr/>
        </p:nvPicPr>
        <p:blipFill rotWithShape="1">
          <a:blip r:embed="rId1">
            <a:alphaModFix/>
          </a:blip>
          <a:srcRect b="0" l="0" r="0" t="0"/>
          <a:stretch/>
        </p:blipFill>
        <p:spPr>
          <a:xfrm>
            <a:off x="472492" y="518070"/>
            <a:ext cx="8961120" cy="5679649"/>
          </a:xfrm>
          <a:prstGeom prst="rect">
            <a:avLst/>
          </a:prstGeom>
          <a:noFill/>
          <a:ln>
            <a:noFill/>
          </a:ln>
        </p:spPr>
      </p:pic>
      <p:cxnSp>
        <p:nvCxnSpPr>
          <p:cNvPr id="13" name="Google Shape;13;p3"/>
          <p:cNvCxnSpPr/>
          <p:nvPr/>
        </p:nvCxnSpPr>
        <p:spPr>
          <a:xfrm>
            <a:off x="-48126" y="6657123"/>
            <a:ext cx="43946946" cy="0"/>
          </a:xfrm>
          <a:prstGeom prst="straightConnector1">
            <a:avLst/>
          </a:prstGeom>
          <a:noFill/>
          <a:ln cap="flat" cmpd="sng" w="317500">
            <a:solidFill>
              <a:srgbClr val="B5AF67"/>
            </a:solidFill>
            <a:prstDash val="solid"/>
            <a:round/>
            <a:headEnd len="med" w="med" type="none"/>
            <a:tailEnd len="med" w="med" type="none"/>
          </a:ln>
        </p:spPr>
      </p:cxnSp>
      <p:cxnSp>
        <p:nvCxnSpPr>
          <p:cNvPr id="14" name="Google Shape;14;p3"/>
          <p:cNvCxnSpPr/>
          <p:nvPr/>
        </p:nvCxnSpPr>
        <p:spPr>
          <a:xfrm>
            <a:off x="-48126" y="38351831"/>
            <a:ext cx="43946946" cy="52968"/>
          </a:xfrm>
          <a:prstGeom prst="straightConnector1">
            <a:avLst/>
          </a:prstGeom>
          <a:noFill/>
          <a:ln cap="flat" cmpd="sng" w="381000">
            <a:solidFill>
              <a:srgbClr val="B5AF67"/>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1"/>
          <p:cNvSpPr txBox="1"/>
          <p:nvPr/>
        </p:nvSpPr>
        <p:spPr>
          <a:xfrm>
            <a:off x="1926825" y="20885300"/>
            <a:ext cx="10414800" cy="6544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4800">
                <a:latin typeface="Calibri"/>
                <a:ea typeface="Calibri"/>
                <a:cs typeface="Calibri"/>
                <a:sym typeface="Calibri"/>
              </a:rPr>
              <a:t>In a lab setting we </a:t>
            </a:r>
            <a:r>
              <a:rPr lang="en-US" sz="4800">
                <a:latin typeface="Calibri"/>
                <a:ea typeface="Calibri"/>
                <a:cs typeface="Calibri"/>
                <a:sym typeface="Calibri"/>
              </a:rPr>
              <a:t>procedurally</a:t>
            </a:r>
            <a:r>
              <a:rPr lang="en-US" sz="4800">
                <a:latin typeface="Calibri"/>
                <a:ea typeface="Calibri"/>
                <a:cs typeface="Calibri"/>
                <a:sym typeface="Calibri"/>
              </a:rPr>
              <a:t> triggered IoT devices while recording their traffic, allowing us to generate labels during the creation of the datapoints. The pcap files output from airodump were then parsed, using our own script, into csv format.</a:t>
            </a:r>
            <a:endParaRPr sz="4800">
              <a:latin typeface="Calibri"/>
              <a:ea typeface="Calibri"/>
              <a:cs typeface="Calibri"/>
              <a:sym typeface="Calibri"/>
            </a:endParaRPr>
          </a:p>
        </p:txBody>
      </p:sp>
      <p:sp>
        <p:nvSpPr>
          <p:cNvPr id="51" name="Google Shape;51;p1"/>
          <p:cNvSpPr txBox="1"/>
          <p:nvPr/>
        </p:nvSpPr>
        <p:spPr>
          <a:xfrm>
            <a:off x="1926825" y="7341975"/>
            <a:ext cx="10414800" cy="13153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4800">
                <a:latin typeface="Calibri"/>
                <a:ea typeface="Calibri"/>
                <a:cs typeface="Calibri"/>
                <a:sym typeface="Calibri"/>
              </a:rPr>
              <a:t>IoT devices exhibit </a:t>
            </a:r>
            <a:r>
              <a:rPr lang="en-US" sz="4800">
                <a:latin typeface="Calibri"/>
                <a:ea typeface="Calibri"/>
                <a:cs typeface="Calibri"/>
                <a:sym typeface="Calibri"/>
              </a:rPr>
              <a:t>patterns in their </a:t>
            </a:r>
            <a:r>
              <a:rPr lang="en-US" sz="4800">
                <a:latin typeface="Calibri"/>
                <a:ea typeface="Calibri"/>
                <a:cs typeface="Calibri"/>
                <a:sym typeface="Calibri"/>
              </a:rPr>
              <a:t>wireless </a:t>
            </a:r>
            <a:r>
              <a:rPr lang="en-US" sz="4800">
                <a:latin typeface="Calibri"/>
                <a:ea typeface="Calibri"/>
                <a:cs typeface="Calibri"/>
                <a:sym typeface="Calibri"/>
              </a:rPr>
              <a:t>transmissions</a:t>
            </a:r>
            <a:r>
              <a:rPr lang="en-US" sz="4800">
                <a:latin typeface="Calibri"/>
                <a:ea typeface="Calibri"/>
                <a:cs typeface="Calibri"/>
                <a:sym typeface="Calibri"/>
              </a:rPr>
              <a:t> that </a:t>
            </a:r>
            <a:r>
              <a:rPr lang="en-US" sz="4800">
                <a:latin typeface="Calibri"/>
                <a:ea typeface="Calibri"/>
                <a:cs typeface="Calibri"/>
                <a:sym typeface="Calibri"/>
              </a:rPr>
              <a:t>facilitate</a:t>
            </a:r>
            <a:r>
              <a:rPr lang="en-US" sz="4800">
                <a:latin typeface="Calibri"/>
                <a:ea typeface="Calibri"/>
                <a:cs typeface="Calibri"/>
                <a:sym typeface="Calibri"/>
              </a:rPr>
              <a:t> the creation of models to study their behaviour. In this study, we have constructed a labeled dataset of over 7000 samples of IoT device wireless communications from a </a:t>
            </a:r>
            <a:r>
              <a:rPr lang="en-US" sz="4800">
                <a:latin typeface="Calibri"/>
                <a:ea typeface="Calibri"/>
                <a:cs typeface="Calibri"/>
                <a:sym typeface="Calibri"/>
              </a:rPr>
              <a:t>variety</a:t>
            </a:r>
            <a:r>
              <a:rPr lang="en-US" sz="4800">
                <a:latin typeface="Calibri"/>
                <a:ea typeface="Calibri"/>
                <a:cs typeface="Calibri"/>
                <a:sym typeface="Calibri"/>
              </a:rPr>
              <a:t> of vendors. The dataset is hosted publicly online for use in further research. To showcase a usage of the dataset, we have </a:t>
            </a:r>
            <a:r>
              <a:rPr lang="en-US" sz="4800">
                <a:latin typeface="Calibri"/>
                <a:ea typeface="Calibri"/>
                <a:cs typeface="Calibri"/>
                <a:sym typeface="Calibri"/>
              </a:rPr>
              <a:t>constructed</a:t>
            </a:r>
            <a:r>
              <a:rPr lang="en-US" sz="4800">
                <a:latin typeface="Calibri"/>
                <a:ea typeface="Calibri"/>
                <a:cs typeface="Calibri"/>
                <a:sym typeface="Calibri"/>
              </a:rPr>
              <a:t> a machine learning based model to classify what signals are coming from which devices with 70% accuracy, verified using 30% of the dataset as the holdout set.</a:t>
            </a:r>
            <a:endParaRPr sz="4800">
              <a:latin typeface="Calibri"/>
              <a:ea typeface="Calibri"/>
              <a:cs typeface="Calibri"/>
              <a:sym typeface="Calibri"/>
            </a:endParaRPr>
          </a:p>
        </p:txBody>
      </p:sp>
      <p:sp>
        <p:nvSpPr>
          <p:cNvPr id="52" name="Google Shape;52;p1"/>
          <p:cNvSpPr txBox="1"/>
          <p:nvPr/>
        </p:nvSpPr>
        <p:spPr>
          <a:xfrm>
            <a:off x="9372600" y="1715350"/>
            <a:ext cx="28674300" cy="3688500"/>
          </a:xfrm>
          <a:prstGeom prst="rect">
            <a:avLst/>
          </a:prstGeom>
          <a:noFill/>
          <a:ln>
            <a:noFill/>
          </a:ln>
        </p:spPr>
        <p:txBody>
          <a:bodyPr anchorCtr="0" anchor="t" bIns="44825" lIns="89675" spcFirstLastPara="1" rIns="89675" wrap="square" tIns="44825">
            <a:spAutoFit/>
          </a:bodyPr>
          <a:lstStyle/>
          <a:p>
            <a:pPr indent="0" lvl="0" marL="0" marR="0" rtl="0" algn="ctr">
              <a:spcBef>
                <a:spcPts val="0"/>
              </a:spcBef>
              <a:spcAft>
                <a:spcPts val="0"/>
              </a:spcAft>
              <a:buNone/>
            </a:pPr>
            <a:r>
              <a:rPr b="1" lang="en-US" sz="7500">
                <a:solidFill>
                  <a:schemeClr val="dk1"/>
                </a:solidFill>
                <a:latin typeface="Calibri"/>
                <a:ea typeface="Calibri"/>
                <a:cs typeface="Calibri"/>
                <a:sym typeface="Calibri"/>
              </a:rPr>
              <a:t>IOT Sensor Blinding: A ML Approach to Network Traffic Classification</a:t>
            </a:r>
            <a:endParaRPr sz="7500"/>
          </a:p>
          <a:p>
            <a:pPr indent="0" lvl="0" marL="0" marR="0" rtl="0" algn="ctr">
              <a:spcBef>
                <a:spcPts val="0"/>
              </a:spcBef>
              <a:spcAft>
                <a:spcPts val="0"/>
              </a:spcAft>
              <a:buNone/>
            </a:pPr>
            <a:r>
              <a:rPr b="1" lang="en-US" sz="6000">
                <a:solidFill>
                  <a:schemeClr val="dk1"/>
                </a:solidFill>
                <a:latin typeface="Calibri"/>
                <a:ea typeface="Calibri"/>
                <a:cs typeface="Calibri"/>
                <a:sym typeface="Calibri"/>
              </a:rPr>
              <a:t>By: Jeremy Gluck, Todd St. Onge, Xuchao ‘Steven’ Jiang, Alex Winstead, Matthew Craven</a:t>
            </a:r>
            <a:endParaRPr b="1" i="0" sz="6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4700" u="none" cap="none" strike="noStrike">
                <a:solidFill>
                  <a:schemeClr val="dk1"/>
                </a:solidFill>
                <a:latin typeface="Calibri"/>
                <a:ea typeface="Calibri"/>
                <a:cs typeface="Calibri"/>
                <a:sym typeface="Calibri"/>
              </a:rPr>
              <a:t>Faculty Advisor: Dr. T</a:t>
            </a:r>
            <a:r>
              <a:rPr b="1" lang="en-US" sz="4700">
                <a:solidFill>
                  <a:schemeClr val="dk1"/>
                </a:solidFill>
                <a:latin typeface="Calibri"/>
                <a:ea typeface="Calibri"/>
                <a:cs typeface="Calibri"/>
                <a:sym typeface="Calibri"/>
              </a:rPr>
              <a:t>errance O’Connor, Dept of Computer Engineering and Sciences, Florida Institute of Technology</a:t>
            </a:r>
            <a:endParaRPr b="1" i="0" sz="4700" u="none" cap="none" strike="noStrike">
              <a:solidFill>
                <a:schemeClr val="dk1"/>
              </a:solidFill>
              <a:latin typeface="Calibri"/>
              <a:ea typeface="Calibri"/>
              <a:cs typeface="Calibri"/>
              <a:sym typeface="Calibri"/>
            </a:endParaRPr>
          </a:p>
        </p:txBody>
      </p:sp>
      <p:sp>
        <p:nvSpPr>
          <p:cNvPr id="53" name="Google Shape;53;p1"/>
          <p:cNvSpPr txBox="1"/>
          <p:nvPr/>
        </p:nvSpPr>
        <p:spPr>
          <a:xfrm>
            <a:off x="8086727" y="7273927"/>
            <a:ext cx="184731"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10400" u="none" cap="none" strike="noStrike">
              <a:solidFill>
                <a:schemeClr val="dk1"/>
              </a:solidFill>
              <a:latin typeface="Calibri"/>
              <a:ea typeface="Calibri"/>
              <a:cs typeface="Calibri"/>
              <a:sym typeface="Calibri"/>
            </a:endParaRPr>
          </a:p>
        </p:txBody>
      </p:sp>
      <p:pic>
        <p:nvPicPr>
          <p:cNvPr descr="screen, Laptop, education, symbols, Computer, science, signs, tool Icon" id="54" name="Google Shape;54;p1"/>
          <p:cNvPicPr preferRelativeResize="0"/>
          <p:nvPr/>
        </p:nvPicPr>
        <p:blipFill rotWithShape="1">
          <a:blip r:embed="rId3">
            <a:alphaModFix/>
          </a:blip>
          <a:srcRect b="0" l="0" r="0" t="0"/>
          <a:stretch/>
        </p:blipFill>
        <p:spPr>
          <a:xfrm>
            <a:off x="37290997" y="496138"/>
            <a:ext cx="1828800" cy="1828800"/>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41453411" y="496148"/>
            <a:ext cx="1828800" cy="1828800"/>
          </a:xfrm>
          <a:prstGeom prst="rect">
            <a:avLst/>
          </a:prstGeom>
          <a:noFill/>
          <a:ln>
            <a:noFill/>
          </a:ln>
        </p:spPr>
      </p:pic>
      <p:pic>
        <p:nvPicPr>
          <p:cNvPr descr="Bar chart" id="56" name="Google Shape;56;p1"/>
          <p:cNvPicPr preferRelativeResize="0"/>
          <p:nvPr/>
        </p:nvPicPr>
        <p:blipFill rotWithShape="1">
          <a:blip r:embed="rId5">
            <a:alphaModFix/>
          </a:blip>
          <a:srcRect b="0" l="0" r="0" t="0"/>
          <a:stretch/>
        </p:blipFill>
        <p:spPr>
          <a:xfrm>
            <a:off x="39372188" y="496152"/>
            <a:ext cx="1828800" cy="1828800"/>
          </a:xfrm>
          <a:prstGeom prst="rect">
            <a:avLst/>
          </a:prstGeom>
          <a:noFill/>
          <a:ln>
            <a:noFill/>
          </a:ln>
        </p:spPr>
      </p:pic>
      <p:sp>
        <p:nvSpPr>
          <p:cNvPr id="57" name="Google Shape;57;p1"/>
          <p:cNvSpPr txBox="1"/>
          <p:nvPr/>
        </p:nvSpPr>
        <p:spPr>
          <a:xfrm flipH="1">
            <a:off x="2607779" y="19507200"/>
            <a:ext cx="9161400" cy="16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latin typeface="Calibri"/>
                <a:ea typeface="Calibri"/>
                <a:cs typeface="Calibri"/>
                <a:sym typeface="Calibri"/>
              </a:rPr>
              <a:t>Capturing Methodology</a:t>
            </a:r>
            <a:endParaRPr sz="7200">
              <a:latin typeface="Calibri"/>
              <a:ea typeface="Calibri"/>
              <a:cs typeface="Calibri"/>
              <a:sym typeface="Calibri"/>
            </a:endParaRPr>
          </a:p>
        </p:txBody>
      </p:sp>
      <p:sp>
        <p:nvSpPr>
          <p:cNvPr id="58" name="Google Shape;58;p1"/>
          <p:cNvSpPr txBox="1"/>
          <p:nvPr/>
        </p:nvSpPr>
        <p:spPr>
          <a:xfrm>
            <a:off x="15993025" y="23345419"/>
            <a:ext cx="14860200" cy="18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4800">
                <a:latin typeface="Calibri"/>
                <a:ea typeface="Calibri"/>
                <a:cs typeface="Calibri"/>
                <a:sym typeface="Calibri"/>
              </a:rPr>
              <a:t>Top Image: Ring Doorbell Use activity</a:t>
            </a:r>
            <a:endParaRPr i="1" sz="4800">
              <a:latin typeface="Calibri"/>
              <a:ea typeface="Calibri"/>
              <a:cs typeface="Calibri"/>
              <a:sym typeface="Calibri"/>
            </a:endParaRPr>
          </a:p>
          <a:p>
            <a:pPr indent="0" lvl="0" marL="0" rtl="0" algn="l">
              <a:spcBef>
                <a:spcPts val="0"/>
              </a:spcBef>
              <a:spcAft>
                <a:spcPts val="0"/>
              </a:spcAft>
              <a:buNone/>
            </a:pPr>
            <a:r>
              <a:rPr i="1" lang="en-US" sz="4800">
                <a:latin typeface="Calibri"/>
                <a:ea typeface="Calibri"/>
                <a:cs typeface="Calibri"/>
                <a:sym typeface="Calibri"/>
              </a:rPr>
              <a:t>Bottom Image: Ring Doorbell Heartbeat activity</a:t>
            </a:r>
            <a:endParaRPr i="1" sz="4800">
              <a:latin typeface="Calibri"/>
              <a:ea typeface="Calibri"/>
              <a:cs typeface="Calibri"/>
              <a:sym typeface="Calibri"/>
            </a:endParaRPr>
          </a:p>
        </p:txBody>
      </p:sp>
      <p:sp>
        <p:nvSpPr>
          <p:cNvPr id="59" name="Google Shape;59;p1"/>
          <p:cNvSpPr txBox="1"/>
          <p:nvPr/>
        </p:nvSpPr>
        <p:spPr>
          <a:xfrm>
            <a:off x="35964125" y="6648025"/>
            <a:ext cx="3138900" cy="13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latin typeface="Calibri"/>
                <a:ea typeface="Calibri"/>
                <a:cs typeface="Calibri"/>
                <a:sym typeface="Calibri"/>
              </a:rPr>
              <a:t>Results</a:t>
            </a:r>
            <a:endParaRPr sz="7200">
              <a:latin typeface="Calibri"/>
              <a:ea typeface="Calibri"/>
              <a:cs typeface="Calibri"/>
              <a:sym typeface="Calibri"/>
            </a:endParaRPr>
          </a:p>
        </p:txBody>
      </p:sp>
      <p:sp>
        <p:nvSpPr>
          <p:cNvPr id="60" name="Google Shape;60;p1"/>
          <p:cNvSpPr txBox="1"/>
          <p:nvPr/>
        </p:nvSpPr>
        <p:spPr>
          <a:xfrm>
            <a:off x="35359925" y="18510800"/>
            <a:ext cx="4648200" cy="13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latin typeface="Calibri"/>
                <a:ea typeface="Calibri"/>
                <a:cs typeface="Calibri"/>
                <a:sym typeface="Calibri"/>
              </a:rPr>
              <a:t>Conclusions</a:t>
            </a:r>
            <a:endParaRPr sz="7200">
              <a:latin typeface="Calibri"/>
              <a:ea typeface="Calibri"/>
              <a:cs typeface="Calibri"/>
              <a:sym typeface="Calibri"/>
            </a:endParaRPr>
          </a:p>
        </p:txBody>
      </p:sp>
      <p:sp>
        <p:nvSpPr>
          <p:cNvPr id="61" name="Google Shape;61;p1"/>
          <p:cNvSpPr txBox="1"/>
          <p:nvPr/>
        </p:nvSpPr>
        <p:spPr>
          <a:xfrm>
            <a:off x="35114225" y="24655975"/>
            <a:ext cx="4838700" cy="13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latin typeface="Calibri"/>
                <a:ea typeface="Calibri"/>
                <a:cs typeface="Calibri"/>
                <a:sym typeface="Calibri"/>
              </a:rPr>
              <a:t>Works Cited</a:t>
            </a:r>
            <a:endParaRPr sz="7200">
              <a:latin typeface="Calibri"/>
              <a:ea typeface="Calibri"/>
              <a:cs typeface="Calibri"/>
              <a:sym typeface="Calibri"/>
            </a:endParaRPr>
          </a:p>
        </p:txBody>
      </p:sp>
      <p:sp>
        <p:nvSpPr>
          <p:cNvPr id="62" name="Google Shape;62;p1"/>
          <p:cNvSpPr txBox="1"/>
          <p:nvPr/>
        </p:nvSpPr>
        <p:spPr>
          <a:xfrm>
            <a:off x="32476625" y="7803325"/>
            <a:ext cx="10414800" cy="9856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4800">
                <a:latin typeface="Calibri"/>
                <a:ea typeface="Calibri"/>
                <a:cs typeface="Calibri"/>
                <a:sym typeface="Calibri"/>
              </a:rPr>
              <a:t>The model we trained to differentiate which device is currently communicating on the network works currently with 70% accuracy using a 30% holdout set. We also tried to train a  model to determine if a door lock was locking or unlocking and it achieved 50% accuracy, again with  a 30% holdout set for verification. Both models tested used SciKitLearn’s RandomForestClassifier. The dataset currently contained 7392 labeled samples, and we have created a guide for future researchers to continue to populate the dataset.</a:t>
            </a:r>
            <a:endParaRPr sz="4800">
              <a:latin typeface="Calibri"/>
              <a:ea typeface="Calibri"/>
              <a:cs typeface="Calibri"/>
              <a:sym typeface="Calibri"/>
            </a:endParaRPr>
          </a:p>
        </p:txBody>
      </p:sp>
      <p:sp>
        <p:nvSpPr>
          <p:cNvPr id="63" name="Google Shape;63;p1"/>
          <p:cNvSpPr txBox="1"/>
          <p:nvPr/>
        </p:nvSpPr>
        <p:spPr>
          <a:xfrm>
            <a:off x="32476625" y="19666098"/>
            <a:ext cx="10414800" cy="4761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4800">
                <a:latin typeface="Calibri"/>
                <a:ea typeface="Calibri"/>
                <a:cs typeface="Calibri"/>
                <a:sym typeface="Calibri"/>
              </a:rPr>
              <a:t>Further research can be done to improve the model for classifying IoT device behaviour from an </a:t>
            </a:r>
            <a:r>
              <a:rPr lang="en-US" sz="4800">
                <a:latin typeface="Calibri"/>
                <a:ea typeface="Calibri"/>
                <a:cs typeface="Calibri"/>
                <a:sym typeface="Calibri"/>
              </a:rPr>
              <a:t>unprivileged</a:t>
            </a:r>
            <a:r>
              <a:rPr lang="en-US" sz="4800">
                <a:latin typeface="Calibri"/>
                <a:ea typeface="Calibri"/>
                <a:cs typeface="Calibri"/>
                <a:sym typeface="Calibri"/>
              </a:rPr>
              <a:t> perspective. In addition, further data </a:t>
            </a:r>
            <a:r>
              <a:rPr lang="en-US" sz="4800">
                <a:solidFill>
                  <a:schemeClr val="dk1"/>
                </a:solidFill>
                <a:latin typeface="Calibri"/>
                <a:ea typeface="Calibri"/>
                <a:cs typeface="Calibri"/>
                <a:sym typeface="Calibri"/>
              </a:rPr>
              <a:t>should be added </a:t>
            </a:r>
            <a:r>
              <a:rPr lang="en-US" sz="4800">
                <a:latin typeface="Calibri"/>
                <a:ea typeface="Calibri"/>
                <a:cs typeface="Calibri"/>
                <a:sym typeface="Calibri"/>
              </a:rPr>
              <a:t> from both devices already in the database and new devices. </a:t>
            </a:r>
            <a:endParaRPr sz="4800">
              <a:latin typeface="Calibri"/>
              <a:ea typeface="Calibri"/>
              <a:cs typeface="Calibri"/>
              <a:sym typeface="Calibri"/>
            </a:endParaRPr>
          </a:p>
        </p:txBody>
      </p:sp>
      <p:pic>
        <p:nvPicPr>
          <p:cNvPr id="64" name="Google Shape;64;p1"/>
          <p:cNvPicPr preferRelativeResize="0"/>
          <p:nvPr/>
        </p:nvPicPr>
        <p:blipFill>
          <a:blip r:embed="rId6">
            <a:alphaModFix/>
          </a:blip>
          <a:stretch>
            <a:fillRect/>
          </a:stretch>
        </p:blipFill>
        <p:spPr>
          <a:xfrm>
            <a:off x="15608538" y="15364950"/>
            <a:ext cx="14419725" cy="8107150"/>
          </a:xfrm>
          <a:prstGeom prst="rect">
            <a:avLst/>
          </a:prstGeom>
          <a:noFill/>
          <a:ln>
            <a:noFill/>
          </a:ln>
        </p:spPr>
      </p:pic>
      <p:pic>
        <p:nvPicPr>
          <p:cNvPr id="65" name="Google Shape;65;p1"/>
          <p:cNvPicPr preferRelativeResize="0"/>
          <p:nvPr/>
        </p:nvPicPr>
        <p:blipFill>
          <a:blip r:embed="rId7">
            <a:alphaModFix/>
          </a:blip>
          <a:stretch>
            <a:fillRect/>
          </a:stretch>
        </p:blipFill>
        <p:spPr>
          <a:xfrm>
            <a:off x="15608575" y="7322953"/>
            <a:ext cx="14419701" cy="8107135"/>
          </a:xfrm>
          <a:prstGeom prst="rect">
            <a:avLst/>
          </a:prstGeom>
          <a:noFill/>
          <a:ln>
            <a:noFill/>
          </a:ln>
        </p:spPr>
      </p:pic>
      <p:sp>
        <p:nvSpPr>
          <p:cNvPr id="66" name="Google Shape;66;p1"/>
          <p:cNvSpPr txBox="1"/>
          <p:nvPr/>
        </p:nvSpPr>
        <p:spPr>
          <a:xfrm>
            <a:off x="32619625" y="25843963"/>
            <a:ext cx="10024500" cy="12173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4800">
                <a:latin typeface="Calibri"/>
                <a:ea typeface="Calibri"/>
                <a:cs typeface="Calibri"/>
                <a:sym typeface="Calibri"/>
              </a:rPr>
              <a:t>T. OConnor, R. Mohamed, M. Miettinen, W. Enck, B. Reaves, and A.-R. Sadeghi, “Homesnitch: Behavior transparency and control </a:t>
            </a:r>
            <a:r>
              <a:rPr lang="en-US" sz="4800">
                <a:latin typeface="Calibri"/>
                <a:ea typeface="Calibri"/>
                <a:cs typeface="Calibri"/>
                <a:sym typeface="Calibri"/>
                <a:extLst>
                  <a:ext uri="http://customooxmlschemas.google.com/">
                    <go:slidesCustomData xmlns:go="http://customooxmlschemas.google.com/" textRoundtripDataId="0"/>
                  </a:ext>
                </a:extLst>
              </a:rPr>
              <a:t>for</a:t>
            </a:r>
            <a:r>
              <a:rPr lang="en-US" sz="4800">
                <a:latin typeface="Calibri"/>
                <a:ea typeface="Calibri"/>
                <a:cs typeface="Calibri"/>
                <a:sym typeface="Calibri"/>
              </a:rPr>
              <a:t> smarthome  iot  devices,”  in ACM  Conference  on  Security  and  Privacy  inWireless and Mobile Networks (WiSec).	Miami,FL: ACM, 2019.</a:t>
            </a:r>
            <a:endParaRPr sz="4800">
              <a:latin typeface="Calibri"/>
              <a:ea typeface="Calibri"/>
              <a:cs typeface="Calibri"/>
              <a:sym typeface="Calibri"/>
            </a:endParaRPr>
          </a:p>
          <a:p>
            <a:pPr indent="0" lvl="0" marL="0" rtl="0" algn="l">
              <a:spcBef>
                <a:spcPts val="0"/>
              </a:spcBef>
              <a:spcAft>
                <a:spcPts val="0"/>
              </a:spcAft>
              <a:buNone/>
            </a:pPr>
            <a:r>
              <a:rPr lang="en-US" sz="4800">
                <a:latin typeface="Calibri"/>
                <a:ea typeface="Calibri"/>
                <a:cs typeface="Calibri"/>
                <a:sym typeface="Calibri"/>
              </a:rPr>
              <a:t>T. OConnor, W. Enck, and B. Reaves, “Blinded and confused: Uncov-ering  systemic  flaws  in  device  telemetry  for  smart-home  internet  ofthings,”  in ACM  Conference  on  Security  and  Privacy  in  Wireless  andMobile Networks (WiSec).	Miami,FL: ACM, 2019.</a:t>
            </a:r>
            <a:endParaRPr sz="4800">
              <a:latin typeface="Calibri"/>
              <a:ea typeface="Calibri"/>
              <a:cs typeface="Calibri"/>
              <a:sym typeface="Calibri"/>
            </a:endParaRPr>
          </a:p>
        </p:txBody>
      </p:sp>
      <p:sp>
        <p:nvSpPr>
          <p:cNvPr id="67" name="Google Shape;67;p1"/>
          <p:cNvSpPr txBox="1"/>
          <p:nvPr/>
        </p:nvSpPr>
        <p:spPr>
          <a:xfrm>
            <a:off x="17740650" y="25418213"/>
            <a:ext cx="8409900" cy="119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7200">
                <a:latin typeface="Calibri"/>
                <a:ea typeface="Calibri"/>
                <a:cs typeface="Calibri"/>
                <a:sym typeface="Calibri"/>
              </a:rPr>
              <a:t>Example Model</a:t>
            </a:r>
            <a:endParaRPr sz="7200">
              <a:latin typeface="Calibri"/>
              <a:ea typeface="Calibri"/>
              <a:cs typeface="Calibri"/>
              <a:sym typeface="Calibri"/>
            </a:endParaRPr>
          </a:p>
        </p:txBody>
      </p:sp>
      <p:pic>
        <p:nvPicPr>
          <p:cNvPr id="68" name="Google Shape;68;p1"/>
          <p:cNvPicPr preferRelativeResize="0"/>
          <p:nvPr/>
        </p:nvPicPr>
        <p:blipFill>
          <a:blip r:embed="rId8">
            <a:alphaModFix/>
          </a:blip>
          <a:stretch>
            <a:fillRect/>
          </a:stretch>
        </p:blipFill>
        <p:spPr>
          <a:xfrm>
            <a:off x="816775" y="27909938"/>
            <a:ext cx="12634900" cy="6738613"/>
          </a:xfrm>
          <a:prstGeom prst="rect">
            <a:avLst/>
          </a:prstGeom>
          <a:noFill/>
          <a:ln>
            <a:noFill/>
          </a:ln>
        </p:spPr>
      </p:pic>
      <p:sp>
        <p:nvSpPr>
          <p:cNvPr id="69" name="Google Shape;69;p1"/>
          <p:cNvSpPr txBox="1"/>
          <p:nvPr/>
        </p:nvSpPr>
        <p:spPr>
          <a:xfrm>
            <a:off x="816775" y="34958150"/>
            <a:ext cx="13032300" cy="9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4800">
                <a:latin typeface="Calibri"/>
                <a:ea typeface="Calibri"/>
                <a:cs typeface="Calibri"/>
                <a:sym typeface="Calibri"/>
              </a:rPr>
              <a:t>Example capture of network traffic from IoT locks</a:t>
            </a:r>
            <a:endParaRPr i="1" sz="4800">
              <a:latin typeface="Calibri"/>
              <a:ea typeface="Calibri"/>
              <a:cs typeface="Calibri"/>
              <a:sym typeface="Calibri"/>
            </a:endParaRPr>
          </a:p>
        </p:txBody>
      </p:sp>
      <p:grpSp>
        <p:nvGrpSpPr>
          <p:cNvPr id="70" name="Google Shape;70;p1"/>
          <p:cNvGrpSpPr/>
          <p:nvPr/>
        </p:nvGrpSpPr>
        <p:grpSpPr>
          <a:xfrm>
            <a:off x="14181171" y="27163229"/>
            <a:ext cx="16797602" cy="8763610"/>
            <a:chOff x="13875000" y="27161000"/>
            <a:chExt cx="18933275" cy="9856720"/>
          </a:xfrm>
        </p:grpSpPr>
        <p:pic>
          <p:nvPicPr>
            <p:cNvPr id="71" name="Google Shape;71;p1"/>
            <p:cNvPicPr preferRelativeResize="0"/>
            <p:nvPr/>
          </p:nvPicPr>
          <p:blipFill>
            <a:blip r:embed="rId9">
              <a:alphaModFix/>
            </a:blip>
            <a:stretch>
              <a:fillRect/>
            </a:stretch>
          </p:blipFill>
          <p:spPr>
            <a:xfrm>
              <a:off x="13875000" y="27161000"/>
              <a:ext cx="18933275" cy="9856720"/>
            </a:xfrm>
            <a:prstGeom prst="rect">
              <a:avLst/>
            </a:prstGeom>
            <a:noFill/>
            <a:ln cap="flat" cmpd="sng" w="9525">
              <a:solidFill>
                <a:srgbClr val="FF0000"/>
              </a:solidFill>
              <a:prstDash val="solid"/>
              <a:round/>
              <a:headEnd len="sm" w="sm" type="none"/>
              <a:tailEnd len="sm" w="sm" type="none"/>
            </a:ln>
          </p:spPr>
        </p:pic>
        <p:sp>
          <p:nvSpPr>
            <p:cNvPr id="72" name="Google Shape;72;p1"/>
            <p:cNvSpPr/>
            <p:nvPr/>
          </p:nvSpPr>
          <p:spPr>
            <a:xfrm>
              <a:off x="30795125" y="31488250"/>
              <a:ext cx="1681500" cy="3325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
            <p:cNvSpPr/>
            <p:nvPr/>
          </p:nvSpPr>
          <p:spPr>
            <a:xfrm>
              <a:off x="27079425" y="31938125"/>
              <a:ext cx="1193400" cy="2875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
            <p:cNvSpPr/>
            <p:nvPr/>
          </p:nvSpPr>
          <p:spPr>
            <a:xfrm>
              <a:off x="19349625" y="33077250"/>
              <a:ext cx="596700" cy="16929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
            <p:cNvSpPr/>
            <p:nvPr/>
          </p:nvSpPr>
          <p:spPr>
            <a:xfrm>
              <a:off x="21334700" y="33353650"/>
              <a:ext cx="325500" cy="13839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
            <p:cNvSpPr/>
            <p:nvPr/>
          </p:nvSpPr>
          <p:spPr>
            <a:xfrm>
              <a:off x="23092350" y="33429850"/>
              <a:ext cx="705300" cy="13404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
            <p:cNvSpPr/>
            <p:nvPr/>
          </p:nvSpPr>
          <p:spPr>
            <a:xfrm>
              <a:off x="29325350" y="33543500"/>
              <a:ext cx="596700" cy="11940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
            <p:cNvSpPr/>
            <p:nvPr/>
          </p:nvSpPr>
          <p:spPr>
            <a:xfrm>
              <a:off x="24909525" y="33592575"/>
              <a:ext cx="705300" cy="11778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
            <p:cNvSpPr/>
            <p:nvPr/>
          </p:nvSpPr>
          <p:spPr>
            <a:xfrm>
              <a:off x="15951600" y="28041600"/>
              <a:ext cx="1193400" cy="117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
            <p:cNvSpPr/>
            <p:nvPr/>
          </p:nvSpPr>
          <p:spPr>
            <a:xfrm>
              <a:off x="15874500" y="29870400"/>
              <a:ext cx="1347600" cy="1383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
            <p:cNvSpPr txBox="1"/>
            <p:nvPr/>
          </p:nvSpPr>
          <p:spPr>
            <a:xfrm>
              <a:off x="17449800" y="28082938"/>
              <a:ext cx="4838700" cy="25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latin typeface="Calibri"/>
                  <a:ea typeface="Calibri"/>
                  <a:cs typeface="Calibri"/>
                  <a:sym typeface="Calibri"/>
                </a:rPr>
                <a:t>= Data</a:t>
              </a:r>
              <a:endParaRPr sz="6000">
                <a:latin typeface="Calibri"/>
                <a:ea typeface="Calibri"/>
                <a:cs typeface="Calibri"/>
                <a:sym typeface="Calibri"/>
              </a:endParaRPr>
            </a:p>
            <a:p>
              <a:pPr indent="0" lvl="0" marL="0" rtl="0" algn="l">
                <a:spcBef>
                  <a:spcPts val="0"/>
                </a:spcBef>
                <a:spcAft>
                  <a:spcPts val="0"/>
                </a:spcAft>
                <a:buNone/>
              </a:pPr>
              <a:r>
                <a:t/>
              </a:r>
              <a:endParaRPr sz="6000">
                <a:latin typeface="Calibri"/>
                <a:ea typeface="Calibri"/>
                <a:cs typeface="Calibri"/>
                <a:sym typeface="Calibri"/>
              </a:endParaRPr>
            </a:p>
            <a:p>
              <a:pPr indent="0" lvl="0" marL="0" rtl="0" algn="l">
                <a:spcBef>
                  <a:spcPts val="0"/>
                </a:spcBef>
                <a:spcAft>
                  <a:spcPts val="0"/>
                </a:spcAft>
                <a:buNone/>
              </a:pPr>
              <a:r>
                <a:rPr lang="en-US" sz="6000">
                  <a:latin typeface="Calibri"/>
                  <a:ea typeface="Calibri"/>
                  <a:cs typeface="Calibri"/>
                  <a:sym typeface="Calibri"/>
                </a:rPr>
                <a:t>= Heartbeat</a:t>
              </a:r>
              <a:endParaRPr sz="6000">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2007-04-04T14:17:42Z</dcterms:created>
  <dc:creator>shopper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0x0101008CB6C76999A8E946924D195080FADDE7</vt:lpwstr>
  </property>
</Properties>
</file>