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69" autoAdjust="0"/>
  </p:normalViewPr>
  <p:slideViewPr>
    <p:cSldViewPr>
      <p:cViewPr varScale="1">
        <p:scale>
          <a:sx n="54" d="100"/>
          <a:sy n="54" d="100"/>
        </p:scale>
        <p:origin x="-1374" y="-96"/>
      </p:cViewPr>
      <p:guideLst>
        <p:guide orient="horz" pos="2160"/>
        <p:guide pos="2880"/>
      </p:guideLst>
    </p:cSldViewPr>
  </p:slideViewPr>
  <p:outlineViewPr>
    <p:cViewPr>
      <p:scale>
        <a:sx n="33" d="100"/>
        <a:sy n="33" d="100"/>
      </p:scale>
      <p:origin x="0" y="19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C77B8C1-CD91-4849-AE55-8A2E038BC33A}"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AEFD889-EE0C-4947-A303-0BA49F76FEC2}"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7B8C1-CD91-4849-AE55-8A2E038BC33A}"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7B8C1-CD91-4849-AE55-8A2E038BC33A}"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7B8C1-CD91-4849-AE55-8A2E038BC33A}"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C77B8C1-CD91-4849-AE55-8A2E038BC33A}" type="datetimeFigureOut">
              <a:rPr lang="en-US" smtClean="0"/>
              <a:t>6/3/2019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FD889-EE0C-4947-A303-0BA49F76FEC2}"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77B8C1-CD91-4849-AE55-8A2E038BC33A}"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77B8C1-CD91-4849-AE55-8A2E038BC33A}" type="datetimeFigureOut">
              <a:rPr lang="en-US" smtClean="0"/>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7B8C1-CD91-4849-AE55-8A2E038BC33A}" type="datetimeFigureOut">
              <a:rPr lang="en-US" smtClean="0"/>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C77B8C1-CD91-4849-AE55-8A2E038BC33A}" type="datetimeFigureOut">
              <a:rPr lang="en-US" smtClean="0"/>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FD889-EE0C-4947-A303-0BA49F76FE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77B8C1-CD91-4849-AE55-8A2E038BC33A}"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FD889-EE0C-4947-A303-0BA49F76FEC2}"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C77B8C1-CD91-4849-AE55-8A2E038BC33A}" type="datetimeFigureOut">
              <a:rPr lang="en-US" smtClean="0"/>
              <a:t>6/3/2019</a:t>
            </a:fld>
            <a:endParaRPr lang="en-US"/>
          </a:p>
        </p:txBody>
      </p:sp>
      <p:sp>
        <p:nvSpPr>
          <p:cNvPr id="7" name="Slide Number Placeholder 6"/>
          <p:cNvSpPr>
            <a:spLocks noGrp="1"/>
          </p:cNvSpPr>
          <p:nvPr>
            <p:ph type="sldNum" sz="quarter" idx="12"/>
          </p:nvPr>
        </p:nvSpPr>
        <p:spPr/>
        <p:txBody>
          <a:bodyPr/>
          <a:lstStyle/>
          <a:p>
            <a:fld id="{DAEFD889-EE0C-4947-A303-0BA49F76FEC2}"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C77B8C1-CD91-4849-AE55-8A2E038BC33A}" type="datetimeFigureOut">
              <a:rPr lang="en-US" smtClean="0"/>
              <a:t>6/3/2019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AEFD889-EE0C-4947-A303-0BA49F76FEC2}"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pencv.org/2.4/modules/highgui/doc/user_interface.html?highlight=namedwindow#void%20imshow(const%20string&amp;%20winname,%20InputArray%20m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Ungureanu</a:t>
            </a:r>
            <a:r>
              <a:rPr lang="en-US" dirty="0" smtClean="0"/>
              <a:t> florin - </a:t>
            </a:r>
            <a:r>
              <a:rPr lang="en-US" dirty="0" err="1" smtClean="0"/>
              <a:t>catalin</a:t>
            </a:r>
            <a:endParaRPr lang="en-US" dirty="0"/>
          </a:p>
        </p:txBody>
      </p:sp>
      <p:sp>
        <p:nvSpPr>
          <p:cNvPr id="2" name="Title 1"/>
          <p:cNvSpPr>
            <a:spLocks noGrp="1"/>
          </p:cNvSpPr>
          <p:nvPr>
            <p:ph type="ctrTitle"/>
          </p:nvPr>
        </p:nvSpPr>
        <p:spPr/>
        <p:txBody>
          <a:bodyPr/>
          <a:lstStyle/>
          <a:p>
            <a:r>
              <a:rPr lang="en-US" dirty="0" smtClean="0"/>
              <a:t>JPEG </a:t>
            </a:r>
            <a:endParaRPr lang="en-US" dirty="0"/>
          </a:p>
        </p:txBody>
      </p:sp>
    </p:spTree>
    <p:extLst>
      <p:ext uri="{BB962C8B-B14F-4D97-AF65-F5344CB8AC3E}">
        <p14:creationId xmlns:p14="http://schemas.microsoft.com/office/powerpoint/2010/main" val="360184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772400" cy="25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0" y="1981200"/>
            <a:ext cx="2476960" cy="369332"/>
          </a:xfrm>
          <a:prstGeom prst="rect">
            <a:avLst/>
          </a:prstGeom>
          <a:noFill/>
        </p:spPr>
        <p:txBody>
          <a:bodyPr wrap="none" rtlCol="0">
            <a:spAutoFit/>
          </a:bodyPr>
          <a:lstStyle/>
          <a:p>
            <a:r>
              <a:rPr lang="en-US" dirty="0" smtClean="0"/>
              <a:t>Parrots-Copy  583 KB</a:t>
            </a:r>
            <a:endParaRPr lang="en-US" dirty="0"/>
          </a:p>
        </p:txBody>
      </p:sp>
      <p:sp>
        <p:nvSpPr>
          <p:cNvPr id="5" name="TextBox 4"/>
          <p:cNvSpPr txBox="1"/>
          <p:nvPr/>
        </p:nvSpPr>
        <p:spPr>
          <a:xfrm>
            <a:off x="4831080" y="1996440"/>
            <a:ext cx="3048000" cy="369332"/>
          </a:xfrm>
          <a:prstGeom prst="rect">
            <a:avLst/>
          </a:prstGeom>
          <a:noFill/>
        </p:spPr>
        <p:txBody>
          <a:bodyPr wrap="square" rtlCol="0">
            <a:spAutoFit/>
          </a:bodyPr>
          <a:lstStyle/>
          <a:p>
            <a:r>
              <a:rPr lang="en-US" dirty="0" smtClean="0"/>
              <a:t>Parrots 712 KB</a:t>
            </a:r>
          </a:p>
        </p:txBody>
      </p:sp>
    </p:spTree>
    <p:extLst>
      <p:ext uri="{BB962C8B-B14F-4D97-AF65-F5344CB8AC3E}">
        <p14:creationId xmlns:p14="http://schemas.microsoft.com/office/powerpoint/2010/main" val="2417476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Flor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705091"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56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dESCRIPTION</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 </a:t>
            </a:r>
            <a:r>
              <a:rPr lang="en-US" dirty="0"/>
              <a:t>JPEG (or JPG) is not really a file format but rather an image compression standard. The JPEG standard is complicated with many different options and color space regulations. It was not widely adopted. A much simpler standard version was advocated at the same time, called JFIF. This is the image compression algorithm that most people mean when they say JPEG compression, and the one that we will be describing in this class. Note that the file extensions .jpeg and .jpg have stuck, even though the underneath algorithm is (strictly speaking) JFIF compression.</a:t>
            </a:r>
          </a:p>
        </p:txBody>
      </p:sp>
    </p:spTree>
    <p:extLst>
      <p:ext uri="{BB962C8B-B14F-4D97-AF65-F5344CB8AC3E}">
        <p14:creationId xmlns:p14="http://schemas.microsoft.com/office/powerpoint/2010/main" val="624769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201228"/>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fontAlgn="base"/>
            <a:r>
              <a:rPr lang="en-US" dirty="0"/>
              <a:t>The JPEG algorithm is designed specifically for the human eye. It exploits the following biological properties of human sight:</a:t>
            </a:r>
          </a:p>
          <a:p>
            <a:pPr fontAlgn="base"/>
            <a:r>
              <a:rPr lang="en-US" dirty="0"/>
              <a:t>(1) We are more sensitive to the </a:t>
            </a:r>
            <a:r>
              <a:rPr lang="en-US" dirty="0" err="1"/>
              <a:t>illuminocity</a:t>
            </a:r>
            <a:r>
              <a:rPr lang="en-US" dirty="0"/>
              <a:t> of color, rather than the </a:t>
            </a:r>
            <a:r>
              <a:rPr lang="en-US" dirty="0" err="1"/>
              <a:t>chromatric</a:t>
            </a:r>
            <a:r>
              <a:rPr lang="en-US" dirty="0"/>
              <a:t> value of an image, and</a:t>
            </a:r>
          </a:p>
          <a:p>
            <a:pPr fontAlgn="base"/>
            <a:r>
              <a:rPr lang="en-US" dirty="0"/>
              <a:t>(2) We are not particularly sensitive to high-frequency content in images.</a:t>
            </a:r>
          </a:p>
          <a:p>
            <a:pPr fontAlgn="base"/>
            <a:r>
              <a:rPr lang="en-US" dirty="0"/>
              <a:t>The algorithm can be neatly broken up into several stages: There is an input image I, which goes through the following process:</a:t>
            </a:r>
          </a:p>
          <a:p>
            <a:pPr fontAlgn="base"/>
            <a:r>
              <a:rPr lang="en-US" dirty="0"/>
              <a:t>1) A </a:t>
            </a:r>
            <a:r>
              <a:rPr lang="en-US" dirty="0" err="1"/>
              <a:t>colour</a:t>
            </a:r>
            <a:r>
              <a:rPr lang="en-US" dirty="0"/>
              <a:t> transform, 2) A 2D discrete cosine transform on 8x8 blocks, 3) A quantization (filtering) stage, 4) Huffman </a:t>
            </a:r>
            <a:r>
              <a:rPr lang="en-US" dirty="0" err="1"/>
              <a:t>encodin</a:t>
            </a:r>
            <a:endParaRPr lang="en-US" dirty="0"/>
          </a:p>
          <a:p>
            <a:endParaRPr lang="en-US" dirty="0"/>
          </a:p>
        </p:txBody>
      </p:sp>
    </p:spTree>
    <p:extLst>
      <p:ext uri="{BB962C8B-B14F-4D97-AF65-F5344CB8AC3E}">
        <p14:creationId xmlns:p14="http://schemas.microsoft.com/office/powerpoint/2010/main" val="3629678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manual</a:t>
            </a:r>
          </a:p>
        </p:txBody>
      </p:sp>
      <p:sp>
        <p:nvSpPr>
          <p:cNvPr id="3" name="Content Placeholder 2"/>
          <p:cNvSpPr>
            <a:spLocks noGrp="1"/>
          </p:cNvSpPr>
          <p:nvPr>
            <p:ph idx="1"/>
          </p:nvPr>
        </p:nvSpPr>
        <p:spPr/>
        <p:txBody>
          <a:bodyPr/>
          <a:lstStyle/>
          <a:p>
            <a:r>
              <a:rPr lang="en-US" dirty="0" smtClean="0"/>
              <a:t>Choose to read an image and create a copy of the image in which we’ll save the compressed photo to make the </a:t>
            </a:r>
            <a:r>
              <a:rPr lang="en-US" dirty="0" err="1" smtClean="0"/>
              <a:t>compartation</a:t>
            </a:r>
            <a:r>
              <a:rPr lang="en-US" dirty="0" smtClean="0"/>
              <a:t>.</a:t>
            </a:r>
          </a:p>
          <a:p>
            <a:endParaRPr lang="en-US" dirty="0"/>
          </a:p>
        </p:txBody>
      </p:sp>
      <p:pic>
        <p:nvPicPr>
          <p:cNvPr id="1027" name="Picture 3" descr="C:\Users\Flori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6386512" cy="334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17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library/functions used</a:t>
            </a:r>
          </a:p>
        </p:txBody>
      </p:sp>
      <p:sp>
        <p:nvSpPr>
          <p:cNvPr id="3" name="Content Placeholder 2"/>
          <p:cNvSpPr>
            <a:spLocks noGrp="1"/>
          </p:cNvSpPr>
          <p:nvPr>
            <p:ph idx="1"/>
          </p:nvPr>
        </p:nvSpPr>
        <p:spPr/>
        <p:txBody>
          <a:bodyPr/>
          <a:lstStyle/>
          <a:p>
            <a:r>
              <a:rPr lang="en-US" dirty="0" err="1"/>
              <a:t>cvtColor</a:t>
            </a:r>
            <a:r>
              <a:rPr lang="en-US" dirty="0"/>
              <a:t>(image, </a:t>
            </a:r>
            <a:r>
              <a:rPr lang="en-US" dirty="0" err="1"/>
              <a:t>converted_image</a:t>
            </a:r>
            <a:r>
              <a:rPr lang="en-US" dirty="0"/>
              <a:t>, CV_RGB2YCrCb</a:t>
            </a:r>
            <a:r>
              <a:rPr lang="en-US" dirty="0" smtClean="0"/>
              <a:t>);</a:t>
            </a:r>
          </a:p>
          <a:p>
            <a:r>
              <a:rPr lang="en-US" dirty="0" smtClean="0"/>
              <a:t>With either the flag CV_RGB2YCrCb to convert from RGB to </a:t>
            </a:r>
            <a:r>
              <a:rPr lang="en-US" dirty="0" err="1" smtClean="0"/>
              <a:t>YCrCb</a:t>
            </a:r>
            <a:endParaRPr lang="en-US" dirty="0" smtClean="0"/>
          </a:p>
          <a:p>
            <a:r>
              <a:rPr lang="en-US" dirty="0" smtClean="0"/>
              <a:t>Or CV_YCrCb2RGB</a:t>
            </a:r>
          </a:p>
          <a:p>
            <a:r>
              <a:rPr lang="en-US" dirty="0" err="1"/>
              <a:t>waitKey</a:t>
            </a:r>
            <a:r>
              <a:rPr lang="en-US" dirty="0"/>
              <a:t>(</a:t>
            </a:r>
            <a:r>
              <a:rPr lang="en-US" dirty="0" err="1"/>
              <a:t>int</a:t>
            </a:r>
            <a:r>
              <a:rPr lang="en-US"/>
              <a:t> </a:t>
            </a:r>
            <a:r>
              <a:rPr lang="en-US" b="1"/>
              <a:t>delay</a:t>
            </a:r>
            <a:r>
              <a:rPr lang="en-US"/>
              <a:t>=0)</a:t>
            </a:r>
            <a:endParaRPr lang="en-US" dirty="0"/>
          </a:p>
          <a:p>
            <a:r>
              <a:rPr lang="en-US" dirty="0" err="1"/>
              <a:t>imread</a:t>
            </a:r>
            <a:r>
              <a:rPr lang="en-US" dirty="0"/>
              <a:t>(</a:t>
            </a:r>
            <a:r>
              <a:rPr lang="en-US" dirty="0" err="1"/>
              <a:t>received_image</a:t>
            </a:r>
            <a:r>
              <a:rPr lang="en-US" dirty="0"/>
              <a:t>, </a:t>
            </a:r>
            <a:r>
              <a:rPr lang="en-US" dirty="0" err="1"/>
              <a:t>opening_type</a:t>
            </a:r>
            <a:r>
              <a:rPr lang="en-US" dirty="0" smtClean="0"/>
              <a:t>);</a:t>
            </a:r>
          </a:p>
          <a:p>
            <a:r>
              <a:rPr lang="en-US" dirty="0" err="1"/>
              <a:t>imshow</a:t>
            </a:r>
            <a:r>
              <a:rPr lang="en-US" dirty="0"/>
              <a:t>("Display Image", image</a:t>
            </a:r>
            <a:r>
              <a:rPr lang="en-US" dirty="0" smtClean="0"/>
              <a: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66748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void </a:t>
            </a:r>
            <a:r>
              <a:rPr lang="en-US" dirty="0" err="1"/>
              <a:t>namedWindow</a:t>
            </a:r>
            <a:r>
              <a:rPr lang="en-US" dirty="0"/>
              <a:t>(</a:t>
            </a:r>
            <a:r>
              <a:rPr lang="en-US" dirty="0" err="1"/>
              <a:t>const</a:t>
            </a:r>
            <a:r>
              <a:rPr lang="en-US" dirty="0"/>
              <a:t> string&amp; </a:t>
            </a:r>
            <a:r>
              <a:rPr lang="en-US" b="1" dirty="0" err="1"/>
              <a:t>winname</a:t>
            </a:r>
            <a:r>
              <a:rPr lang="en-US" dirty="0"/>
              <a:t>, </a:t>
            </a:r>
            <a:r>
              <a:rPr lang="en-US" dirty="0" err="1"/>
              <a:t>int</a:t>
            </a:r>
            <a:r>
              <a:rPr lang="en-US" dirty="0"/>
              <a:t> </a:t>
            </a:r>
            <a:r>
              <a:rPr lang="en-US" b="1" dirty="0"/>
              <a:t>flags</a:t>
            </a:r>
            <a:r>
              <a:rPr lang="en-US" dirty="0"/>
              <a:t>=WINDOW_AUTOSIZE </a:t>
            </a:r>
            <a:r>
              <a:rPr lang="en-US" dirty="0" smtClean="0"/>
              <a:t>)</a:t>
            </a:r>
          </a:p>
          <a:p>
            <a:endParaRPr lang="en-US" dirty="0"/>
          </a:p>
          <a:p>
            <a:r>
              <a:rPr lang="en-US" b="1" dirty="0"/>
              <a:t>name</a:t>
            </a:r>
            <a:r>
              <a:rPr lang="en-US" dirty="0"/>
              <a:t> – Name of the window in the window caption that may be used as a window identifier.</a:t>
            </a:r>
          </a:p>
          <a:p>
            <a:r>
              <a:rPr lang="en-US" b="1" dirty="0"/>
              <a:t>flags</a:t>
            </a:r>
            <a:r>
              <a:rPr lang="en-US" dirty="0"/>
              <a:t> –Flags of the window. The supported flags are:</a:t>
            </a:r>
          </a:p>
          <a:p>
            <a:pPr lvl="1"/>
            <a:r>
              <a:rPr lang="en-US" b="1" dirty="0"/>
              <a:t>WINDOW_NORMAL</a:t>
            </a:r>
            <a:r>
              <a:rPr lang="en-US" dirty="0"/>
              <a:t> If this is set, the user can resize the window (no constraint).</a:t>
            </a:r>
          </a:p>
          <a:p>
            <a:pPr lvl="1"/>
            <a:r>
              <a:rPr lang="en-US" b="1" dirty="0"/>
              <a:t>WINDOW_AUTOSIZE</a:t>
            </a:r>
            <a:r>
              <a:rPr lang="en-US" dirty="0"/>
              <a:t> If this is set, the window size is automatically adjusted to fit the displayed image (see </a:t>
            </a:r>
            <a:r>
              <a:rPr lang="en-US" dirty="0" err="1">
                <a:hlinkClick r:id="rId2" tooltip="void imshow(const string&amp; winname, InputArray mat)"/>
              </a:rPr>
              <a:t>imshow</a:t>
            </a:r>
            <a:r>
              <a:rPr lang="en-US" dirty="0">
                <a:hlinkClick r:id="rId2" tooltip="void imshow(const string&amp; winname, InputArray mat)"/>
              </a:rPr>
              <a:t>()</a:t>
            </a:r>
            <a:r>
              <a:rPr lang="en-US" dirty="0"/>
              <a:t> ), and you cannot change the window size manually.</a:t>
            </a:r>
          </a:p>
          <a:p>
            <a:pPr lvl="1"/>
            <a:r>
              <a:rPr lang="en-US" b="1" dirty="0"/>
              <a:t>WINDOW_OPENGL</a:t>
            </a:r>
            <a:r>
              <a:rPr lang="en-US" dirty="0"/>
              <a:t> If this is set, the window will be created with OpenGL support.</a:t>
            </a:r>
          </a:p>
          <a:p>
            <a:endParaRPr lang="en-US" dirty="0"/>
          </a:p>
        </p:txBody>
      </p:sp>
    </p:spTree>
    <p:extLst>
      <p:ext uri="{BB962C8B-B14F-4D97-AF65-F5344CB8AC3E}">
        <p14:creationId xmlns:p14="http://schemas.microsoft.com/office/powerpoint/2010/main" val="2360244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architecture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15250" cy="5077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917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 for the most difficult part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3009900"/>
            <a:ext cx="44005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p:txBody>
          <a:bodyPr/>
          <a:lstStyle/>
          <a:p>
            <a:r>
              <a:rPr lang="en-US" dirty="0" smtClean="0"/>
              <a:t>FCDT</a:t>
            </a:r>
            <a:endParaRPr lang="en-US" dirty="0"/>
          </a:p>
        </p:txBody>
      </p:sp>
    </p:spTree>
    <p:extLst>
      <p:ext uri="{BB962C8B-B14F-4D97-AF65-F5344CB8AC3E}">
        <p14:creationId xmlns:p14="http://schemas.microsoft.com/office/powerpoint/2010/main" val="1206784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Users\Florin\Desktop\sav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458199" cy="505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050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95</TotalTime>
  <Words>294</Words>
  <Application>Microsoft Office PowerPoint</Application>
  <PresentationFormat>On-screen Show (4:3)</PresentationFormat>
  <Paragraphs>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Apothecary</vt:lpstr>
      <vt:lpstr>JPEG </vt:lpstr>
      <vt:lpstr>dESCRIPTION</vt:lpstr>
      <vt:lpstr>PowerPoint Presentation</vt:lpstr>
      <vt:lpstr>user manual</vt:lpstr>
      <vt:lpstr>library/functions used</vt:lpstr>
      <vt:lpstr>PowerPoint Presentation</vt:lpstr>
      <vt:lpstr>high level architecture</vt:lpstr>
      <vt:lpstr>implementation details for the most difficult part </vt:lpstr>
      <vt:lpstr>PowerPoint Presentation</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JPEG</dc:title>
  <dc:creator>Florin Catalin</dc:creator>
  <cp:lastModifiedBy>Florin Catalin</cp:lastModifiedBy>
  <cp:revision>6</cp:revision>
  <dcterms:created xsi:type="dcterms:W3CDTF">2019-06-03T14:22:59Z</dcterms:created>
  <dcterms:modified xsi:type="dcterms:W3CDTF">2019-06-03T16:13:39Z</dcterms:modified>
</cp:coreProperties>
</file>