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73" r:id="rId5"/>
    <p:sldId id="272" r:id="rId6"/>
    <p:sldId id="270" r:id="rId7"/>
    <p:sldId id="271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B960A-4E6D-4476-94EE-B3F150567D5A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5C3F7-30C4-49AE-99C6-0BB29A16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5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5C3F7-30C4-49AE-99C6-0BB29A167C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72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C47D-00CD-442F-B882-F76E6496D4A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C62D-ED74-4AA2-A663-84697E91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4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C47D-00CD-442F-B882-F76E6496D4A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C62D-ED74-4AA2-A663-84697E91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C47D-00CD-442F-B882-F76E6496D4A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C62D-ED74-4AA2-A663-84697E91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24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C47D-00CD-442F-B882-F76E6496D4A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C62D-ED74-4AA2-A663-84697E91844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8094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C47D-00CD-442F-B882-F76E6496D4A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C62D-ED74-4AA2-A663-84697E91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36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C47D-00CD-442F-B882-F76E6496D4A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C62D-ED74-4AA2-A663-84697E91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73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C47D-00CD-442F-B882-F76E6496D4A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C62D-ED74-4AA2-A663-84697E91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82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C47D-00CD-442F-B882-F76E6496D4A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C62D-ED74-4AA2-A663-84697E91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2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C47D-00CD-442F-B882-F76E6496D4A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C62D-ED74-4AA2-A663-84697E91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2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C47D-00CD-442F-B882-F76E6496D4A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C62D-ED74-4AA2-A663-84697E91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2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C47D-00CD-442F-B882-F76E6496D4A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C62D-ED74-4AA2-A663-84697E91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7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C47D-00CD-442F-B882-F76E6496D4A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C62D-ED74-4AA2-A663-84697E91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7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C47D-00CD-442F-B882-F76E6496D4A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C62D-ED74-4AA2-A663-84697E91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8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C47D-00CD-442F-B882-F76E6496D4A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C62D-ED74-4AA2-A663-84697E91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C47D-00CD-442F-B882-F76E6496D4A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C62D-ED74-4AA2-A663-84697E91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2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C47D-00CD-442F-B882-F76E6496D4A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C62D-ED74-4AA2-A663-84697E91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C47D-00CD-442F-B882-F76E6496D4A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C62D-ED74-4AA2-A663-84697E91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9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B1CC47D-00CD-442F-B882-F76E6496D4A9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829C62D-ED74-4AA2-A663-84697E918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0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0B31-D58D-44D8-94D7-F193D55C4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9946"/>
            <a:ext cx="9144000" cy="2387600"/>
          </a:xfrm>
        </p:spPr>
        <p:txBody>
          <a:bodyPr>
            <a:normAutofit/>
          </a:bodyPr>
          <a:lstStyle/>
          <a:p>
            <a:r>
              <a:rPr lang="en-US" sz="2800" b="0" i="0" u="none" strike="noStrike" baseline="0" dirty="0" err="1">
                <a:solidFill>
                  <a:srgbClr val="000000"/>
                </a:solidFill>
              </a:rPr>
              <a:t>Evaluarea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</a:rPr>
              <a:t>eficienței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</a:rPr>
              <a:t>estimărilor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 Within </a:t>
            </a:r>
            <a:r>
              <a:rPr lang="en-US" sz="2800" b="0" i="0" u="none" strike="noStrike" baseline="0" dirty="0" err="1">
                <a:solidFill>
                  <a:srgbClr val="000000"/>
                </a:solidFill>
              </a:rPr>
              <a:t>și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 Pooled OLS </a:t>
            </a:r>
            <a:r>
              <a:rPr lang="en-US" sz="2800" b="0" i="0" u="none" strike="noStrike" baseline="0" dirty="0" err="1">
                <a:solidFill>
                  <a:srgbClr val="000000"/>
                </a:solidFill>
              </a:rPr>
              <a:t>în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</a:rPr>
              <a:t>analiza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</a:rPr>
              <a:t>datelor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 de tip panel cu </a:t>
            </a:r>
            <a:r>
              <a:rPr lang="en-US" sz="2800" b="0" i="0" u="none" strike="noStrike" baseline="0" dirty="0" err="1">
                <a:solidFill>
                  <a:srgbClr val="000000"/>
                </a:solidFill>
              </a:rPr>
              <a:t>efecte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800" b="0" i="0" u="none" strike="noStrike" baseline="0" dirty="0" err="1">
                <a:solidFill>
                  <a:srgbClr val="000000"/>
                </a:solidFill>
              </a:rPr>
              <a:t>aleatoare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: un </a:t>
            </a:r>
            <a:r>
              <a:rPr lang="en-US" sz="2800" b="0" i="0" u="none" strike="noStrike" baseline="0" dirty="0" err="1">
                <a:solidFill>
                  <a:srgbClr val="000000"/>
                </a:solidFill>
              </a:rPr>
              <a:t>studiu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 de </a:t>
            </a:r>
            <a:r>
              <a:rPr lang="en-US" sz="2800" b="0" i="0" u="none" strike="noStrike" baseline="0" dirty="0" err="1">
                <a:solidFill>
                  <a:srgbClr val="000000"/>
                </a:solidFill>
              </a:rPr>
              <a:t>simulare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 Monte Carlo 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60439B-9740-43D8-B3E8-668F3CCB3352}"/>
              </a:ext>
            </a:extLst>
          </p:cNvPr>
          <p:cNvSpPr txBox="1"/>
          <p:nvPr/>
        </p:nvSpPr>
        <p:spPr>
          <a:xfrm>
            <a:off x="2633710" y="4795413"/>
            <a:ext cx="2947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u="none" strike="noStrike" baseline="0" dirty="0" err="1">
                <a:solidFill>
                  <a:srgbClr val="000000"/>
                </a:solidFill>
              </a:rPr>
              <a:t>Coordonator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000" b="0" i="0" u="none" strike="noStrike" baseline="0" dirty="0" err="1">
                <a:solidFill>
                  <a:srgbClr val="000000"/>
                </a:solidFill>
              </a:rPr>
              <a:t>ştiinţific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, 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</a:rPr>
              <a:t>Conf. </a:t>
            </a:r>
            <a:r>
              <a:rPr lang="fr-FR" sz="1800" b="0" i="0" u="none" strike="noStrike" baseline="0" dirty="0" err="1">
                <a:solidFill>
                  <a:srgbClr val="000000"/>
                </a:solidFill>
              </a:rPr>
              <a:t>univ</a:t>
            </a:r>
            <a:r>
              <a:rPr lang="fr-FR" sz="1800" b="0" i="0" u="none" strike="noStrike" baseline="0" dirty="0">
                <a:solidFill>
                  <a:srgbClr val="000000"/>
                </a:solidFill>
              </a:rPr>
              <a:t>. </a:t>
            </a:r>
            <a:r>
              <a:rPr lang="fr-FR" sz="1800" b="0" i="0" u="none" strike="noStrike" baseline="0" dirty="0" err="1">
                <a:solidFill>
                  <a:srgbClr val="000000"/>
                </a:solidFill>
              </a:rPr>
              <a:t>dr</a:t>
            </a:r>
            <a:r>
              <a:rPr lang="fr-FR" sz="1800" b="0" i="0" u="none" strike="noStrike" baseline="0" dirty="0">
                <a:solidFill>
                  <a:srgbClr val="000000"/>
                </a:solidFill>
              </a:rPr>
              <a:t>. Cristian Marius </a:t>
            </a:r>
            <a:r>
              <a:rPr lang="fr-FR" sz="1800" b="1" i="0" u="none" strike="noStrike" baseline="0" dirty="0">
                <a:solidFill>
                  <a:srgbClr val="000000"/>
                </a:solidFill>
              </a:rPr>
              <a:t>LITAN 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289B6-EE7A-4A54-B355-ED70A2BDC544}"/>
              </a:ext>
            </a:extLst>
          </p:cNvPr>
          <p:cNvSpPr txBox="1"/>
          <p:nvPr/>
        </p:nvSpPr>
        <p:spPr>
          <a:xfrm>
            <a:off x="9807488" y="4918523"/>
            <a:ext cx="2112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</a:rPr>
              <a:t>Absolvent,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</a:rPr>
              <a:t>Florin 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DESPA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247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9117-F50C-4A9E-8FCA-0CEFC70F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Motivația Alegerii temei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4CAAF-140F-4538-9BED-470935FCAC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4025697"/>
            <a:ext cx="10363826" cy="2213786"/>
          </a:xfrm>
        </p:spPr>
        <p:txBody>
          <a:bodyPr/>
          <a:lstStyle/>
          <a:p>
            <a:r>
              <a:rPr lang="ro-RO" dirty="0"/>
              <a:t>Capitole</a:t>
            </a:r>
          </a:p>
          <a:p>
            <a:r>
              <a:rPr lang="ro-RO" dirty="0"/>
              <a:t>1. </a:t>
            </a:r>
            <a:r>
              <a:rPr lang="en-US" dirty="0" err="1"/>
              <a:t>fundamentele</a:t>
            </a:r>
            <a:r>
              <a:rPr lang="en-US" dirty="0"/>
              <a:t> </a:t>
            </a:r>
            <a:r>
              <a:rPr lang="en-US" dirty="0" err="1"/>
              <a:t>teoretice</a:t>
            </a:r>
            <a:endParaRPr lang="ro-RO" dirty="0"/>
          </a:p>
          <a:p>
            <a:r>
              <a:rPr lang="ro-RO" dirty="0"/>
              <a:t>2. </a:t>
            </a:r>
            <a:r>
              <a:rPr lang="en-US" dirty="0" err="1"/>
              <a:t>Metodologie</a:t>
            </a:r>
            <a:endParaRPr lang="ro-RO" dirty="0"/>
          </a:p>
          <a:p>
            <a:r>
              <a:rPr lang="ro-RO" dirty="0"/>
              <a:t>3. </a:t>
            </a: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empirice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755795-52B5-4311-83E4-BFC495163FA2}"/>
              </a:ext>
            </a:extLst>
          </p:cNvPr>
          <p:cNvSpPr txBox="1"/>
          <p:nvPr/>
        </p:nvSpPr>
        <p:spPr>
          <a:xfrm>
            <a:off x="658368" y="1744591"/>
            <a:ext cx="107076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b="0" i="0" u="none" strike="noStrike" baseline="0" dirty="0" err="1">
                <a:latin typeface="Tw Cen MT" panose="020B0602020104020603" pitchFamily="34" charset="0"/>
              </a:rPr>
              <a:t>Această</a:t>
            </a:r>
            <a:r>
              <a:rPr lang="en-US" sz="1600" b="0" i="0" u="none" strike="noStrike" baseline="0" dirty="0">
                <a:latin typeface="Tw Cen MT" panose="020B0602020104020603" pitchFamily="34" charset="0"/>
              </a:rPr>
              <a:t> </a:t>
            </a:r>
            <a:r>
              <a:rPr lang="en-US" sz="1600" b="0" i="0" u="none" strike="noStrike" baseline="0" dirty="0" err="1">
                <a:latin typeface="Tw Cen MT" panose="020B0602020104020603" pitchFamily="34" charset="0"/>
              </a:rPr>
              <a:t>lucrare</a:t>
            </a:r>
            <a:r>
              <a:rPr lang="en-US" sz="1600" b="0" i="0" u="none" strike="noStrike" baseline="0" dirty="0">
                <a:latin typeface="Tw Cen MT" panose="020B0602020104020603" pitchFamily="34" charset="0"/>
              </a:rPr>
              <a:t> </a:t>
            </a:r>
            <a:r>
              <a:rPr lang="en-US" sz="1600" b="0" i="0" u="none" strike="noStrike" baseline="0" dirty="0" err="1">
                <a:latin typeface="Tw Cen MT" panose="020B0602020104020603" pitchFamily="34" charset="0"/>
              </a:rPr>
              <a:t>este</a:t>
            </a:r>
            <a:r>
              <a:rPr lang="en-US" sz="1600" b="0" i="0" u="none" strike="noStrike" baseline="0" dirty="0">
                <a:latin typeface="Tw Cen MT" panose="020B0602020104020603" pitchFamily="34" charset="0"/>
              </a:rPr>
              <a:t> </a:t>
            </a:r>
            <a:r>
              <a:rPr lang="en-US" sz="1600" b="0" i="0" u="none" strike="noStrike" baseline="0" dirty="0" err="1">
                <a:latin typeface="Tw Cen MT" panose="020B0602020104020603" pitchFamily="34" charset="0"/>
              </a:rPr>
              <a:t>motivată</a:t>
            </a:r>
            <a:r>
              <a:rPr lang="en-US" sz="1600" b="0" i="0" u="none" strike="noStrike" baseline="0" dirty="0">
                <a:latin typeface="Tw Cen MT" panose="020B0602020104020603" pitchFamily="34" charset="0"/>
              </a:rPr>
              <a:t> de</a:t>
            </a:r>
            <a:r>
              <a:rPr lang="ro-RO" sz="1600" b="0" i="0" u="none" strike="noStrike" baseline="0" dirty="0">
                <a:latin typeface="Tw Cen MT" panose="020B0602020104020603" pitchFamily="34" charset="0"/>
              </a:rPr>
              <a:t> </a:t>
            </a:r>
            <a:r>
              <a:rPr lang="en-US" sz="1600" b="0" i="0" u="none" strike="noStrike" baseline="0" dirty="0" err="1">
                <a:latin typeface="Tw Cen MT" panose="020B0602020104020603" pitchFamily="34" charset="0"/>
              </a:rPr>
              <a:t>număr</a:t>
            </a:r>
            <a:r>
              <a:rPr lang="ro-RO" sz="1600" b="0" i="0" u="none" strike="noStrike" baseline="0" dirty="0">
                <a:latin typeface="Tw Cen MT" panose="020B0602020104020603" pitchFamily="34" charset="0"/>
              </a:rPr>
              <a:t>ul</a:t>
            </a:r>
            <a:r>
              <a:rPr lang="en-US" sz="1600" b="0" i="0" u="none" strike="noStrike" baseline="0" dirty="0">
                <a:latin typeface="Tw Cen MT" panose="020B0602020104020603" pitchFamily="34" charset="0"/>
              </a:rPr>
              <a:t> </a:t>
            </a:r>
            <a:r>
              <a:rPr lang="en-US" sz="1600" b="0" i="0" u="none" strike="noStrike" baseline="0" dirty="0" err="1">
                <a:latin typeface="Tw Cen MT" panose="020B0602020104020603" pitchFamily="34" charset="0"/>
              </a:rPr>
              <a:t>redus</a:t>
            </a:r>
            <a:r>
              <a:rPr lang="en-US" sz="1600" b="0" i="0" u="none" strike="noStrike" baseline="0" dirty="0">
                <a:latin typeface="Tw Cen MT" panose="020B0602020104020603" pitchFamily="34" charset="0"/>
              </a:rPr>
              <a:t> de </a:t>
            </a:r>
            <a:r>
              <a:rPr lang="en-US" sz="1600" b="0" i="0" u="none" strike="noStrike" baseline="0" dirty="0" err="1">
                <a:latin typeface="Tw Cen MT" panose="020B0602020104020603" pitchFamily="34" charset="0"/>
              </a:rPr>
              <a:t>studii</a:t>
            </a:r>
            <a:r>
              <a:rPr lang="en-US" sz="1600" b="0" i="0" u="none" strike="noStrike" baseline="0" dirty="0">
                <a:latin typeface="Tw Cen MT" panose="020B0602020104020603" pitchFamily="34" charset="0"/>
              </a:rPr>
              <a:t> care </a:t>
            </a:r>
            <a:r>
              <a:rPr lang="en-US" sz="1600" b="0" i="0" u="none" strike="noStrike" baseline="0" dirty="0" err="1">
                <a:latin typeface="Tw Cen MT" panose="020B0602020104020603" pitchFamily="34" charset="0"/>
              </a:rPr>
              <a:t>verifică</a:t>
            </a:r>
            <a:r>
              <a:rPr lang="en-US" sz="1600" b="0" i="0" u="none" strike="noStrike" baseline="0" dirty="0">
                <a:latin typeface="Tw Cen MT" panose="020B0602020104020603" pitchFamily="34" charset="0"/>
              </a:rPr>
              <a:t> </a:t>
            </a:r>
            <a:r>
              <a:rPr lang="en-US" sz="1600" b="0" i="0" u="none" strike="noStrike" baseline="0" dirty="0" err="1">
                <a:latin typeface="Tw Cen MT" panose="020B0602020104020603" pitchFamily="34" charset="0"/>
              </a:rPr>
              <a:t>eficiența</a:t>
            </a:r>
            <a:r>
              <a:rPr lang="en-US" sz="1600" b="0" i="0" u="none" strike="noStrike" baseline="0" dirty="0">
                <a:latin typeface="Tw Cen MT" panose="020B0602020104020603" pitchFamily="34" charset="0"/>
              </a:rPr>
              <a:t> </a:t>
            </a:r>
            <a:r>
              <a:rPr lang="en-US" sz="1600" b="0" i="0" u="none" strike="noStrike" baseline="0" dirty="0" err="1">
                <a:latin typeface="Tw Cen MT" panose="020B0602020104020603" pitchFamily="34" charset="0"/>
              </a:rPr>
              <a:t>metodelor</a:t>
            </a:r>
            <a:r>
              <a:rPr lang="en-US" sz="1600" b="0" i="0" u="none" strike="noStrike" baseline="0" dirty="0">
                <a:latin typeface="Tw Cen MT" panose="020B0602020104020603" pitchFamily="34" charset="0"/>
              </a:rPr>
              <a:t> Pooled OLS </a:t>
            </a:r>
            <a:r>
              <a:rPr lang="en-US" sz="1600" b="0" i="0" u="none" strike="noStrike" baseline="0" dirty="0" err="1">
                <a:latin typeface="Tw Cen MT" panose="020B0602020104020603" pitchFamily="34" charset="0"/>
              </a:rPr>
              <a:t>și</a:t>
            </a:r>
            <a:r>
              <a:rPr lang="en-US" sz="1600" b="0" i="0" u="none" strike="noStrike" baseline="0" dirty="0">
                <a:latin typeface="Tw Cen MT" panose="020B0602020104020603" pitchFamily="34" charset="0"/>
              </a:rPr>
              <a:t> Within </a:t>
            </a:r>
            <a:r>
              <a:rPr lang="en-US" sz="1600" b="0" i="0" u="none" strike="noStrike" baseline="0" dirty="0" err="1">
                <a:latin typeface="Tw Cen MT" panose="020B0602020104020603" pitchFamily="34" charset="0"/>
              </a:rPr>
              <a:t>în</a:t>
            </a:r>
            <a:r>
              <a:rPr lang="en-US" sz="1600" b="0" i="0" u="none" strike="noStrike" baseline="0" dirty="0">
                <a:latin typeface="Tw Cen MT" panose="020B0602020104020603" pitchFamily="34" charset="0"/>
              </a:rPr>
              <a:t> </a:t>
            </a:r>
            <a:r>
              <a:rPr lang="en-US" sz="1600" b="0" i="0" u="none" strike="noStrike" baseline="0" dirty="0" err="1">
                <a:latin typeface="Tw Cen MT" panose="020B0602020104020603" pitchFamily="34" charset="0"/>
              </a:rPr>
              <a:t>cazul</a:t>
            </a:r>
            <a:r>
              <a:rPr lang="en-US" sz="1600" b="0" i="0" u="none" strike="noStrike" baseline="0" dirty="0">
                <a:latin typeface="Tw Cen MT" panose="020B0602020104020603" pitchFamily="34" charset="0"/>
              </a:rPr>
              <a:t> </a:t>
            </a:r>
            <a:r>
              <a:rPr lang="en-US" sz="1600" b="0" i="0" u="none" strike="noStrike" baseline="0" dirty="0" err="1">
                <a:latin typeface="Tw Cen MT" panose="020B0602020104020603" pitchFamily="34" charset="0"/>
              </a:rPr>
              <a:t>datelor</a:t>
            </a:r>
            <a:r>
              <a:rPr lang="en-US" sz="1600" b="0" i="0" u="none" strike="noStrike" baseline="0" dirty="0">
                <a:latin typeface="Tw Cen MT" panose="020B0602020104020603" pitchFamily="34" charset="0"/>
              </a:rPr>
              <a:t> de tip panel cu </a:t>
            </a:r>
            <a:r>
              <a:rPr lang="en-US" sz="1600" b="0" i="0" u="none" strike="noStrike" baseline="0" dirty="0" err="1">
                <a:latin typeface="Tw Cen MT" panose="020B0602020104020603" pitchFamily="34" charset="0"/>
              </a:rPr>
              <a:t>efecte</a:t>
            </a:r>
            <a:r>
              <a:rPr lang="en-US" sz="1600" b="0" i="0" u="none" strike="noStrike" baseline="0" dirty="0">
                <a:latin typeface="Tw Cen MT" panose="020B0602020104020603" pitchFamily="34" charset="0"/>
              </a:rPr>
              <a:t> </a:t>
            </a:r>
            <a:r>
              <a:rPr lang="en-US" sz="1600" b="0" i="0" u="none" strike="noStrike" baseline="0" dirty="0" err="1">
                <a:latin typeface="Tw Cen MT" panose="020B0602020104020603" pitchFamily="34" charset="0"/>
              </a:rPr>
              <a:t>aleatoare</a:t>
            </a:r>
            <a:r>
              <a:rPr lang="ro-RO" sz="1600" b="0" i="0" u="none" strike="noStrike" baseline="0" dirty="0">
                <a:latin typeface="Tw Cen MT" panose="020B0602020104020603" pitchFamily="34" charset="0"/>
              </a:rPr>
              <a:t>. Suntem </a:t>
            </a:r>
            <a:r>
              <a:rPr lang="ro-RO" sz="1600" dirty="0">
                <a:latin typeface="Tw Cen MT" panose="020B0602020104020603" pitchFamily="34" charset="0"/>
              </a:rPr>
              <a:t>interesați de eficiența acestora, deoarece </a:t>
            </a:r>
            <a:r>
              <a:rPr lang="en-US" sz="1600" dirty="0">
                <a:latin typeface="Tw Cen MT" panose="020B0602020104020603" pitchFamily="34" charset="0"/>
              </a:rPr>
              <a:t>la </a:t>
            </a:r>
            <a:r>
              <a:rPr lang="ro-RO" sz="1600" dirty="0">
                <a:latin typeface="Tw Cen MT" panose="020B0602020104020603" pitchFamily="34" charset="0"/>
              </a:rPr>
              <a:t>FGLS, la pasul 1 estimăm cu Pooled OLS sau Within pentru a obține erorile estimate, așa că dorim să înțelegem care dintre cele 2 metode este mai potrivită (eficientă).</a:t>
            </a:r>
            <a:endParaRPr lang="ro-RO" sz="1600" b="0" i="0" u="none" strike="noStrike" baseline="0" dirty="0">
              <a:latin typeface="Tw Cen MT" panose="020B06020201040206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b="0" i="0" u="none" strike="noStrike" baseline="0" dirty="0">
                <a:latin typeface="Tw Cen MT" panose="020B0602020104020603" pitchFamily="34" charset="0"/>
              </a:rPr>
              <a:t>O </a:t>
            </a:r>
            <a:r>
              <a:rPr lang="en-US" sz="1600" b="0" i="0" u="none" strike="noStrike" baseline="0" dirty="0" err="1">
                <a:latin typeface="Tw Cen MT" panose="020B0602020104020603" pitchFamily="34" charset="0"/>
              </a:rPr>
              <a:t>altă</a:t>
            </a:r>
            <a:r>
              <a:rPr lang="en-US" sz="1600" b="0" i="0" u="none" strike="noStrike" baseline="0" dirty="0">
                <a:latin typeface="Tw Cen MT" panose="020B0602020104020603" pitchFamily="34" charset="0"/>
              </a:rPr>
              <a:t> </a:t>
            </a:r>
            <a:r>
              <a:rPr lang="en-US" sz="1600" b="0" i="0" u="none" strike="noStrike" baseline="0" dirty="0" err="1">
                <a:latin typeface="Tw Cen MT" panose="020B0602020104020603" pitchFamily="34" charset="0"/>
              </a:rPr>
              <a:t>motivație</a:t>
            </a:r>
            <a:r>
              <a:rPr lang="en-US" sz="1600" b="0" i="0" u="none" strike="noStrike" baseline="0" dirty="0">
                <a:latin typeface="Tw Cen MT" panose="020B0602020104020603" pitchFamily="34" charset="0"/>
              </a:rPr>
              <a:t> </a:t>
            </a:r>
            <a:r>
              <a:rPr lang="en-US" sz="1600" b="0" i="0" u="none" strike="noStrike" baseline="0" dirty="0" err="1">
                <a:latin typeface="Tw Cen MT" panose="020B0602020104020603" pitchFamily="34" charset="0"/>
              </a:rPr>
              <a:t>pentru</a:t>
            </a:r>
            <a:r>
              <a:rPr lang="en-US" sz="1600" b="0" i="0" u="none" strike="noStrike" baseline="0" dirty="0">
                <a:latin typeface="Tw Cen MT" panose="020B0602020104020603" pitchFamily="34" charset="0"/>
              </a:rPr>
              <a:t> </a:t>
            </a:r>
            <a:r>
              <a:rPr lang="en-US" sz="1600" b="0" i="0" u="none" strike="noStrike" baseline="0" dirty="0" err="1">
                <a:latin typeface="Tw Cen MT" panose="020B0602020104020603" pitchFamily="34" charset="0"/>
              </a:rPr>
              <a:t>această</a:t>
            </a:r>
            <a:r>
              <a:rPr lang="en-US" sz="1600" b="0" i="0" u="none" strike="noStrike" baseline="0" dirty="0">
                <a:latin typeface="Tw Cen MT" panose="020B0602020104020603" pitchFamily="34" charset="0"/>
              </a:rPr>
              <a:t> </a:t>
            </a:r>
            <a:r>
              <a:rPr lang="en-US" sz="1600" b="0" i="0" u="none" strike="noStrike" baseline="0" dirty="0" err="1">
                <a:latin typeface="Tw Cen MT" panose="020B0602020104020603" pitchFamily="34" charset="0"/>
              </a:rPr>
              <a:t>lucrare</a:t>
            </a:r>
            <a:r>
              <a:rPr lang="en-US" sz="1600" b="0" i="0" u="none" strike="noStrike" baseline="0" dirty="0">
                <a:latin typeface="Tw Cen MT" panose="020B0602020104020603" pitchFamily="34" charset="0"/>
              </a:rPr>
              <a:t> </a:t>
            </a:r>
            <a:r>
              <a:rPr lang="en-US" sz="1600" b="0" i="0" u="none" strike="noStrike" baseline="0" dirty="0" err="1">
                <a:latin typeface="Tw Cen MT" panose="020B0602020104020603" pitchFamily="34" charset="0"/>
              </a:rPr>
              <a:t>provine</a:t>
            </a:r>
            <a:r>
              <a:rPr lang="en-US" sz="1600" b="0" i="0" u="none" strike="noStrike" baseline="0" dirty="0">
                <a:latin typeface="Tw Cen MT" panose="020B0602020104020603" pitchFamily="34" charset="0"/>
              </a:rPr>
              <a:t> </a:t>
            </a:r>
            <a:r>
              <a:rPr lang="ro-RO" sz="1600" b="0" i="0" u="none" strike="noStrike" baseline="0" dirty="0">
                <a:latin typeface="Tw Cen MT" panose="020B0602020104020603" pitchFamily="34" charset="0"/>
              </a:rPr>
              <a:t>din </a:t>
            </a:r>
            <a:r>
              <a:rPr lang="en-US" sz="1600" b="0" i="0" u="none" strike="noStrike" baseline="0" dirty="0" err="1">
                <a:latin typeface="Tw Cen MT" panose="020B0602020104020603" pitchFamily="34" charset="0"/>
              </a:rPr>
              <a:t>curiozitatea</a:t>
            </a:r>
            <a:r>
              <a:rPr lang="en-US" sz="1600" b="0" i="0" u="none" strike="noStrike" baseline="0" dirty="0">
                <a:latin typeface="Tw Cen MT" panose="020B0602020104020603" pitchFamily="34" charset="0"/>
              </a:rPr>
              <a:t> </a:t>
            </a:r>
            <a:r>
              <a:rPr lang="ro-RO" sz="1600" b="0" i="0" u="none" strike="noStrike" baseline="0" dirty="0">
                <a:latin typeface="Tw Cen MT" panose="020B0602020104020603" pitchFamily="34" charset="0"/>
              </a:rPr>
              <a:t>mea</a:t>
            </a:r>
            <a:r>
              <a:rPr lang="en-US" sz="1600" b="0" i="0" u="none" strike="noStrike" baseline="0" dirty="0">
                <a:latin typeface="Tw Cen MT" panose="020B0602020104020603" pitchFamily="34" charset="0"/>
              </a:rPr>
              <a:t> </a:t>
            </a:r>
            <a:r>
              <a:rPr lang="en-US" sz="1600" b="0" i="0" u="none" strike="noStrike" baseline="0" dirty="0" err="1">
                <a:latin typeface="Tw Cen MT" panose="020B0602020104020603" pitchFamily="34" charset="0"/>
              </a:rPr>
              <a:t>față</a:t>
            </a:r>
            <a:r>
              <a:rPr lang="en-US" sz="1600" b="0" i="0" u="none" strike="noStrike" baseline="0" dirty="0">
                <a:latin typeface="Tw Cen MT" panose="020B0602020104020603" pitchFamily="34" charset="0"/>
              </a:rPr>
              <a:t> de </a:t>
            </a:r>
            <a:r>
              <a:rPr lang="en-US" sz="1600" b="0" i="0" u="none" strike="noStrike" baseline="0" dirty="0" err="1">
                <a:latin typeface="Tw Cen MT" panose="020B0602020104020603" pitchFamily="34" charset="0"/>
              </a:rPr>
              <a:t>simularea</a:t>
            </a:r>
            <a:r>
              <a:rPr lang="en-US" sz="1600" b="0" i="0" u="none" strike="noStrike" baseline="0" dirty="0">
                <a:latin typeface="Tw Cen MT" panose="020B0602020104020603" pitchFamily="34" charset="0"/>
              </a:rPr>
              <a:t> Monte Carlo, care </a:t>
            </a:r>
            <a:r>
              <a:rPr lang="en-US" sz="1600" b="0" i="0" u="none" strike="noStrike" baseline="0" dirty="0" err="1">
                <a:latin typeface="Tw Cen MT" panose="020B0602020104020603" pitchFamily="34" charset="0"/>
              </a:rPr>
              <a:t>oferă</a:t>
            </a:r>
            <a:r>
              <a:rPr lang="en-US" sz="1600" b="0" i="0" u="none" strike="noStrike" baseline="0" dirty="0">
                <a:latin typeface="Tw Cen MT" panose="020B0602020104020603" pitchFamily="34" charset="0"/>
              </a:rPr>
              <a:t> un instrument </a:t>
            </a:r>
            <a:r>
              <a:rPr lang="en-US" sz="1600" b="0" i="0" u="none" strike="noStrike" baseline="0" dirty="0" err="1">
                <a:latin typeface="Tw Cen MT" panose="020B0602020104020603" pitchFamily="34" charset="0"/>
              </a:rPr>
              <a:t>puternic</a:t>
            </a:r>
            <a:r>
              <a:rPr lang="en-US" sz="1600" b="0" i="0" u="none" strike="noStrike" baseline="0" dirty="0">
                <a:latin typeface="Tw Cen MT" panose="020B0602020104020603" pitchFamily="34" charset="0"/>
              </a:rPr>
              <a:t> </a:t>
            </a:r>
            <a:r>
              <a:rPr lang="en-US" sz="1600" b="0" i="0" u="none" strike="noStrike" baseline="0" dirty="0" err="1">
                <a:latin typeface="Tw Cen MT" panose="020B0602020104020603" pitchFamily="34" charset="0"/>
              </a:rPr>
              <a:t>pentru</a:t>
            </a:r>
            <a:r>
              <a:rPr lang="en-US" sz="1600" b="0" i="0" u="none" strike="noStrike" baseline="0" dirty="0">
                <a:latin typeface="Tw Cen MT" panose="020B0602020104020603" pitchFamily="34" charset="0"/>
              </a:rPr>
              <a:t> a </a:t>
            </a:r>
            <a:r>
              <a:rPr lang="en-US" sz="1600" b="0" i="0" u="none" strike="noStrike" baseline="0" dirty="0" err="1">
                <a:latin typeface="Tw Cen MT" panose="020B0602020104020603" pitchFamily="34" charset="0"/>
              </a:rPr>
              <a:t>explora</a:t>
            </a:r>
            <a:r>
              <a:rPr lang="en-US" sz="1600" b="0" i="0" u="none" strike="noStrike" baseline="0" dirty="0">
                <a:latin typeface="Tw Cen MT" panose="020B0602020104020603" pitchFamily="34" charset="0"/>
              </a:rPr>
              <a:t> </a:t>
            </a:r>
            <a:r>
              <a:rPr lang="en-US" sz="1600" b="0" i="0" u="none" strike="noStrike" baseline="0" dirty="0" err="1">
                <a:latin typeface="Tw Cen MT" panose="020B0602020104020603" pitchFamily="34" charset="0"/>
              </a:rPr>
              <a:t>și</a:t>
            </a:r>
            <a:r>
              <a:rPr lang="en-US" sz="1600" b="0" i="0" u="none" strike="noStrike" baseline="0" dirty="0">
                <a:latin typeface="Tw Cen MT" panose="020B0602020104020603" pitchFamily="34" charset="0"/>
              </a:rPr>
              <a:t> </a:t>
            </a:r>
            <a:r>
              <a:rPr lang="en-US" sz="1600" b="0" i="0" u="none" strike="noStrike" baseline="0" dirty="0" err="1">
                <a:latin typeface="Tw Cen MT" panose="020B0602020104020603" pitchFamily="34" charset="0"/>
              </a:rPr>
              <a:t>înțelege</a:t>
            </a:r>
            <a:r>
              <a:rPr lang="en-US" sz="1600" b="0" i="0" u="none" strike="noStrike" baseline="0" dirty="0">
                <a:latin typeface="Tw Cen MT" panose="020B0602020104020603" pitchFamily="34" charset="0"/>
              </a:rPr>
              <a:t> </a:t>
            </a:r>
            <a:r>
              <a:rPr lang="en-US" sz="1600" b="0" i="0" u="none" strike="noStrike" baseline="0" dirty="0" err="1">
                <a:latin typeface="Tw Cen MT" panose="020B0602020104020603" pitchFamily="34" charset="0"/>
              </a:rPr>
              <a:t>comportamentul</a:t>
            </a:r>
            <a:r>
              <a:rPr lang="en-US" sz="1600" b="0" i="0" u="none" strike="noStrike" baseline="0" dirty="0">
                <a:latin typeface="Tw Cen MT" panose="020B0602020104020603" pitchFamily="34" charset="0"/>
              </a:rPr>
              <a:t> </a:t>
            </a:r>
            <a:r>
              <a:rPr lang="en-US" sz="1600" b="0" i="0" u="none" strike="noStrike" baseline="0" dirty="0" err="1">
                <a:latin typeface="Tw Cen MT" panose="020B0602020104020603" pitchFamily="34" charset="0"/>
              </a:rPr>
              <a:t>metodelor</a:t>
            </a:r>
            <a:r>
              <a:rPr lang="en-US" sz="1600" b="0" i="0" u="none" strike="noStrike" baseline="0" dirty="0">
                <a:latin typeface="Tw Cen MT" panose="020B0602020104020603" pitchFamily="34" charset="0"/>
              </a:rPr>
              <a:t> de </a:t>
            </a:r>
            <a:r>
              <a:rPr lang="en-US" sz="1600" b="0" i="0" u="none" strike="noStrike" baseline="0" dirty="0" err="1">
                <a:latin typeface="Tw Cen MT" panose="020B0602020104020603" pitchFamily="34" charset="0"/>
              </a:rPr>
              <a:t>estimare</a:t>
            </a:r>
            <a:r>
              <a:rPr lang="en-US" sz="1600" b="0" i="0" u="none" strike="noStrike" baseline="0" dirty="0">
                <a:latin typeface="Tw Cen MT" panose="020B0602020104020603" pitchFamily="34" charset="0"/>
              </a:rPr>
              <a:t> </a:t>
            </a:r>
            <a:r>
              <a:rPr lang="en-US" sz="1600" b="0" i="0" u="none" strike="noStrike" baseline="0" dirty="0" err="1">
                <a:latin typeface="Tw Cen MT" panose="020B0602020104020603" pitchFamily="34" charset="0"/>
              </a:rPr>
              <a:t>într</a:t>
            </a:r>
            <a:r>
              <a:rPr lang="en-US" sz="1600" b="0" i="0" u="none" strike="noStrike" baseline="0" dirty="0">
                <a:latin typeface="Tw Cen MT" panose="020B0602020104020603" pitchFamily="34" charset="0"/>
              </a:rPr>
              <a:t>-un mod </a:t>
            </a:r>
            <a:r>
              <a:rPr lang="en-US" sz="1600" b="0" i="0" u="none" strike="noStrike" baseline="0" dirty="0" err="1">
                <a:latin typeface="Tw Cen MT" panose="020B0602020104020603" pitchFamily="34" charset="0"/>
              </a:rPr>
              <a:t>controlat</a:t>
            </a:r>
            <a:r>
              <a:rPr lang="en-US" sz="1600" b="0" i="0" u="none" strike="noStrike" baseline="0" dirty="0">
                <a:latin typeface="Tw Cen MT" panose="020B0602020104020603" pitchFamily="34" charset="0"/>
              </a:rPr>
              <a:t> </a:t>
            </a:r>
            <a:r>
              <a:rPr lang="en-US" sz="1600" b="0" i="0" u="none" strike="noStrike" baseline="0" dirty="0" err="1">
                <a:latin typeface="Tw Cen MT" panose="020B0602020104020603" pitchFamily="34" charset="0"/>
              </a:rPr>
              <a:t>și</a:t>
            </a:r>
            <a:r>
              <a:rPr lang="en-US" sz="1600" b="0" i="0" u="none" strike="noStrike" baseline="0" dirty="0">
                <a:latin typeface="Tw Cen MT" panose="020B0602020104020603" pitchFamily="34" charset="0"/>
              </a:rPr>
              <a:t> s</a:t>
            </a:r>
            <a:r>
              <a:rPr lang="ro-RO" sz="1600" b="0" i="0" u="none" strike="noStrike" baseline="0" dirty="0">
                <a:latin typeface="Tw Cen MT" panose="020B0602020104020603" pitchFamily="34" charset="0"/>
              </a:rPr>
              <a:t>i</a:t>
            </a:r>
            <a:r>
              <a:rPr lang="en-US" sz="1600" b="0" i="0" u="none" strike="noStrike" baseline="0" dirty="0" err="1">
                <a:latin typeface="Tw Cen MT" panose="020B0602020104020603" pitchFamily="34" charset="0"/>
              </a:rPr>
              <a:t>stematic</a:t>
            </a:r>
            <a:r>
              <a:rPr lang="ro-RO" sz="1600" dirty="0">
                <a:latin typeface="Tw Cen MT" panose="020B0602020104020603" pitchFamily="34" charset="0"/>
              </a:rPr>
              <a:t> prin generarea de date sintetice.</a:t>
            </a:r>
            <a:endParaRPr lang="en-US" sz="1600" b="0" i="0" u="none" strike="noStrike" baseline="0" dirty="0">
              <a:latin typeface="Tw Cen MT" panose="020B0602020104020603" pitchFamily="34" charset="0"/>
            </a:endParaRPr>
          </a:p>
          <a:p>
            <a:endParaRPr lang="en-US" sz="1600" b="0" i="0" u="none" strike="noStrike" baseline="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19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9F58-774F-44E6-B880-A9D1B45E2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864323"/>
            <a:ext cx="10364451" cy="1596177"/>
          </a:xfrm>
        </p:spPr>
        <p:txBody>
          <a:bodyPr/>
          <a:lstStyle/>
          <a:p>
            <a:r>
              <a:rPr lang="en-US" dirty="0" err="1"/>
              <a:t>Fundamentele</a:t>
            </a:r>
            <a:r>
              <a:rPr lang="en-US" dirty="0"/>
              <a:t> </a:t>
            </a:r>
            <a:r>
              <a:rPr lang="en-US" dirty="0" err="1"/>
              <a:t>teoretice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36EE2-08B4-42AF-A98B-09C1623BDC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3047130"/>
            <a:ext cx="10363826" cy="1596177"/>
          </a:xfrm>
        </p:spPr>
        <p:txBody>
          <a:bodyPr>
            <a:normAutofit/>
          </a:bodyPr>
          <a:lstStyle/>
          <a:p>
            <a:r>
              <a:rPr lang="ro-RO" dirty="0"/>
              <a:t>Datele de tip panel</a:t>
            </a:r>
          </a:p>
          <a:p>
            <a:r>
              <a:rPr lang="ro-RO" dirty="0"/>
              <a:t>Modele de analiză utilizate pe date de tip panel</a:t>
            </a:r>
          </a:p>
          <a:p>
            <a:r>
              <a:rPr lang="ro-RO" dirty="0"/>
              <a:t>Simulări monte carlo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F934F-E735-D4F4-AA3B-8B025E6A8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351" y="428244"/>
            <a:ext cx="9967585" cy="999971"/>
          </a:xfrm>
        </p:spPr>
        <p:txBody>
          <a:bodyPr/>
          <a:lstStyle/>
          <a:p>
            <a:r>
              <a:rPr lang="en-US" dirty="0" err="1"/>
              <a:t>Metodologie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156F9B-0249-7F1D-BD27-FDE852B2A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064" y="845058"/>
            <a:ext cx="3266082" cy="54970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2890C8-935F-047D-D10A-BA30D5E3AD2E}"/>
                  </a:ext>
                </a:extLst>
              </p:cNvPr>
              <p:cNvSpPr txBox="1"/>
              <p:nvPr/>
            </p:nvSpPr>
            <p:spPr>
              <a:xfrm>
                <a:off x="6985844" y="3642014"/>
                <a:ext cx="50657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o-RO" dirty="0"/>
                  <a:t>Generarea de date cu efecte aleatoare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ro-RO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o-R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o-R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ro-RO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o-R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o-R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o-RO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o-R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ro-R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𝑛𝑡</m:t>
                          </m:r>
                        </m:sub>
                      </m:sSub>
                      <m:r>
                        <a:rPr lang="ro-RO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o-R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o-R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ro-RO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o-R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ro-R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𝑛𝑡</m:t>
                          </m:r>
                        </m:sub>
                      </m:sSub>
                      <m:r>
                        <a:rPr lang="ro-RO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o-R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𝐴𝑙𝑝h𝑎</m:t>
                          </m:r>
                        </m:e>
                        <m:sub>
                          <m:r>
                            <a:rPr lang="ro-R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o-RO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o-R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o-RO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2890C8-935F-047D-D10A-BA30D5E3A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844" y="3642014"/>
                <a:ext cx="5065776" cy="646331"/>
              </a:xfrm>
              <a:prstGeom prst="rect">
                <a:avLst/>
              </a:prstGeom>
              <a:blipFill>
                <a:blip r:embed="rId3"/>
                <a:stretch>
                  <a:fillRect t="-4717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68ACA68-0689-A3D4-54E7-9DEFB1179114}"/>
                  </a:ext>
                </a:extLst>
              </p:cNvPr>
              <p:cNvSpPr txBox="1"/>
              <p:nvPr/>
            </p:nvSpPr>
            <p:spPr>
              <a:xfrm>
                <a:off x="4889529" y="4705802"/>
                <a:ext cx="32660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o-RO" dirty="0"/>
                  <a:t>Metoda de estimare Pooled OLS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ro-R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ro-R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ro-R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ro-R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ro-R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68ACA68-0689-A3D4-54E7-9DEFB1179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529" y="4705802"/>
                <a:ext cx="3266082" cy="646331"/>
              </a:xfrm>
              <a:prstGeom prst="rect">
                <a:avLst/>
              </a:prstGeom>
              <a:blipFill>
                <a:blip r:embed="rId4"/>
                <a:stretch>
                  <a:fillRect t="-5660" r="-187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FEE588-48D7-DF34-30A9-F09AAE95FD2B}"/>
                  </a:ext>
                </a:extLst>
              </p:cNvPr>
              <p:cNvSpPr txBox="1"/>
              <p:nvPr/>
            </p:nvSpPr>
            <p:spPr>
              <a:xfrm>
                <a:off x="8155611" y="5054613"/>
                <a:ext cx="352958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o-RO" dirty="0"/>
                  <a:t>Metoda de estimare Within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ro-R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ro-R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o-R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𝑛𝑡</m:t>
                          </m:r>
                        </m:sub>
                      </m:sSub>
                      <m:r>
                        <a:rPr lang="ro-RO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o-R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ro-R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o-R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o-R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ro-R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𝑛𝑡</m:t>
                          </m:r>
                        </m:sub>
                      </m:sSub>
                    </m:oMath>
                  </m:oMathPara>
                </a14:m>
                <a:endParaRPr lang="ro-RO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FEE588-48D7-DF34-30A9-F09AAE95F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611" y="5054613"/>
                <a:ext cx="3529584" cy="923330"/>
              </a:xfrm>
              <a:prstGeom prst="rect">
                <a:avLst/>
              </a:prstGeom>
              <a:blipFill>
                <a:blip r:embed="rId5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BC0E114-CD32-E422-C0D3-2D8E915B29B9}"/>
              </a:ext>
            </a:extLst>
          </p:cNvPr>
          <p:cNvSpPr txBox="1"/>
          <p:nvPr/>
        </p:nvSpPr>
        <p:spPr>
          <a:xfrm>
            <a:off x="5018382" y="1600646"/>
            <a:ext cx="62744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Pentru a verifica eficiența metodelor, am aplicat Pooled OLS și Within pe datele cu efecte aleatoare. S</a:t>
            </a:r>
            <a:r>
              <a:rPr lang="ro-RO" sz="1800" b="0" i="0" u="none" strike="noStrike" baseline="0" dirty="0">
                <a:latin typeface="Tw Cen MT" panose="020B0602020104020603" pitchFamily="34" charset="0"/>
              </a:rPr>
              <a:t>untem </a:t>
            </a:r>
            <a:r>
              <a:rPr lang="ro-RO" sz="1800" dirty="0">
                <a:latin typeface="Tw Cen MT" panose="020B0602020104020603" pitchFamily="34" charset="0"/>
              </a:rPr>
              <a:t>interesați de eficiența acestora, deoarece </a:t>
            </a:r>
            <a:r>
              <a:rPr lang="en-US" sz="1800" dirty="0">
                <a:latin typeface="Tw Cen MT" panose="020B0602020104020603" pitchFamily="34" charset="0"/>
              </a:rPr>
              <a:t>la </a:t>
            </a:r>
            <a:r>
              <a:rPr lang="ro-RO" sz="1800" dirty="0">
                <a:latin typeface="Tw Cen MT" panose="020B0602020104020603" pitchFamily="34" charset="0"/>
              </a:rPr>
              <a:t>FGLS, la pasul 1 estimăm cu Pooled OLS sau Within pentru a obține erorile estimate, așa că dorim să înțelegem care dintre cele 2 metode este mai potrivită (eficientă).</a:t>
            </a:r>
            <a:endParaRPr lang="ro-RO" sz="1800" b="0" i="0" u="none" strike="noStrike" baseline="0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9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F0482B0-DCA6-B00A-838C-988368701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49136"/>
            <a:ext cx="6062472" cy="2989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6A77EF-8A05-F6E6-6598-23D141CA0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" y="633749"/>
            <a:ext cx="6296810" cy="31121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DD6BEB-DF2E-26E4-898B-F048C9570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" y="3749136"/>
            <a:ext cx="6318504" cy="29865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E9BCE6-947F-D428-ABD5-A9BF9C032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6810" y="630480"/>
            <a:ext cx="5861662" cy="28442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FDA722F-ADD6-5BAF-835B-F332AE48E7CF}"/>
              </a:ext>
            </a:extLst>
          </p:cNvPr>
          <p:cNvSpPr/>
          <p:nvPr/>
        </p:nvSpPr>
        <p:spPr>
          <a:xfrm>
            <a:off x="6319849" y="3429000"/>
            <a:ext cx="5849112" cy="3201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5FA6F2B-2178-338C-4565-4847FEB6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051" y="109403"/>
            <a:ext cx="10177898" cy="47391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empirice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9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5EE14F-F7FF-DBF9-32DF-B54B9E0D0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3592"/>
            <a:ext cx="5797542" cy="31972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891C9F-83C3-2A4D-B916-0D4D50804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831"/>
            <a:ext cx="5650992" cy="30388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F00343-4983-2C14-6814-AC9C4B236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648" y="3556565"/>
            <a:ext cx="5864352" cy="32293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7909B9-EA8E-7A3E-7A7D-734591942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80693"/>
            <a:ext cx="6096000" cy="334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6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F97D87-9D8C-7DC8-E0B2-9A2F48F14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917" y="0"/>
            <a:ext cx="6343084" cy="3268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A852EE-6D63-EDAD-6E65-8D13D60E2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998" y="3099816"/>
            <a:ext cx="6203001" cy="37581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BBDED9-D97E-F9DD-9FFA-D635D14BFA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" y="0"/>
            <a:ext cx="5988994" cy="33470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1020C4-FDFD-F86F-3571-943703B691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41" y="3099816"/>
            <a:ext cx="6001669" cy="370926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42557C8-D0E3-3B52-BDD9-1913561180C6}"/>
              </a:ext>
            </a:extLst>
          </p:cNvPr>
          <p:cNvSpPr/>
          <p:nvPr/>
        </p:nvSpPr>
        <p:spPr>
          <a:xfrm>
            <a:off x="0" y="3148732"/>
            <a:ext cx="12191999" cy="2802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9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3B7A-FF43-48C7-9FE0-8B09A28E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547495"/>
            <a:ext cx="10364451" cy="1596177"/>
          </a:xfrm>
        </p:spPr>
        <p:txBody>
          <a:bodyPr/>
          <a:lstStyle/>
          <a:p>
            <a:r>
              <a:rPr lang="ro-RO" dirty="0"/>
              <a:t>Concluzii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C53E-C0D3-487D-935D-E54D0D2BC6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16170"/>
            <a:ext cx="10363826" cy="4094335"/>
          </a:xfrm>
        </p:spPr>
        <p:txBody>
          <a:bodyPr>
            <a:normAutofit/>
          </a:bodyPr>
          <a:lstStyle/>
          <a:p>
            <a:r>
              <a:rPr lang="en-US" sz="1800" dirty="0" err="1">
                <a:effectLst/>
                <a:ea typeface="Calibri" panose="020F0502020204030204" pitchFamily="34" charset="0"/>
              </a:rPr>
              <a:t>în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toate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ro-RO" sz="1800" dirty="0">
                <a:effectLst/>
                <a:ea typeface="Calibri" panose="020F0502020204030204" pitchFamily="34" charset="0"/>
              </a:rPr>
              <a:t>scenariile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estimatorul</a:t>
            </a:r>
            <a:r>
              <a:rPr lang="en-US" sz="1800" dirty="0">
                <a:effectLst/>
                <a:ea typeface="Calibri" panose="020F0502020204030204" pitchFamily="34" charset="0"/>
              </a:rPr>
              <a:t> Within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este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mai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eficient</a:t>
            </a:r>
            <a:r>
              <a:rPr lang="ro-RO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decât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estimatorul</a:t>
            </a:r>
            <a:r>
              <a:rPr lang="en-US" sz="1800" dirty="0">
                <a:effectLst/>
                <a:ea typeface="Calibri" panose="020F0502020204030204" pitchFamily="34" charset="0"/>
              </a:rPr>
              <a:t> Po</a:t>
            </a:r>
            <a:r>
              <a:rPr lang="ro-RO" sz="1800" dirty="0">
                <a:effectLst/>
                <a:ea typeface="Calibri" panose="020F0502020204030204" pitchFamily="34" charset="0"/>
              </a:rPr>
              <a:t>oled </a:t>
            </a:r>
            <a:r>
              <a:rPr lang="en-US" sz="1800" dirty="0">
                <a:effectLst/>
                <a:ea typeface="Calibri" panose="020F0502020204030204" pitchFamily="34" charset="0"/>
              </a:rPr>
              <a:t>OLS,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însă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diferența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ro-RO" sz="1800" dirty="0">
                <a:effectLst/>
                <a:ea typeface="Calibri" panose="020F0502020204030204" pitchFamily="34" charset="0"/>
              </a:rPr>
              <a:t>dintre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cele</a:t>
            </a:r>
            <a:r>
              <a:rPr lang="en-US" sz="1800" dirty="0">
                <a:effectLst/>
                <a:ea typeface="Calibri" panose="020F0502020204030204" pitchFamily="34" charset="0"/>
              </a:rPr>
              <a:t> 2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estim</a:t>
            </a:r>
            <a:r>
              <a:rPr lang="ro-RO" sz="1800" dirty="0">
                <a:effectLst/>
                <a:ea typeface="Calibri" panose="020F0502020204030204" pitchFamily="34" charset="0"/>
              </a:rPr>
              <a:t>ă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ri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este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aproape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neglijabilă</a:t>
            </a:r>
            <a:r>
              <a:rPr lang="ro-RO" sz="1800" dirty="0">
                <a:effectLst/>
                <a:ea typeface="Calibri" panose="020F0502020204030204" pitchFamily="34" charset="0"/>
              </a:rPr>
              <a:t>. Astfel putem concluziona că la analiza datelor panel cu efecte aleatoare, la primul pas al FGLS, ar trebui sa ne axam mai mult pe Within decât Pooled OLS.</a:t>
            </a:r>
          </a:p>
          <a:p>
            <a:r>
              <a:rPr lang="ro-RO" sz="1800" dirty="0">
                <a:effectLst/>
                <a:ea typeface="Calibri" panose="020F0502020204030204" pitchFamily="34" charset="0"/>
              </a:rPr>
              <a:t>O altă concluzie ar fi că </a:t>
            </a:r>
            <a:r>
              <a:rPr lang="en-US" sz="1800" dirty="0">
                <a:effectLst/>
                <a:ea typeface="Calibri" panose="020F0502020204030204" pitchFamily="34" charset="0"/>
              </a:rPr>
              <a:t>o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creștere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în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numărul</a:t>
            </a:r>
            <a:r>
              <a:rPr lang="en-US" sz="1800" dirty="0">
                <a:effectLst/>
                <a:ea typeface="Calibri" panose="020F0502020204030204" pitchFamily="34" charset="0"/>
              </a:rPr>
              <a:t> de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perioade</a:t>
            </a:r>
            <a:r>
              <a:rPr lang="en-US" sz="1800" dirty="0">
                <a:effectLst/>
                <a:ea typeface="Calibri" panose="020F0502020204030204" pitchFamily="34" charset="0"/>
              </a:rPr>
              <a:t> de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timp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este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mai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importantă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decât</a:t>
            </a:r>
            <a:r>
              <a:rPr lang="en-US" sz="1800" dirty="0">
                <a:effectLst/>
                <a:ea typeface="Calibri" panose="020F0502020204030204" pitchFamily="34" charset="0"/>
              </a:rPr>
              <a:t> o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creștere</a:t>
            </a:r>
            <a:r>
              <a:rPr lang="en-US" sz="1800" dirty="0">
                <a:effectLst/>
                <a:ea typeface="Calibri" panose="020F0502020204030204" pitchFamily="34" charset="0"/>
              </a:rPr>
              <a:t> a num</a:t>
            </a:r>
            <a:r>
              <a:rPr lang="ro-RO" sz="1800" dirty="0">
                <a:effectLst/>
                <a:ea typeface="Calibri" panose="020F0502020204030204" pitchFamily="34" charset="0"/>
              </a:rPr>
              <a:t>ă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rului</a:t>
            </a:r>
            <a:r>
              <a:rPr lang="en-US" sz="1800" dirty="0">
                <a:effectLst/>
                <a:ea typeface="Calibri" panose="020F0502020204030204" pitchFamily="34" charset="0"/>
              </a:rPr>
              <a:t> de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indivizi</a:t>
            </a:r>
            <a:r>
              <a:rPr lang="en-US" sz="1800" dirty="0">
                <a:effectLst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în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generarea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datelor</a:t>
            </a:r>
            <a:r>
              <a:rPr lang="en-US" sz="1800" dirty="0">
                <a:effectLst/>
                <a:ea typeface="Calibri" panose="020F0502020204030204" pitchFamily="34" charset="0"/>
              </a:rPr>
              <a:t> panel cu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efecte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aleatoare</a:t>
            </a:r>
            <a:r>
              <a:rPr lang="en-US" sz="1800" dirty="0">
                <a:effectLst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pentru</a:t>
            </a:r>
            <a:r>
              <a:rPr lang="en-US" sz="1800" dirty="0">
                <a:effectLst/>
                <a:ea typeface="Calibri" panose="020F0502020204030204" pitchFamily="34" charset="0"/>
              </a:rPr>
              <a:t> a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obține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estimări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mai</a:t>
            </a:r>
            <a:r>
              <a:rPr lang="en-US" sz="1800" dirty="0"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exacte</a:t>
            </a:r>
            <a:r>
              <a:rPr lang="en-US" sz="1800" dirty="0">
                <a:effectLst/>
                <a:ea typeface="Calibri" panose="020F0502020204030204" pitchFamily="34" charset="0"/>
              </a:rPr>
              <a:t>.</a:t>
            </a:r>
            <a:endParaRPr lang="ro-RO" sz="1800" dirty="0">
              <a:effectLst/>
              <a:ea typeface="Calibri" panose="020F0502020204030204" pitchFamily="34" charset="0"/>
            </a:endParaRPr>
          </a:p>
          <a:p>
            <a:r>
              <a:rPr lang="ro-RO" sz="1800" dirty="0">
                <a:effectLst/>
                <a:ea typeface="Calibri" panose="020F0502020204030204" pitchFamily="34" charset="0"/>
              </a:rPr>
              <a:t>Această lucrare aduce contribuții la literatura de specialitate a analizei datelor panel prin compararea eficienței metodelor Pooled Ols și within pe date panel cu efecte aleatoare</a:t>
            </a: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Cercetătorii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și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practicienii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pot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utiliza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aceste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informații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pentru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lua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decizii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informate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în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analiza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datelor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de tip panel.</a:t>
            </a:r>
          </a:p>
          <a:p>
            <a:endParaRPr lang="ro-RO" sz="1800" b="0" i="0" u="none" strike="noStrike" baseline="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7984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</TotalTime>
  <Words>437</Words>
  <Application>Microsoft Office PowerPoint</Application>
  <PresentationFormat>Widescreen</PresentationFormat>
  <Paragraphs>31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Tw Cen MT</vt:lpstr>
      <vt:lpstr>Droplet</vt:lpstr>
      <vt:lpstr>Evaluarea eficienței estimărilor Within și Pooled OLS în analiza datelor de tip panel cu efecte aleatoare: un studiu de simulare Monte Carlo </vt:lpstr>
      <vt:lpstr>Motivația Alegerii temei</vt:lpstr>
      <vt:lpstr>Fundamentele teoretice</vt:lpstr>
      <vt:lpstr>Metodologie</vt:lpstr>
      <vt:lpstr>Rezultate empirice</vt:lpstr>
      <vt:lpstr>PowerPoint Presentation</vt:lpstr>
      <vt:lpstr>PowerPoint Presentation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Expunerea la riscul global al piețelor de capital din Centrul și Estul Europei</dc:title>
  <dc:creator>Florin Despa</dc:creator>
  <cp:lastModifiedBy>Florin Despa</cp:lastModifiedBy>
  <cp:revision>66</cp:revision>
  <dcterms:created xsi:type="dcterms:W3CDTF">2021-06-25T13:00:48Z</dcterms:created>
  <dcterms:modified xsi:type="dcterms:W3CDTF">2023-07-06T15:03:08Z</dcterms:modified>
</cp:coreProperties>
</file>