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3" r:id="rId8"/>
    <p:sldId id="266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4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094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6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7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82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2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2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2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7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2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9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1CC47D-00CD-442F-B882-F76E6496D4A9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0B31-D58D-44D8-94D7-F193D55C4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9946"/>
            <a:ext cx="9144000" cy="2387600"/>
          </a:xfrm>
        </p:spPr>
        <p:txBody>
          <a:bodyPr>
            <a:normAutofit/>
          </a:bodyPr>
          <a:lstStyle/>
          <a:p>
            <a:r>
              <a:rPr lang="ro-RO" dirty="0"/>
              <a:t>Expunerea la riscul global al piețelor de capital din Centrul și Estul Europei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0439B-9740-43D8-B3E8-668F3CCB3352}"/>
              </a:ext>
            </a:extLst>
          </p:cNvPr>
          <p:cNvSpPr txBox="1"/>
          <p:nvPr/>
        </p:nvSpPr>
        <p:spPr>
          <a:xfrm>
            <a:off x="2633710" y="4795413"/>
            <a:ext cx="2947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Coordonator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ştiinţific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  <a:p>
            <a:r>
              <a:rPr lang="es-E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Lector </a:t>
            </a:r>
            <a:r>
              <a:rPr lang="es-E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univ.</a:t>
            </a:r>
            <a:r>
              <a:rPr lang="es-E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dr.</a:t>
            </a:r>
            <a:r>
              <a:rPr lang="es-E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Anita </a:t>
            </a:r>
            <a:r>
              <a:rPr lang="es-ES" sz="20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Todea</a:t>
            </a:r>
            <a:r>
              <a:rPr lang="es-E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289B6-EE7A-4A54-B355-ED70A2BDC544}"/>
              </a:ext>
            </a:extLst>
          </p:cNvPr>
          <p:cNvSpPr txBox="1"/>
          <p:nvPr/>
        </p:nvSpPr>
        <p:spPr>
          <a:xfrm>
            <a:off x="9951867" y="4949302"/>
            <a:ext cx="2112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Absolvent,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Florin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Despa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247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AEA516B-2423-4AA7-8A57-E5481CA13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963683"/>
                  </p:ext>
                </p:extLst>
              </p:nvPr>
            </p:nvGraphicFramePr>
            <p:xfrm>
              <a:off x="480872" y="739669"/>
              <a:ext cx="11230255" cy="46506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3659">
                      <a:extLst>
                        <a:ext uri="{9D8B030D-6E8A-4147-A177-3AD203B41FA5}">
                          <a16:colId xmlns:a16="http://schemas.microsoft.com/office/drawing/2014/main" val="2427452119"/>
                        </a:ext>
                      </a:extLst>
                    </a:gridCol>
                    <a:gridCol w="1187814">
                      <a:extLst>
                        <a:ext uri="{9D8B030D-6E8A-4147-A177-3AD203B41FA5}">
                          <a16:colId xmlns:a16="http://schemas.microsoft.com/office/drawing/2014/main" val="221233221"/>
                        </a:ext>
                      </a:extLst>
                    </a:gridCol>
                    <a:gridCol w="1289687">
                      <a:extLst>
                        <a:ext uri="{9D8B030D-6E8A-4147-A177-3AD203B41FA5}">
                          <a16:colId xmlns:a16="http://schemas.microsoft.com/office/drawing/2014/main" val="381186412"/>
                        </a:ext>
                      </a:extLst>
                    </a:gridCol>
                    <a:gridCol w="984073">
                      <a:extLst>
                        <a:ext uri="{9D8B030D-6E8A-4147-A177-3AD203B41FA5}">
                          <a16:colId xmlns:a16="http://schemas.microsoft.com/office/drawing/2014/main" val="4038347900"/>
                        </a:ext>
                      </a:extLst>
                    </a:gridCol>
                    <a:gridCol w="1289687">
                      <a:extLst>
                        <a:ext uri="{9D8B030D-6E8A-4147-A177-3AD203B41FA5}">
                          <a16:colId xmlns:a16="http://schemas.microsoft.com/office/drawing/2014/main" val="363652963"/>
                        </a:ext>
                      </a:extLst>
                    </a:gridCol>
                    <a:gridCol w="1289687">
                      <a:extLst>
                        <a:ext uri="{9D8B030D-6E8A-4147-A177-3AD203B41FA5}">
                          <a16:colId xmlns:a16="http://schemas.microsoft.com/office/drawing/2014/main" val="3792374658"/>
                        </a:ext>
                      </a:extLst>
                    </a:gridCol>
                    <a:gridCol w="984073">
                      <a:extLst>
                        <a:ext uri="{9D8B030D-6E8A-4147-A177-3AD203B41FA5}">
                          <a16:colId xmlns:a16="http://schemas.microsoft.com/office/drawing/2014/main" val="2149428732"/>
                        </a:ext>
                      </a:extLst>
                    </a:gridCol>
                    <a:gridCol w="1289687">
                      <a:extLst>
                        <a:ext uri="{9D8B030D-6E8A-4147-A177-3AD203B41FA5}">
                          <a16:colId xmlns:a16="http://schemas.microsoft.com/office/drawing/2014/main" val="2565736577"/>
                        </a:ext>
                      </a:extLst>
                    </a:gridCol>
                    <a:gridCol w="1289687">
                      <a:extLst>
                        <a:ext uri="{9D8B030D-6E8A-4147-A177-3AD203B41FA5}">
                          <a16:colId xmlns:a16="http://schemas.microsoft.com/office/drawing/2014/main" val="2225800066"/>
                        </a:ext>
                      </a:extLst>
                    </a:gridCol>
                    <a:gridCol w="882201">
                      <a:extLst>
                        <a:ext uri="{9D8B030D-6E8A-4147-A177-3AD203B41FA5}">
                          <a16:colId xmlns:a16="http://schemas.microsoft.com/office/drawing/2014/main" val="569853304"/>
                        </a:ext>
                      </a:extLst>
                    </a:gridCol>
                  </a:tblGrid>
                  <a:tr h="4329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Indici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DAX30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Nikkei225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FTSE100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7970811"/>
                      </a:ext>
                    </a:extLst>
                  </a:tr>
                  <a:tr h="45674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DCC 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(t-stat)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LL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LL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LL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LL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LL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LL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extLst>
                      <a:ext uri="{0D108BD9-81ED-4DB2-BD59-A6C34878D82A}">
                        <a16:rowId xmlns:a16="http://schemas.microsoft.com/office/drawing/2014/main" val="2215074363"/>
                      </a:ext>
                    </a:extLst>
                  </a:tr>
                  <a:tr h="7880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BET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0.006383*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(1.83106)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0.987181***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(118.18608)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25122.62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(6.33)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0.012349*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(1.67733)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0.958143***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(28.35314)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24313.6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(6.41)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0.025796***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(3.82180))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0.956421***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(73.08269)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25266.8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(6.42)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extLst>
                      <a:ext uri="{0D108BD9-81ED-4DB2-BD59-A6C34878D82A}">
                        <a16:rowId xmlns:a16="http://schemas.microsoft.com/office/drawing/2014/main" val="3875353460"/>
                      </a:ext>
                    </a:extLst>
                  </a:tr>
                  <a:tr h="6012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BUX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0.012479**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(1.9667)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0.980314***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(84.8419)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25235.96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(6.35)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0.004061***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(2.7954)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0.993961***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(483.7155)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23919.65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(6.35)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0.019429***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(2.6574)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0.935274***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(35.3210)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25109.6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extLst>
                      <a:ext uri="{0D108BD9-81ED-4DB2-BD59-A6C34878D82A}">
                        <a16:rowId xmlns:a16="http://schemas.microsoft.com/office/drawing/2014/main" val="695928591"/>
                      </a:ext>
                    </a:extLst>
                  </a:tr>
                  <a:tr h="7880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0.008794**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(2.42028)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0.985861***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(142.23823)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26382.61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(6.61)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0.004658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(1.47874)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0.988275***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(99.40764)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25023.62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(6.61)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0.030983***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(4.2349)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0.941843***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(54.7697)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26343.54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(6.68)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extLst>
                      <a:ext uri="{0D108BD9-81ED-4DB2-BD59-A6C34878D82A}">
                        <a16:rowId xmlns:a16="http://schemas.microsoft.com/office/drawing/2014/main" val="2384945070"/>
                      </a:ext>
                    </a:extLst>
                  </a:tr>
                  <a:tr h="6012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MOEX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0.013871**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(2.1374)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0.977865***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(81.0603)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24094.31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6.17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0.006788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(1.06520)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0.963991***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(30.56687)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23429.12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(6.19)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0.021722***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(3.2057)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0.970087***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(90.3744)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24423.97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extLst>
                      <a:ext uri="{0D108BD9-81ED-4DB2-BD59-A6C34878D82A}">
                        <a16:rowId xmlns:a16="http://schemas.microsoft.com/office/drawing/2014/main" val="3165726611"/>
                      </a:ext>
                    </a:extLst>
                  </a:tr>
                  <a:tr h="7880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WIG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0.009428***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(3.10751)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0.987283***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(221.13674)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26600.03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(6.67)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0.000000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(0.000122)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0.907334***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(13.076727)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25061.97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(6.62)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0.010570***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(2.65845)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0.982424***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(124.08391)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26361.76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(6.68)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extLst>
                      <a:ext uri="{0D108BD9-81ED-4DB2-BD59-A6C34878D82A}">
                        <a16:rowId xmlns:a16="http://schemas.microsoft.com/office/drawing/2014/main" val="26756154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AEA516B-2423-4AA7-8A57-E5481CA13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963683"/>
                  </p:ext>
                </p:extLst>
              </p:nvPr>
            </p:nvGraphicFramePr>
            <p:xfrm>
              <a:off x="480872" y="739669"/>
              <a:ext cx="11230255" cy="46506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3659">
                      <a:extLst>
                        <a:ext uri="{9D8B030D-6E8A-4147-A177-3AD203B41FA5}">
                          <a16:colId xmlns:a16="http://schemas.microsoft.com/office/drawing/2014/main" val="2427452119"/>
                        </a:ext>
                      </a:extLst>
                    </a:gridCol>
                    <a:gridCol w="1187814">
                      <a:extLst>
                        <a:ext uri="{9D8B030D-6E8A-4147-A177-3AD203B41FA5}">
                          <a16:colId xmlns:a16="http://schemas.microsoft.com/office/drawing/2014/main" val="221233221"/>
                        </a:ext>
                      </a:extLst>
                    </a:gridCol>
                    <a:gridCol w="1289687">
                      <a:extLst>
                        <a:ext uri="{9D8B030D-6E8A-4147-A177-3AD203B41FA5}">
                          <a16:colId xmlns:a16="http://schemas.microsoft.com/office/drawing/2014/main" val="381186412"/>
                        </a:ext>
                      </a:extLst>
                    </a:gridCol>
                    <a:gridCol w="984073">
                      <a:extLst>
                        <a:ext uri="{9D8B030D-6E8A-4147-A177-3AD203B41FA5}">
                          <a16:colId xmlns:a16="http://schemas.microsoft.com/office/drawing/2014/main" val="4038347900"/>
                        </a:ext>
                      </a:extLst>
                    </a:gridCol>
                    <a:gridCol w="1289687">
                      <a:extLst>
                        <a:ext uri="{9D8B030D-6E8A-4147-A177-3AD203B41FA5}">
                          <a16:colId xmlns:a16="http://schemas.microsoft.com/office/drawing/2014/main" val="363652963"/>
                        </a:ext>
                      </a:extLst>
                    </a:gridCol>
                    <a:gridCol w="1289687">
                      <a:extLst>
                        <a:ext uri="{9D8B030D-6E8A-4147-A177-3AD203B41FA5}">
                          <a16:colId xmlns:a16="http://schemas.microsoft.com/office/drawing/2014/main" val="3792374658"/>
                        </a:ext>
                      </a:extLst>
                    </a:gridCol>
                    <a:gridCol w="984073">
                      <a:extLst>
                        <a:ext uri="{9D8B030D-6E8A-4147-A177-3AD203B41FA5}">
                          <a16:colId xmlns:a16="http://schemas.microsoft.com/office/drawing/2014/main" val="2149428732"/>
                        </a:ext>
                      </a:extLst>
                    </a:gridCol>
                    <a:gridCol w="1289687">
                      <a:extLst>
                        <a:ext uri="{9D8B030D-6E8A-4147-A177-3AD203B41FA5}">
                          <a16:colId xmlns:a16="http://schemas.microsoft.com/office/drawing/2014/main" val="2565736577"/>
                        </a:ext>
                      </a:extLst>
                    </a:gridCol>
                    <a:gridCol w="1289687">
                      <a:extLst>
                        <a:ext uri="{9D8B030D-6E8A-4147-A177-3AD203B41FA5}">
                          <a16:colId xmlns:a16="http://schemas.microsoft.com/office/drawing/2014/main" val="2225800066"/>
                        </a:ext>
                      </a:extLst>
                    </a:gridCol>
                    <a:gridCol w="882201">
                      <a:extLst>
                        <a:ext uri="{9D8B030D-6E8A-4147-A177-3AD203B41FA5}">
                          <a16:colId xmlns:a16="http://schemas.microsoft.com/office/drawing/2014/main" val="569853304"/>
                        </a:ext>
                      </a:extLst>
                    </a:gridCol>
                  </a:tblGrid>
                  <a:tr h="4329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Indici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DAX30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Nikkei225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FTSE100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797081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DCC 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(t-stat)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650" marR="65650" marT="0" marB="0">
                        <a:blipFill>
                          <a:blip r:embed="rId2"/>
                          <a:stretch>
                            <a:fillRect l="-329193" t="-68571" r="-719255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650" marR="65650" marT="0" marB="0">
                        <a:blipFill>
                          <a:blip r:embed="rId2"/>
                          <a:stretch>
                            <a:fillRect l="-688272" t="-68571" r="-353086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650" marR="65650" marT="0" marB="0">
                        <a:blipFill>
                          <a:blip r:embed="rId2"/>
                          <a:stretch>
                            <a:fillRect l="-1172414" t="-68571" r="-2759" b="-56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5074363"/>
                      </a:ext>
                    </a:extLst>
                  </a:tr>
                  <a:tr h="7880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BET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0.006383*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(1.83106)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0.987181***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(118.18608)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25122.62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(6.33)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0.012349*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(1.67733)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0.958143***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(28.35314)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24313.6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(6.41)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0.025796***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(3.82180))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0.956421***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(73.08269)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25266.8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(6.42)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extLst>
                      <a:ext uri="{0D108BD9-81ED-4DB2-BD59-A6C34878D82A}">
                        <a16:rowId xmlns:a16="http://schemas.microsoft.com/office/drawing/2014/main" val="3875353460"/>
                      </a:ext>
                    </a:extLst>
                  </a:tr>
                  <a:tr h="60674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BUX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0.012479**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(1.9667)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0.980314***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(84.8419)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25235.96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(6.35)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0.004061***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(2.7954)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0.993961***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(483.7155)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23919.65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(6.35)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0.019429***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(2.6574)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0.935274***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(35.3210)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25109.6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extLst>
                      <a:ext uri="{0D108BD9-81ED-4DB2-BD59-A6C34878D82A}">
                        <a16:rowId xmlns:a16="http://schemas.microsoft.com/office/drawing/2014/main" val="695928591"/>
                      </a:ext>
                    </a:extLst>
                  </a:tr>
                  <a:tr h="7880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0.008794**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(2.42028)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0.985861***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(142.23823)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26382.61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(6.61)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0.004658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(1.47874)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0.988275***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(99.40764)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25023.62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(6.61)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0.030983***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(4.2349)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0.941843***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(54.7697)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26343.54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(6.68)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extLst>
                      <a:ext uri="{0D108BD9-81ED-4DB2-BD59-A6C34878D82A}">
                        <a16:rowId xmlns:a16="http://schemas.microsoft.com/office/drawing/2014/main" val="2384945070"/>
                      </a:ext>
                    </a:extLst>
                  </a:tr>
                  <a:tr h="60674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MOEX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0.013871**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(2.1374)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0.977865***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(81.0603)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24094.31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6.17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0.006788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(1.06520)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0.963991***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(30.56687)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23429.12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(6.19)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0.021722***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(3.2057)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0.970087***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(90.3744)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24423.97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extLst>
                      <a:ext uri="{0D108BD9-81ED-4DB2-BD59-A6C34878D82A}">
                        <a16:rowId xmlns:a16="http://schemas.microsoft.com/office/drawing/2014/main" val="3165726611"/>
                      </a:ext>
                    </a:extLst>
                  </a:tr>
                  <a:tr h="7880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WIG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0.009428***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(3.10751)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0.987283***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(221.13674)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26600.03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(6.67)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0.000000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(0.000122)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0.907334***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(13.076727)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25061.97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(6.62)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0.010570***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(2.65845)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0.982424***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(124.08391)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26361.76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(6.68)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650" marR="65650" marT="0" marB="0"/>
                    </a:tc>
                    <a:extLst>
                      <a:ext uri="{0D108BD9-81ED-4DB2-BD59-A6C34878D82A}">
                        <a16:rowId xmlns:a16="http://schemas.microsoft.com/office/drawing/2014/main" val="26756154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48CD63-6986-4E16-A87E-DBB86DE0D1DD}"/>
              </a:ext>
            </a:extLst>
          </p:cNvPr>
          <p:cNvSpPr txBox="1"/>
          <p:nvPr/>
        </p:nvSpPr>
        <p:spPr>
          <a:xfrm>
            <a:off x="480872" y="5459766"/>
            <a:ext cx="4970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*** - semnificativ la un prag de risc de 1%</a:t>
            </a:r>
          </a:p>
          <a:p>
            <a:r>
              <a:rPr lang="ro-RO" sz="1600" dirty="0"/>
              <a:t>**  - semnificativ la un prag de risc de 5%</a:t>
            </a:r>
          </a:p>
          <a:p>
            <a:r>
              <a:rPr lang="ro-RO" sz="1600" dirty="0"/>
              <a:t>*   - semnificativ la un prag de risc de 10%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52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7BD7F6E-5B56-4B80-9628-165ACDA3A8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249942"/>
                  </p:ext>
                </p:extLst>
              </p:nvPr>
            </p:nvGraphicFramePr>
            <p:xfrm>
              <a:off x="995779" y="933698"/>
              <a:ext cx="10200441" cy="44249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5367">
                      <a:extLst>
                        <a:ext uri="{9D8B030D-6E8A-4147-A177-3AD203B41FA5}">
                          <a16:colId xmlns:a16="http://schemas.microsoft.com/office/drawing/2014/main" val="916095894"/>
                        </a:ext>
                      </a:extLst>
                    </a:gridCol>
                    <a:gridCol w="1464743">
                      <a:extLst>
                        <a:ext uri="{9D8B030D-6E8A-4147-A177-3AD203B41FA5}">
                          <a16:colId xmlns:a16="http://schemas.microsoft.com/office/drawing/2014/main" val="836990286"/>
                        </a:ext>
                      </a:extLst>
                    </a:gridCol>
                    <a:gridCol w="1590365">
                      <a:extLst>
                        <a:ext uri="{9D8B030D-6E8A-4147-A177-3AD203B41FA5}">
                          <a16:colId xmlns:a16="http://schemas.microsoft.com/office/drawing/2014/main" val="3563877052"/>
                        </a:ext>
                      </a:extLst>
                    </a:gridCol>
                    <a:gridCol w="1307716">
                      <a:extLst>
                        <a:ext uri="{9D8B030D-6E8A-4147-A177-3AD203B41FA5}">
                          <a16:colId xmlns:a16="http://schemas.microsoft.com/office/drawing/2014/main" val="1814631179"/>
                        </a:ext>
                      </a:extLst>
                    </a:gridCol>
                    <a:gridCol w="1722267">
                      <a:extLst>
                        <a:ext uri="{9D8B030D-6E8A-4147-A177-3AD203B41FA5}">
                          <a16:colId xmlns:a16="http://schemas.microsoft.com/office/drawing/2014/main" val="122117713"/>
                        </a:ext>
                      </a:extLst>
                    </a:gridCol>
                    <a:gridCol w="1722267">
                      <a:extLst>
                        <a:ext uri="{9D8B030D-6E8A-4147-A177-3AD203B41FA5}">
                          <a16:colId xmlns:a16="http://schemas.microsoft.com/office/drawing/2014/main" val="1611461788"/>
                        </a:ext>
                      </a:extLst>
                    </a:gridCol>
                    <a:gridCol w="1307716">
                      <a:extLst>
                        <a:ext uri="{9D8B030D-6E8A-4147-A177-3AD203B41FA5}">
                          <a16:colId xmlns:a16="http://schemas.microsoft.com/office/drawing/2014/main" val="2786916024"/>
                        </a:ext>
                      </a:extLst>
                    </a:gridCol>
                  </a:tblGrid>
                  <a:tr h="2300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Indici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CAC40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S&amp;P500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494230"/>
                      </a:ext>
                    </a:extLst>
                  </a:tr>
                  <a:tr h="5137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LL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LL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LL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LL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133013"/>
                      </a:ext>
                    </a:extLst>
                  </a:tr>
                  <a:tr h="6529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BET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0.006341*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(1.91199)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0.988892***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(146.26596)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25373.73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(6.37)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0.003724**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(2.43437)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0.992306***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(334.12046)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25283.78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(6.49)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6187291"/>
                      </a:ext>
                    </a:extLst>
                  </a:tr>
                  <a:tr h="6529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BUX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0.015118**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(1.95225)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0.977462***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(71.79145)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25503.07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0.010201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(0.99009)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0.981189***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(40.51661)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25126.8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(6.47)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72939111"/>
                      </a:ext>
                    </a:extLst>
                  </a:tr>
                  <a:tr h="6529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0.013152**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(2.02877)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0.976777***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(67.19346)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26628.36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(6.65)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0.006071***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(3.1903)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0.990594***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(333.3178)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26224.68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(6.72)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69312512"/>
                      </a:ext>
                    </a:extLst>
                  </a:tr>
                  <a:tr h="6529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MOEX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0.013512***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(2.99614)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0.977202***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(116.83472)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24378.3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(6.21)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0.007347***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(3.0300)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0.989073***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(260.9813)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24266.33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857214"/>
                      </a:ext>
                    </a:extLst>
                  </a:tr>
                  <a:tr h="88644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WIG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0.014553**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(2.424242)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0.980122***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(105.769385)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26881.39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(6.71)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0.009785**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(2.5294)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0.985181***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(149.5356)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26350.26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(6.76)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73737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7BD7F6E-5B56-4B80-9628-165ACDA3A8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249942"/>
                  </p:ext>
                </p:extLst>
              </p:nvPr>
            </p:nvGraphicFramePr>
            <p:xfrm>
              <a:off x="995779" y="933698"/>
              <a:ext cx="10200441" cy="44249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5367">
                      <a:extLst>
                        <a:ext uri="{9D8B030D-6E8A-4147-A177-3AD203B41FA5}">
                          <a16:colId xmlns:a16="http://schemas.microsoft.com/office/drawing/2014/main" val="916095894"/>
                        </a:ext>
                      </a:extLst>
                    </a:gridCol>
                    <a:gridCol w="1464743">
                      <a:extLst>
                        <a:ext uri="{9D8B030D-6E8A-4147-A177-3AD203B41FA5}">
                          <a16:colId xmlns:a16="http://schemas.microsoft.com/office/drawing/2014/main" val="836990286"/>
                        </a:ext>
                      </a:extLst>
                    </a:gridCol>
                    <a:gridCol w="1590365">
                      <a:extLst>
                        <a:ext uri="{9D8B030D-6E8A-4147-A177-3AD203B41FA5}">
                          <a16:colId xmlns:a16="http://schemas.microsoft.com/office/drawing/2014/main" val="3563877052"/>
                        </a:ext>
                      </a:extLst>
                    </a:gridCol>
                    <a:gridCol w="1307716">
                      <a:extLst>
                        <a:ext uri="{9D8B030D-6E8A-4147-A177-3AD203B41FA5}">
                          <a16:colId xmlns:a16="http://schemas.microsoft.com/office/drawing/2014/main" val="1814631179"/>
                        </a:ext>
                      </a:extLst>
                    </a:gridCol>
                    <a:gridCol w="1722267">
                      <a:extLst>
                        <a:ext uri="{9D8B030D-6E8A-4147-A177-3AD203B41FA5}">
                          <a16:colId xmlns:a16="http://schemas.microsoft.com/office/drawing/2014/main" val="122117713"/>
                        </a:ext>
                      </a:extLst>
                    </a:gridCol>
                    <a:gridCol w="1722267">
                      <a:extLst>
                        <a:ext uri="{9D8B030D-6E8A-4147-A177-3AD203B41FA5}">
                          <a16:colId xmlns:a16="http://schemas.microsoft.com/office/drawing/2014/main" val="1611461788"/>
                        </a:ext>
                      </a:extLst>
                    </a:gridCol>
                    <a:gridCol w="1307716">
                      <a:extLst>
                        <a:ext uri="{9D8B030D-6E8A-4147-A177-3AD203B41FA5}">
                          <a16:colId xmlns:a16="http://schemas.microsoft.com/office/drawing/2014/main" val="2786916024"/>
                        </a:ext>
                      </a:extLst>
                    </a:gridCol>
                  </a:tblGrid>
                  <a:tr h="28670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Indici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CAC40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S&amp;P500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4942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16279" t="-45714" r="-364651" b="-54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DCC 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79070" t="-45714" r="-1860" b="-54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133013"/>
                      </a:ext>
                    </a:extLst>
                  </a:tr>
                  <a:tr h="6529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BET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0.006341*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(1.91199)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0.988892***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(146.26596)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25373.73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(6.37)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0.003724**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(2.43437)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0.992306***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(334.12046)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25283.78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(6.49)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6187291"/>
                      </a:ext>
                    </a:extLst>
                  </a:tr>
                  <a:tr h="6529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BUX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0.015118**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(1.95225)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0.977462***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(71.79145)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25503.07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0.010201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(0.99009)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0.981189***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(40.51661)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25126.8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(6.47)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72939111"/>
                      </a:ext>
                    </a:extLst>
                  </a:tr>
                  <a:tr h="6529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0.013152**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(2.02877)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0.976777***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(67.19346)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26628.36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(6.65)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0.006071***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(3.1903)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0.990594***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(333.3178)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26224.68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(6.72)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69312512"/>
                      </a:ext>
                    </a:extLst>
                  </a:tr>
                  <a:tr h="6529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MOEX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0.013512***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(2.99614)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0.977202***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(116.83472)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24378.3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(6.21)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0.007347***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(3.0300)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0.989073***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(260.9813)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24266.33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857214"/>
                      </a:ext>
                    </a:extLst>
                  </a:tr>
                  <a:tr h="88644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WIG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0.014553**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(2.424242)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0.980122***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(105.769385)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26881.39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(6.71)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0.009785**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(2.5294)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0.985181***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(149.5356)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26350.26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(6.76)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73737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CB2347C-16A4-41FC-8638-2873EAE1B0A2}"/>
              </a:ext>
            </a:extLst>
          </p:cNvPr>
          <p:cNvSpPr txBox="1"/>
          <p:nvPr/>
        </p:nvSpPr>
        <p:spPr>
          <a:xfrm>
            <a:off x="995779" y="5462637"/>
            <a:ext cx="525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*** - semnificativ la un prag de risc de 1%</a:t>
            </a:r>
          </a:p>
          <a:p>
            <a:r>
              <a:rPr lang="ro-RO" dirty="0"/>
              <a:t>**  - semnificativ la un prag de risc de 5%</a:t>
            </a:r>
          </a:p>
          <a:p>
            <a:r>
              <a:rPr lang="ro-RO" dirty="0"/>
              <a:t>*   - semnificativ la un prag de risc de 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0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F922CC-6A23-4819-B516-CE567E451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0" y="423653"/>
            <a:ext cx="5795971" cy="1923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779DF2-62FF-4188-8851-F300E4DA2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1036"/>
            <a:ext cx="5795970" cy="18200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150AF0-D2A7-458A-B8EB-266A42963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6788"/>
            <a:ext cx="6023279" cy="18200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57B3F-43D1-425D-9E3F-B264A3519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521" y="2658360"/>
            <a:ext cx="6150479" cy="17627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BE1BA5-3757-4CD7-906B-CBCF0CFF7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866" y="4675385"/>
            <a:ext cx="6134470" cy="192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1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3B7A-FF43-48C7-9FE0-8B09A28E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547495"/>
            <a:ext cx="10364451" cy="1596177"/>
          </a:xfrm>
        </p:spPr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C53E-C0D3-487D-935D-E54D0D2BC6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6170"/>
            <a:ext cx="10363826" cy="4406572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piețele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locale sunt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expuse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riscul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piețelor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globale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într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măsură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destul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semnificativă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ales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în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perioada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unei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crize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economice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o-RO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piețele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locale au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rămas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semnificativ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influnțate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către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piața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globală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făcând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comparație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perioada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dinainte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criză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piețele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locale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devin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semnificativ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corelate cu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piețele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internaționale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în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timpul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unei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perioade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criză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o-RO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7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9117-F50C-4A9E-8FCA-0CEFC70F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Motivația Alegerii temei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4CAAF-140F-4538-9BED-470935FCAC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3536414"/>
            <a:ext cx="10363826" cy="2213786"/>
          </a:xfrm>
        </p:spPr>
        <p:txBody>
          <a:bodyPr/>
          <a:lstStyle/>
          <a:p>
            <a:r>
              <a:rPr lang="ro-RO" dirty="0"/>
              <a:t>Capitole</a:t>
            </a:r>
          </a:p>
          <a:p>
            <a:r>
              <a:rPr lang="ro-RO" dirty="0"/>
              <a:t>1. Riscul activelor financiare</a:t>
            </a:r>
          </a:p>
          <a:p>
            <a:r>
              <a:rPr lang="ro-RO" dirty="0"/>
              <a:t>2. Lucrări de specialitate</a:t>
            </a:r>
          </a:p>
          <a:p>
            <a:r>
              <a:rPr lang="ro-RO" dirty="0"/>
              <a:t>3. Expunerea la riscul global al piețelor de capital din Centrul și Estul Europei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55795-52B5-4311-83E4-BFC495163FA2}"/>
              </a:ext>
            </a:extLst>
          </p:cNvPr>
          <p:cNvSpPr txBox="1"/>
          <p:nvPr/>
        </p:nvSpPr>
        <p:spPr>
          <a:xfrm>
            <a:off x="1060569" y="2229222"/>
            <a:ext cx="10070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o-RO" sz="18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CONTRIBUIE LA O MAI BUNĂ ÎNȚELEGERE A DINAMICII ACTIVELOR FINANCIARE ÎNTR-O PERIOADĂ DE CRIZĂ</a:t>
            </a:r>
          </a:p>
          <a:p>
            <a:pPr marL="285750" indent="-285750">
              <a:buFontTx/>
              <a:buChar char="-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VINE </a:t>
            </a:r>
            <a:r>
              <a:rPr lang="ro-RO" sz="18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ÎN AJUTORUL INVESTITORILOR CE DORESC SĂ ÎȘI DIVERSIFICE PORTOFOLIUL CU ACTIVE DIN CEE</a:t>
            </a:r>
            <a:endParaRPr lang="en-US" sz="1800" b="0" i="0" u="none" strike="noStrike" baseline="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9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9F58-774F-44E6-B880-A9D1B45E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64323"/>
            <a:ext cx="10364451" cy="1596177"/>
          </a:xfrm>
        </p:spPr>
        <p:txBody>
          <a:bodyPr/>
          <a:lstStyle/>
          <a:p>
            <a:r>
              <a:rPr lang="ro-RO" dirty="0"/>
              <a:t>Riscul activelor financiare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6EE2-08B4-42AF-A98B-09C1623BDC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3047130"/>
            <a:ext cx="10363826" cy="1596177"/>
          </a:xfrm>
        </p:spPr>
        <p:txBody>
          <a:bodyPr/>
          <a:lstStyle/>
          <a:p>
            <a:r>
              <a:rPr lang="ro-RO" dirty="0"/>
              <a:t>Conceptul de risc</a:t>
            </a:r>
            <a:r>
              <a:rPr lang="en-US" dirty="0"/>
              <a:t> – </a:t>
            </a:r>
            <a:r>
              <a:rPr lang="en-US" dirty="0" err="1"/>
              <a:t>defini</a:t>
            </a:r>
            <a:r>
              <a:rPr lang="ro-RO" dirty="0"/>
              <a:t>ț</a:t>
            </a:r>
            <a:r>
              <a:rPr lang="en-US" dirty="0" err="1"/>
              <a:t>ie</a:t>
            </a:r>
            <a:endParaRPr lang="ro-RO" dirty="0"/>
          </a:p>
          <a:p>
            <a:r>
              <a:rPr lang="ro-RO" dirty="0"/>
              <a:t>Metode de cuantificare a riscului</a:t>
            </a:r>
            <a:r>
              <a:rPr lang="en-US" dirty="0"/>
              <a:t> – </a:t>
            </a:r>
            <a:r>
              <a:rPr lang="en-US" dirty="0" err="1"/>
              <a:t>volatilitatea</a:t>
            </a:r>
            <a:r>
              <a:rPr lang="en-US" dirty="0"/>
              <a:t>, value at risk, </a:t>
            </a:r>
            <a:r>
              <a:rPr lang="en-US" dirty="0" err="1"/>
              <a:t>modelul</a:t>
            </a:r>
            <a:r>
              <a:rPr lang="en-US" dirty="0"/>
              <a:t> GARCH </a:t>
            </a:r>
            <a:endParaRPr lang="ro-RO" dirty="0"/>
          </a:p>
          <a:p>
            <a:r>
              <a:rPr lang="ro-RO" dirty="0"/>
              <a:t>Metode de diminuare a riscului</a:t>
            </a:r>
            <a:r>
              <a:rPr lang="en-US" dirty="0"/>
              <a:t> – </a:t>
            </a:r>
            <a:r>
              <a:rPr lang="en-US" dirty="0" err="1"/>
              <a:t>Diversificarea</a:t>
            </a:r>
            <a:r>
              <a:rPr lang="en-US" dirty="0"/>
              <a:t> </a:t>
            </a:r>
            <a:r>
              <a:rPr lang="en-US" dirty="0" err="1"/>
              <a:t>portofoliului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B09C-786A-4794-AD1E-5F375F64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77118"/>
          </a:xfrm>
        </p:spPr>
        <p:txBody>
          <a:bodyPr/>
          <a:lstStyle/>
          <a:p>
            <a:r>
              <a:rPr lang="ro-RO" dirty="0"/>
              <a:t>Lucrări de specialitate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4EC9-ED99-4588-AD8B-F7799E2CF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95637"/>
            <a:ext cx="10363826" cy="399494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Analiza a volatilității, efectului de contagiune, efectului de integrare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B0E28A-557A-4D0F-8BB9-2660B92E13FA}"/>
              </a:ext>
            </a:extLst>
          </p:cNvPr>
          <p:cNvSpPr txBox="1">
            <a:spLocks/>
          </p:cNvSpPr>
          <p:nvPr/>
        </p:nvSpPr>
        <p:spPr>
          <a:xfrm>
            <a:off x="913775" y="2095130"/>
            <a:ext cx="10363826" cy="4660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Efectul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contagiune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în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piețele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emergente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Rezultate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obținute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cu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ajutorul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modelului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DCC-GARCH –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autor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Sibel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Celik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(2012) </a:t>
            </a:r>
            <a:endParaRPr lang="ro-RO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Impactul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crizei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asupra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autonomiei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monetare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din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Centrul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și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Estul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Europei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–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autori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Gábor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Dávid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Kiss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și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Andreász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Kosztopulosz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(2012) </a:t>
            </a:r>
            <a:endParaRPr lang="ro-RO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Efectul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contagiune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dintre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țările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BRICS: o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aplicare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modelului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multivariat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GARCH –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autor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Lumengo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Bonga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Bonga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(2017) </a:t>
            </a:r>
            <a:endParaRPr lang="ro-RO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 tutorial GARCH cu R –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autori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Marcelo Scherer Perlin, Mauro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Mastella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Daniel Francisco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Vancin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Henrique Pinto Ramos (2021) </a:t>
            </a:r>
            <a:endParaRPr lang="ro-RO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Studiu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al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abilității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prezicere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modelului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DCC-GARCH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și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aplicaților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Value-at-risk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asupra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piețelor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schimb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valutare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scandinave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–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autori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Tim Andersson-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Säll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și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Johan S.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Lindskog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(2019) </a:t>
            </a:r>
            <a:endParaRPr lang="ro-RO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Analiză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volatilității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dinamice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dintre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piață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chineză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valorile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futures ale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combustibililor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fosili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(SHFE)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și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indicele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bursier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al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piețelor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future (CSI 300)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bazată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modelul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DCC-GARCH cu o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abordare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semi-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nonparametrică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–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autori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Yang Hou, Steven Li,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Fenghua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Wen (2019) </a:t>
            </a:r>
            <a:endParaRPr lang="ro-RO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Piața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financiară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și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piața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alimentelor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au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devenit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integrate? –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autor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Georg V.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Lehecka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(2014) </a:t>
            </a:r>
            <a:endParaRPr lang="ro-RO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Modelarea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randamentelor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prețurilor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spot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și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futures ale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carbonului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cu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ajutorul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modelelor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GARCH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și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MRS (Markov Regime Switching) –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autori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Alexander C. M.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Zeitlberger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și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Alexander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Brauneis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(2014) </a:t>
            </a:r>
            <a:endParaRPr lang="ro-RO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Efectul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dinamic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 volatility spillover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dintre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piața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Europeană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comercializare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carbonului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(EU ETS)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și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piața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energiei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fosile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–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autori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Yue-Jun Zhang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și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-Fang Sun (2015)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6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293A-ECFA-47ED-9C1D-4BA520FD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03913"/>
            <a:ext cx="10364451" cy="935075"/>
          </a:xfrm>
        </p:spPr>
        <p:txBody>
          <a:bodyPr/>
          <a:lstStyle/>
          <a:p>
            <a:r>
              <a:rPr lang="ro-RO" dirty="0"/>
              <a:t>Studiu de caz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58884-CEAB-4B07-B05F-4BCE22D8C4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205218"/>
            <a:ext cx="10679837" cy="3424107"/>
          </a:xfrm>
        </p:spPr>
        <p:txBody>
          <a:bodyPr>
            <a:normAutofit lnSpcReduction="10000"/>
          </a:bodyPr>
          <a:lstStyle/>
          <a:p>
            <a:r>
              <a:rPr lang="ro-RO" dirty="0"/>
              <a:t>Baza de date</a:t>
            </a:r>
            <a:r>
              <a:rPr lang="en-US" dirty="0"/>
              <a:t> – pre</a:t>
            </a:r>
            <a:r>
              <a:rPr lang="ro-RO" dirty="0"/>
              <a:t>ț</a:t>
            </a:r>
            <a:r>
              <a:rPr lang="en-US" dirty="0"/>
              <a:t>urile </a:t>
            </a:r>
            <a:r>
              <a:rPr lang="en-US" dirty="0" err="1"/>
              <a:t>zilnice</a:t>
            </a:r>
            <a:r>
              <a:rPr lang="en-US" dirty="0"/>
              <a:t> de </a:t>
            </a:r>
            <a:r>
              <a:rPr lang="ro-RO" dirty="0"/>
              <a:t>î</a:t>
            </a:r>
            <a:r>
              <a:rPr lang="en-US" dirty="0" err="1"/>
              <a:t>nchidere</a:t>
            </a:r>
            <a:r>
              <a:rPr lang="en-US" dirty="0"/>
              <a:t> a</a:t>
            </a:r>
            <a:r>
              <a:rPr lang="ro-RO" dirty="0"/>
              <a:t>le indicilor piețelor din CEE</a:t>
            </a:r>
            <a:r>
              <a:rPr lang="en-US" dirty="0"/>
              <a:t> </a:t>
            </a:r>
            <a:r>
              <a:rPr lang="ro-RO" dirty="0"/>
              <a:t>și a diferitor indici internaționali</a:t>
            </a:r>
          </a:p>
          <a:p>
            <a:r>
              <a:rPr lang="ro-RO" dirty="0"/>
              <a:t>Perioada (2004-2019) A FOST ÎMPĂRȚITĂ PE SUBperioade – înainte de criză (2004-2007), În timpul crizei (2007-2009), după criză (2010-2019)</a:t>
            </a:r>
          </a:p>
          <a:p>
            <a:r>
              <a:rPr lang="ro-RO" dirty="0"/>
              <a:t>Indic</a:t>
            </a:r>
            <a:r>
              <a:rPr lang="en-US" dirty="0" err="1"/>
              <a:t>i</a:t>
            </a:r>
            <a:r>
              <a:rPr lang="ro-RO" dirty="0"/>
              <a:t>i folosiți </a:t>
            </a:r>
            <a:r>
              <a:rPr lang="en-US" dirty="0"/>
              <a:t>:</a:t>
            </a:r>
            <a:r>
              <a:rPr lang="ro-RO" dirty="0"/>
              <a:t> MSCI, BET, BUX, PX, MOEX, WIG, DAX30, NIKKEI225, FTSE100, CAC40, S&amp;P500</a:t>
            </a:r>
          </a:p>
          <a:p>
            <a:r>
              <a:rPr lang="ro-RO" dirty="0"/>
              <a:t>Metodologie</a:t>
            </a:r>
            <a:r>
              <a:rPr lang="en-US" dirty="0"/>
              <a:t>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-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lin</a:t>
            </a:r>
            <a:r>
              <a:rPr lang="ro-RO" dirty="0"/>
              <a:t>i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simplu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- Modelul garch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006B6-2090-412F-B2F7-DD5D902CF586}"/>
              </a:ext>
            </a:extLst>
          </p:cNvPr>
          <p:cNvSpPr txBox="1"/>
          <p:nvPr/>
        </p:nvSpPr>
        <p:spPr>
          <a:xfrm>
            <a:off x="1593978" y="1402771"/>
            <a:ext cx="900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EXPUNEREA LA RISCUL GLOBAL AL PIE</a:t>
            </a:r>
            <a:r>
              <a:rPr lang="ro-RO" dirty="0"/>
              <a:t>ȚELOR DE CAPITAL DIN CENTRUL ȘI ESTUL EUROPEI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4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2711-CDC7-43C0-AEF5-8340A850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2289"/>
            <a:ext cx="10364451" cy="757522"/>
          </a:xfrm>
        </p:spPr>
        <p:txBody>
          <a:bodyPr/>
          <a:lstStyle/>
          <a:p>
            <a:r>
              <a:rPr lang="ro-RO" dirty="0"/>
              <a:t>Statistici descriptive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DCF815D-C6CA-46A4-A984-CA47F6C39609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</p:nvPr>
            </p:nvGraphicFramePr>
            <p:xfrm>
              <a:off x="378780" y="1121720"/>
              <a:ext cx="11434438" cy="54639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28892">
                      <a:extLst>
                        <a:ext uri="{9D8B030D-6E8A-4147-A177-3AD203B41FA5}">
                          <a16:colId xmlns:a16="http://schemas.microsoft.com/office/drawing/2014/main" val="1030370935"/>
                        </a:ext>
                      </a:extLst>
                    </a:gridCol>
                    <a:gridCol w="1309454">
                      <a:extLst>
                        <a:ext uri="{9D8B030D-6E8A-4147-A177-3AD203B41FA5}">
                          <a16:colId xmlns:a16="http://schemas.microsoft.com/office/drawing/2014/main" val="1697019308"/>
                        </a:ext>
                      </a:extLst>
                    </a:gridCol>
                    <a:gridCol w="1140704">
                      <a:extLst>
                        <a:ext uri="{9D8B030D-6E8A-4147-A177-3AD203B41FA5}">
                          <a16:colId xmlns:a16="http://schemas.microsoft.com/office/drawing/2014/main" val="44372209"/>
                        </a:ext>
                      </a:extLst>
                    </a:gridCol>
                    <a:gridCol w="1268912">
                      <a:extLst>
                        <a:ext uri="{9D8B030D-6E8A-4147-A177-3AD203B41FA5}">
                          <a16:colId xmlns:a16="http://schemas.microsoft.com/office/drawing/2014/main" val="1715959968"/>
                        </a:ext>
                      </a:extLst>
                    </a:gridCol>
                    <a:gridCol w="1140704">
                      <a:extLst>
                        <a:ext uri="{9D8B030D-6E8A-4147-A177-3AD203B41FA5}">
                          <a16:colId xmlns:a16="http://schemas.microsoft.com/office/drawing/2014/main" val="1799225066"/>
                        </a:ext>
                      </a:extLst>
                    </a:gridCol>
                    <a:gridCol w="1354382">
                      <a:extLst>
                        <a:ext uri="{9D8B030D-6E8A-4147-A177-3AD203B41FA5}">
                          <a16:colId xmlns:a16="http://schemas.microsoft.com/office/drawing/2014/main" val="1447039476"/>
                        </a:ext>
                      </a:extLst>
                    </a:gridCol>
                    <a:gridCol w="1140704">
                      <a:extLst>
                        <a:ext uri="{9D8B030D-6E8A-4147-A177-3AD203B41FA5}">
                          <a16:colId xmlns:a16="http://schemas.microsoft.com/office/drawing/2014/main" val="3242499057"/>
                        </a:ext>
                      </a:extLst>
                    </a:gridCol>
                    <a:gridCol w="1353286">
                      <a:extLst>
                        <a:ext uri="{9D8B030D-6E8A-4147-A177-3AD203B41FA5}">
                          <a16:colId xmlns:a16="http://schemas.microsoft.com/office/drawing/2014/main" val="144067209"/>
                        </a:ext>
                      </a:extLst>
                    </a:gridCol>
                    <a:gridCol w="1297400">
                      <a:extLst>
                        <a:ext uri="{9D8B030D-6E8A-4147-A177-3AD203B41FA5}">
                          <a16:colId xmlns:a16="http://schemas.microsoft.com/office/drawing/2014/main" val="3118295542"/>
                        </a:ext>
                      </a:extLst>
                    </a:gridCol>
                  </a:tblGrid>
                  <a:tr h="35294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 err="1">
                              <a:effectLst/>
                            </a:rPr>
                            <a:t>Perioade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2004-2007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2007-2009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2010-2019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2004-2007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2007-2009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2007-2009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2010-2019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1916148358"/>
                      </a:ext>
                    </a:extLst>
                  </a:tr>
                  <a:tr h="35294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 err="1">
                              <a:effectLst/>
                            </a:rPr>
                            <a:t>Indici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F test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(F crit)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F test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(F crit)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223331455"/>
                      </a:ext>
                    </a:extLst>
                  </a:tr>
                  <a:tr h="35294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BET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0.001501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0.014991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-0.001396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0.026055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0.010897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3.0378 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(1.1324)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5.7376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(1.1147)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4162022096"/>
                      </a:ext>
                    </a:extLst>
                  </a:tr>
                  <a:tr h="35294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BUX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0.000426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0.011946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-0.00134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0.020781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-0.0000002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0.011193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0.3379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(0.8838)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3.3901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(1.1136)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1653950006"/>
                      </a:ext>
                    </a:extLst>
                  </a:tr>
                  <a:tr h="35294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PX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0.00075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0.009658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-0.002562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0.019654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-0.000205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0.008841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0.2478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(0.8834)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4.9717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(1.1145)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4194567990"/>
                      </a:ext>
                    </a:extLst>
                  </a:tr>
                  <a:tr h="35294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MOEX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0.001309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0.019377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-0.00126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0.038159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0.000329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0.011982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0.2897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(0.8834)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9.4757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(1.1136)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759353479"/>
                      </a:ext>
                    </a:extLst>
                  </a:tr>
                  <a:tr h="35294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WIG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0.000588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0.009477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-0.001636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0.015833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-0.000391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0.008356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0.3602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(0.8834)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3.5958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(1.1146)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4205475920"/>
                      </a:ext>
                    </a:extLst>
                  </a:tr>
                  <a:tr h="35294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MSCI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0.000467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0.006173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-0.00076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0.017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0.000247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0.00781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0.1287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(0.8839)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5.1045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(1.1147)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4086026766"/>
                      </a:ext>
                    </a:extLst>
                  </a:tr>
                  <a:tr h="35294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DAX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0.000542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0.008079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-0.000516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0.018716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-0.000116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0.009937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0.1899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(0.8815)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3.4553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(1.1146)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470090349"/>
                      </a:ext>
                    </a:extLst>
                  </a:tr>
                  <a:tr h="35294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NIKKEI225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-0.000059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0.008581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-0.000731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0.018213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-0.000081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0.009016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0.2157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(0.8818)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4.060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(1.1146)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3395516626"/>
                      </a:ext>
                    </a:extLst>
                  </a:tr>
                  <a:tr h="35294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FTSE100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0.000418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0.007679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-0.000398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0.019301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0.000131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0.009303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0.2146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(0.8818)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4.2887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(1.114)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2365869248"/>
                      </a:ext>
                    </a:extLst>
                  </a:tr>
                  <a:tr h="35294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CAC40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0.000173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0.007147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-0.001226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0.016889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-0.000122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0.00999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0.2761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(0.8818)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2.5409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(1.1146)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318447377"/>
                      </a:ext>
                    </a:extLst>
                  </a:tr>
                  <a:tr h="35294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S&amp;P500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0.000347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0.007201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-0.000413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0.020293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0.000278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0.008593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0.1477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(0.8818)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5.5953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(1.1146)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2494958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DCF815D-C6CA-46A4-A984-CA47F6C39609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237146028"/>
                  </p:ext>
                </p:extLst>
              </p:nvPr>
            </p:nvGraphicFramePr>
            <p:xfrm>
              <a:off x="378780" y="1121720"/>
              <a:ext cx="11434438" cy="54639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28892">
                      <a:extLst>
                        <a:ext uri="{9D8B030D-6E8A-4147-A177-3AD203B41FA5}">
                          <a16:colId xmlns:a16="http://schemas.microsoft.com/office/drawing/2014/main" val="1030370935"/>
                        </a:ext>
                      </a:extLst>
                    </a:gridCol>
                    <a:gridCol w="1309454">
                      <a:extLst>
                        <a:ext uri="{9D8B030D-6E8A-4147-A177-3AD203B41FA5}">
                          <a16:colId xmlns:a16="http://schemas.microsoft.com/office/drawing/2014/main" val="1697019308"/>
                        </a:ext>
                      </a:extLst>
                    </a:gridCol>
                    <a:gridCol w="1140704">
                      <a:extLst>
                        <a:ext uri="{9D8B030D-6E8A-4147-A177-3AD203B41FA5}">
                          <a16:colId xmlns:a16="http://schemas.microsoft.com/office/drawing/2014/main" val="44372209"/>
                        </a:ext>
                      </a:extLst>
                    </a:gridCol>
                    <a:gridCol w="1268912">
                      <a:extLst>
                        <a:ext uri="{9D8B030D-6E8A-4147-A177-3AD203B41FA5}">
                          <a16:colId xmlns:a16="http://schemas.microsoft.com/office/drawing/2014/main" val="1715959968"/>
                        </a:ext>
                      </a:extLst>
                    </a:gridCol>
                    <a:gridCol w="1140704">
                      <a:extLst>
                        <a:ext uri="{9D8B030D-6E8A-4147-A177-3AD203B41FA5}">
                          <a16:colId xmlns:a16="http://schemas.microsoft.com/office/drawing/2014/main" val="1799225066"/>
                        </a:ext>
                      </a:extLst>
                    </a:gridCol>
                    <a:gridCol w="1354382">
                      <a:extLst>
                        <a:ext uri="{9D8B030D-6E8A-4147-A177-3AD203B41FA5}">
                          <a16:colId xmlns:a16="http://schemas.microsoft.com/office/drawing/2014/main" val="1447039476"/>
                        </a:ext>
                      </a:extLst>
                    </a:gridCol>
                    <a:gridCol w="1140704">
                      <a:extLst>
                        <a:ext uri="{9D8B030D-6E8A-4147-A177-3AD203B41FA5}">
                          <a16:colId xmlns:a16="http://schemas.microsoft.com/office/drawing/2014/main" val="3242499057"/>
                        </a:ext>
                      </a:extLst>
                    </a:gridCol>
                    <a:gridCol w="1353286">
                      <a:extLst>
                        <a:ext uri="{9D8B030D-6E8A-4147-A177-3AD203B41FA5}">
                          <a16:colId xmlns:a16="http://schemas.microsoft.com/office/drawing/2014/main" val="144067209"/>
                        </a:ext>
                      </a:extLst>
                    </a:gridCol>
                    <a:gridCol w="1297400">
                      <a:extLst>
                        <a:ext uri="{9D8B030D-6E8A-4147-A177-3AD203B41FA5}">
                          <a16:colId xmlns:a16="http://schemas.microsoft.com/office/drawing/2014/main" val="3118295542"/>
                        </a:ext>
                      </a:extLst>
                    </a:gridCol>
                  </a:tblGrid>
                  <a:tr h="4203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 err="1">
                              <a:effectLst/>
                            </a:rPr>
                            <a:t>Perioade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2004-2007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2007-2009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2010-2019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2004-2007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2007-2009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2007-2009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2010-2019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1916148358"/>
                      </a:ext>
                    </a:extLst>
                  </a:tr>
                  <a:tr h="4203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 err="1">
                              <a:effectLst/>
                            </a:rPr>
                            <a:t>Indici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839" marR="39839" marT="0" marB="0">
                        <a:blipFill>
                          <a:blip r:embed="rId2"/>
                          <a:stretch>
                            <a:fillRect l="-109302" t="-110145" r="-666047" b="-11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839" marR="39839" marT="0" marB="0">
                        <a:blipFill>
                          <a:blip r:embed="rId2"/>
                          <a:stretch>
                            <a:fillRect l="-240642" t="-110145" r="-665775" b="-11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839" marR="39839" marT="0" marB="0">
                        <a:blipFill>
                          <a:blip r:embed="rId2"/>
                          <a:stretch>
                            <a:fillRect l="-304785" t="-110145" r="-495694" b="-11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839" marR="39839" marT="0" marB="0">
                        <a:blipFill>
                          <a:blip r:embed="rId2"/>
                          <a:stretch>
                            <a:fillRect l="-452406" t="-110145" r="-454011" b="-11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839" marR="39839" marT="0" marB="0">
                        <a:blipFill>
                          <a:blip r:embed="rId2"/>
                          <a:stretch>
                            <a:fillRect l="-465315" t="-110145" r="-282432" b="-11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839" marR="39839" marT="0" marB="0">
                        <a:blipFill>
                          <a:blip r:embed="rId2"/>
                          <a:stretch>
                            <a:fillRect l="-671123" t="-110145" r="-235294" b="-11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F test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(F crit)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F test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(F crit)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223331455"/>
                      </a:ext>
                    </a:extLst>
                  </a:tr>
                  <a:tr h="4203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BET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0.001501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0.014991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-0.001396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0.026055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0.010897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3.0378 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(1.1324)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5.7376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(1.1147)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4162022096"/>
                      </a:ext>
                    </a:extLst>
                  </a:tr>
                  <a:tr h="4203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BUX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0.000426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0.011946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-0.00134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0.020781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-0.0000002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0.011193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0.3379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(0.8838)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3.3901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(1.1136)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1653950006"/>
                      </a:ext>
                    </a:extLst>
                  </a:tr>
                  <a:tr h="4203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PX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0.00075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0.009658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-0.002562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0.019654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-0.000205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0.008841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0.2478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(0.8834)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4.9717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(1.1145)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4194567990"/>
                      </a:ext>
                    </a:extLst>
                  </a:tr>
                  <a:tr h="4203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MOEX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0.001309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0.019377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-0.00126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0.038159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0.000329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0.011982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0.2897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(0.8834)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9.4757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(1.1136)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759353479"/>
                      </a:ext>
                    </a:extLst>
                  </a:tr>
                  <a:tr h="4203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WIG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0.000588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0.009477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-0.001636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0.015833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-0.000391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0.008356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0.3602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(0.8834)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3.5958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(1.1146)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4205475920"/>
                      </a:ext>
                    </a:extLst>
                  </a:tr>
                  <a:tr h="4203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MSCI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0.000467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0.006173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-0.00076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0.017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0.000247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0.00781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0.1287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(0.8839)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5.1045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(1.1147)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4086026766"/>
                      </a:ext>
                    </a:extLst>
                  </a:tr>
                  <a:tr h="4203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DAX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0.000542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0.008079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-0.000516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0.018716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-0.000116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0.009937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0.1899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(0.8815)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3.4553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(1.1146)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470090349"/>
                      </a:ext>
                    </a:extLst>
                  </a:tr>
                  <a:tr h="4203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NIKKEI225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-0.000059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0.008581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-0.000731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0.018213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-0.000081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0.009016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0.2157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(0.8818)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4.060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(1.1146)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3395516626"/>
                      </a:ext>
                    </a:extLst>
                  </a:tr>
                  <a:tr h="4203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FTSE100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0.000418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0.007679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-0.000398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0.019301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0.000131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0.009303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0.2146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(0.8818)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4.2887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(1.114)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2365869248"/>
                      </a:ext>
                    </a:extLst>
                  </a:tr>
                  <a:tr h="4203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CAC40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0.000173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0.007147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-0.001226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0.016889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-0.000122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0.00999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0.2761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(0.8818)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2.5409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(1.1146)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318447377"/>
                      </a:ext>
                    </a:extLst>
                  </a:tr>
                  <a:tr h="4203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S&amp;P500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0.000347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0.007201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-0.000413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0.020293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0.000278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0.008593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0.1477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(0.8818)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5.5953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(1.1146)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839" marR="39839" marT="0" marB="0"/>
                    </a:tc>
                    <a:extLst>
                      <a:ext uri="{0D108BD9-81ED-4DB2-BD59-A6C34878D82A}">
                        <a16:rowId xmlns:a16="http://schemas.microsoft.com/office/drawing/2014/main" val="2494958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986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9F38-BE0E-4926-A124-CF87066C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39" y="246564"/>
            <a:ext cx="10364451" cy="1596177"/>
          </a:xfrm>
        </p:spPr>
        <p:txBody>
          <a:bodyPr/>
          <a:lstStyle/>
          <a:p>
            <a:r>
              <a:rPr lang="ro-RO" dirty="0"/>
              <a:t>Metodologie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0514E-0805-464A-9709-31176E9EDE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4215" y="3224949"/>
            <a:ext cx="3383018" cy="393863"/>
          </a:xfrm>
        </p:spPr>
        <p:txBody>
          <a:bodyPr>
            <a:normAutofit/>
          </a:bodyPr>
          <a:lstStyle/>
          <a:p>
            <a:r>
              <a:rPr lang="ro-RO" sz="1700" dirty="0"/>
              <a:t>Rentabilitate logaritmică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004AD6-F0DC-41B4-A87E-B4B036099B8D}"/>
              </a:ext>
            </a:extLst>
          </p:cNvPr>
          <p:cNvGrpSpPr/>
          <p:nvPr/>
        </p:nvGrpSpPr>
        <p:grpSpPr>
          <a:xfrm>
            <a:off x="2274215" y="1785106"/>
            <a:ext cx="3489550" cy="973309"/>
            <a:chOff x="807242" y="1941843"/>
            <a:chExt cx="3383018" cy="1062576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E6672DFB-DB20-4AFD-96EE-E0CDF53D3279}"/>
                </a:ext>
              </a:extLst>
            </p:cNvPr>
            <p:cNvSpPr txBox="1">
              <a:spLocks/>
            </p:cNvSpPr>
            <p:nvPr/>
          </p:nvSpPr>
          <p:spPr>
            <a:xfrm>
              <a:off x="807242" y="1941843"/>
              <a:ext cx="3383018" cy="3938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8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o-RO" dirty="0"/>
                <a:t>Modelul pieței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965052-567B-4440-9FAC-01CAD7AE0E29}"/>
                    </a:ext>
                  </a:extLst>
                </p:cNvPr>
                <p:cNvSpPr txBox="1"/>
                <p:nvPr/>
              </p:nvSpPr>
              <p:spPr>
                <a:xfrm>
                  <a:off x="807242" y="2424196"/>
                  <a:ext cx="2333331" cy="5802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965052-567B-4440-9FAC-01CAD7AE0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42" y="2424196"/>
                  <a:ext cx="2333331" cy="58022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B2F266-739D-490A-8AD3-1167B6D8D47C}"/>
                  </a:ext>
                </a:extLst>
              </p:cNvPr>
              <p:cNvSpPr txBox="1"/>
              <p:nvPr/>
            </p:nvSpPr>
            <p:spPr>
              <a:xfrm>
                <a:off x="3167108" y="3549860"/>
                <a:ext cx="1597232" cy="844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B2F266-739D-490A-8AD3-1167B6D8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08" y="3549860"/>
                <a:ext cx="1597232" cy="844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E3BDA0E-2009-4DDA-A729-F88AD6EBA3F9}"/>
              </a:ext>
            </a:extLst>
          </p:cNvPr>
          <p:cNvGrpSpPr/>
          <p:nvPr/>
        </p:nvGrpSpPr>
        <p:grpSpPr>
          <a:xfrm>
            <a:off x="430359" y="4922814"/>
            <a:ext cx="6094520" cy="1109508"/>
            <a:chOff x="-1036614" y="5324256"/>
            <a:chExt cx="6094520" cy="1109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ontent Placeholder 2">
                  <a:extLst>
                    <a:ext uri="{FF2B5EF4-FFF2-40B4-BE49-F238E27FC236}">
                      <a16:creationId xmlns:a16="http://schemas.microsoft.com/office/drawing/2014/main" id="{A2D97EAF-3C20-4B1E-B5FA-122A174DED3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07242" y="5324256"/>
                  <a:ext cx="3383018" cy="39386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•"/>
                    <a:defRPr sz="2000" kern="1200" cap="all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•"/>
                    <a:defRPr sz="1800" kern="1200" cap="all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•"/>
                    <a:defRPr sz="1600" kern="1200" cap="all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•"/>
                    <a:defRPr sz="1400" kern="1200" cap="all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•"/>
                    <a:defRPr sz="1400" kern="1200" cap="all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•"/>
                    <a:defRPr sz="1400" kern="1200" cap="all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•"/>
                    <a:defRPr sz="1400" kern="1200" cap="all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•"/>
                    <a:defRPr sz="1400" kern="1200" cap="all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•"/>
                    <a:defRPr sz="1400" kern="1200" cap="all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ro-RO" sz="1700" dirty="0"/>
                    <a:t>Coeficientul beta (</a:t>
                  </a:r>
                  <a14:m>
                    <m:oMath xmlns:m="http://schemas.openxmlformats.org/officeDocument/2006/math">
                      <m:r>
                        <a:rPr lang="ro-RO" sz="1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ro-RO" sz="1700" dirty="0"/>
                    <a:t>)</a:t>
                  </a:r>
                </a:p>
              </p:txBody>
            </p:sp>
          </mc:Choice>
          <mc:Fallback xmlns="">
            <p:sp>
              <p:nvSpPr>
                <p:cNvPr id="6" name="Content Placeholder 2">
                  <a:extLst>
                    <a:ext uri="{FF2B5EF4-FFF2-40B4-BE49-F238E27FC236}">
                      <a16:creationId xmlns:a16="http://schemas.microsoft.com/office/drawing/2014/main" id="{A2D97EAF-3C20-4B1E-B5FA-122A174DE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42" y="5324256"/>
                  <a:ext cx="3383018" cy="393863"/>
                </a:xfrm>
                <a:prstGeom prst="rect">
                  <a:avLst/>
                </a:prstGeom>
                <a:blipFill>
                  <a:blip r:embed="rId4"/>
                  <a:stretch>
                    <a:fillRect l="-901"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EE21BFC-4FA2-4593-BD9F-8F60A270B827}"/>
                    </a:ext>
                  </a:extLst>
                </p:cNvPr>
                <p:cNvSpPr txBox="1"/>
                <p:nvPr/>
              </p:nvSpPr>
              <p:spPr>
                <a:xfrm>
                  <a:off x="-1036614" y="5718119"/>
                  <a:ext cx="6094520" cy="7156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  <m:d>
                              <m:dPr>
                                <m:sepChr m:val=",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EE21BFC-4FA2-4593-BD9F-8F60A270B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36614" y="5718119"/>
                  <a:ext cx="6094520" cy="7156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1D78C-F267-4365-88EF-0323B837766C}"/>
              </a:ext>
            </a:extLst>
          </p:cNvPr>
          <p:cNvGrpSpPr/>
          <p:nvPr/>
        </p:nvGrpSpPr>
        <p:grpSpPr>
          <a:xfrm>
            <a:off x="5177245" y="1941843"/>
            <a:ext cx="6613864" cy="1127562"/>
            <a:chOff x="-808181" y="4046602"/>
            <a:chExt cx="6613864" cy="1127562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F4144B01-B0DB-417C-A2F5-9A970947FB79}"/>
                </a:ext>
              </a:extLst>
            </p:cNvPr>
            <p:cNvSpPr txBox="1">
              <a:spLocks/>
            </p:cNvSpPr>
            <p:nvPr/>
          </p:nvSpPr>
          <p:spPr>
            <a:xfrm>
              <a:off x="807242" y="4046602"/>
              <a:ext cx="3383018" cy="3938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8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o-RO" dirty="0"/>
                <a:t>Coeficientul de determinație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BE62AEE-E937-43F7-8F30-7AD835ED2222}"/>
                    </a:ext>
                  </a:extLst>
                </p:cNvPr>
                <p:cNvSpPr txBox="1"/>
                <p:nvPr/>
              </p:nvSpPr>
              <p:spPr>
                <a:xfrm>
                  <a:off x="-808181" y="4399657"/>
                  <a:ext cx="6613864" cy="7745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BE62AEE-E937-43F7-8F30-7AD835ED2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08181" y="4399657"/>
                  <a:ext cx="6613864" cy="774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CB44614-17E2-4D36-B7D8-F36A7EB4F724}"/>
              </a:ext>
            </a:extLst>
          </p:cNvPr>
          <p:cNvSpPr txBox="1"/>
          <p:nvPr/>
        </p:nvSpPr>
        <p:spPr>
          <a:xfrm>
            <a:off x="8603770" y="3206301"/>
            <a:ext cx="7978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700" dirty="0">
                <a:cs typeface="Times New Roman" panose="02020603050405020304" pitchFamily="18" charset="0"/>
              </a:rPr>
              <a:t>p,q</a:t>
            </a:r>
            <a:endParaRPr lang="en-US" sz="1700" dirty="0"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067BE2-A03D-49A8-A8DE-E2A64A0778D1}"/>
              </a:ext>
            </a:extLst>
          </p:cNvPr>
          <p:cNvGrpSpPr/>
          <p:nvPr/>
        </p:nvGrpSpPr>
        <p:grpSpPr>
          <a:xfrm>
            <a:off x="4133923" y="3188127"/>
            <a:ext cx="7144304" cy="1665757"/>
            <a:chOff x="4165191" y="3418657"/>
            <a:chExt cx="7144304" cy="1665757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9C0AD1C0-25DE-40D6-B1DB-AD9B64C0798F}"/>
                </a:ext>
              </a:extLst>
            </p:cNvPr>
            <p:cNvSpPr txBox="1">
              <a:spLocks/>
            </p:cNvSpPr>
            <p:nvPr/>
          </p:nvSpPr>
          <p:spPr>
            <a:xfrm>
              <a:off x="6792668" y="3418657"/>
              <a:ext cx="3383018" cy="3938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8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o-RO" sz="1700" dirty="0"/>
                <a:t>Modelul GARCH(    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E70C632-E2B8-4621-A5C2-71C34AB67191}"/>
                    </a:ext>
                  </a:extLst>
                </p:cNvPr>
                <p:cNvSpPr txBox="1"/>
                <p:nvPr/>
              </p:nvSpPr>
              <p:spPr>
                <a:xfrm>
                  <a:off x="5658858" y="3859704"/>
                  <a:ext cx="5650637" cy="8798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E70C632-E2B8-4621-A5C2-71C34AB67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858" y="3859704"/>
                  <a:ext cx="5650637" cy="87985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3166F55-9BDE-4772-B1DB-CB3BCED48FD0}"/>
                    </a:ext>
                  </a:extLst>
                </p:cNvPr>
                <p:cNvSpPr txBox="1"/>
                <p:nvPr/>
              </p:nvSpPr>
              <p:spPr>
                <a:xfrm>
                  <a:off x="4165191" y="4715082"/>
                  <a:ext cx="631202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3166F55-9BDE-4772-B1DB-CB3BCED48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191" y="4715082"/>
                  <a:ext cx="631202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885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EED1-3B46-4C4C-8074-11C6C5E9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16676"/>
            <a:ext cx="10364451" cy="677623"/>
          </a:xfrm>
        </p:spPr>
        <p:txBody>
          <a:bodyPr/>
          <a:lstStyle/>
          <a:p>
            <a:r>
              <a:rPr lang="ro-RO" dirty="0"/>
              <a:t>Rezultate empirice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A02BDBA-1D2D-4E2E-8161-002A7B60B7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3890322"/>
                  </p:ext>
                </p:extLst>
              </p:nvPr>
            </p:nvGraphicFramePr>
            <p:xfrm>
              <a:off x="258930" y="1461832"/>
              <a:ext cx="11674138" cy="444684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19223">
                      <a:extLst>
                        <a:ext uri="{9D8B030D-6E8A-4147-A177-3AD203B41FA5}">
                          <a16:colId xmlns:a16="http://schemas.microsoft.com/office/drawing/2014/main" val="938509075"/>
                        </a:ext>
                      </a:extLst>
                    </a:gridCol>
                    <a:gridCol w="1286913">
                      <a:extLst>
                        <a:ext uri="{9D8B030D-6E8A-4147-A177-3AD203B41FA5}">
                          <a16:colId xmlns:a16="http://schemas.microsoft.com/office/drawing/2014/main" val="1536218562"/>
                        </a:ext>
                      </a:extLst>
                    </a:gridCol>
                    <a:gridCol w="1286913">
                      <a:extLst>
                        <a:ext uri="{9D8B030D-6E8A-4147-A177-3AD203B41FA5}">
                          <a16:colId xmlns:a16="http://schemas.microsoft.com/office/drawing/2014/main" val="1104838385"/>
                        </a:ext>
                      </a:extLst>
                    </a:gridCol>
                    <a:gridCol w="1011146">
                      <a:extLst>
                        <a:ext uri="{9D8B030D-6E8A-4147-A177-3AD203B41FA5}">
                          <a16:colId xmlns:a16="http://schemas.microsoft.com/office/drawing/2014/main" val="3502047801"/>
                        </a:ext>
                      </a:extLst>
                    </a:gridCol>
                    <a:gridCol w="1351259">
                      <a:extLst>
                        <a:ext uri="{9D8B030D-6E8A-4147-A177-3AD203B41FA5}">
                          <a16:colId xmlns:a16="http://schemas.microsoft.com/office/drawing/2014/main" val="1021958143"/>
                        </a:ext>
                      </a:extLst>
                    </a:gridCol>
                    <a:gridCol w="1222566">
                      <a:extLst>
                        <a:ext uri="{9D8B030D-6E8A-4147-A177-3AD203B41FA5}">
                          <a16:colId xmlns:a16="http://schemas.microsoft.com/office/drawing/2014/main" val="2524313360"/>
                        </a:ext>
                      </a:extLst>
                    </a:gridCol>
                    <a:gridCol w="1011146">
                      <a:extLst>
                        <a:ext uri="{9D8B030D-6E8A-4147-A177-3AD203B41FA5}">
                          <a16:colId xmlns:a16="http://schemas.microsoft.com/office/drawing/2014/main" val="1480534261"/>
                        </a:ext>
                      </a:extLst>
                    </a:gridCol>
                    <a:gridCol w="1286913">
                      <a:extLst>
                        <a:ext uri="{9D8B030D-6E8A-4147-A177-3AD203B41FA5}">
                          <a16:colId xmlns:a16="http://schemas.microsoft.com/office/drawing/2014/main" val="1254988257"/>
                        </a:ext>
                      </a:extLst>
                    </a:gridCol>
                    <a:gridCol w="1286913">
                      <a:extLst>
                        <a:ext uri="{9D8B030D-6E8A-4147-A177-3AD203B41FA5}">
                          <a16:colId xmlns:a16="http://schemas.microsoft.com/office/drawing/2014/main" val="826647642"/>
                        </a:ext>
                      </a:extLst>
                    </a:gridCol>
                    <a:gridCol w="1011146">
                      <a:extLst>
                        <a:ext uri="{9D8B030D-6E8A-4147-A177-3AD203B41FA5}">
                          <a16:colId xmlns:a16="http://schemas.microsoft.com/office/drawing/2014/main" val="2887411019"/>
                        </a:ext>
                      </a:extLst>
                    </a:gridCol>
                  </a:tblGrid>
                  <a:tr h="905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Indice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2004-2007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2007-2010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2010-2019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5432798"/>
                      </a:ext>
                    </a:extLst>
                  </a:tr>
                  <a:tr h="1939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(t-stat)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(t-stat)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(t-stat)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β 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(t-stat)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(t-stat)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(t-stat)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extLst>
                      <a:ext uri="{0D108BD9-81ED-4DB2-BD59-A6C34878D82A}">
                        <a16:rowId xmlns:a16="http://schemas.microsoft.com/office/drawing/2014/main" val="3600743436"/>
                      </a:ext>
                    </a:extLst>
                  </a:tr>
                  <a:tr h="19167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BET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0.0013***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(2.8325)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0.2598***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(3.3630)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0.0106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-0.0007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(-0.8122)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0.8012***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(14.2005)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0.2727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0.0001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(0.9526)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0.5164***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(20.101)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0.1382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extLst>
                      <a:ext uri="{0D108BD9-81ED-4DB2-BD59-A6C34878D82A}">
                        <a16:rowId xmlns:a16="http://schemas.microsoft.com/office/drawing/2014/main" val="2366876282"/>
                      </a:ext>
                    </a:extLst>
                  </a:tr>
                  <a:tr h="19167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BUX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(0.6302)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0.4131***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(6.7934)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0.0447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-0.0008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(-1.0502)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0.4974***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(10.4212)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0.1669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-0.0001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(-0.8745)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0.6082***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(23.4353)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0.1807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extLst>
                      <a:ext uri="{0D108BD9-81ED-4DB2-BD59-A6C34878D82A}">
                        <a16:rowId xmlns:a16="http://schemas.microsoft.com/office/drawing/2014/main" val="3057795233"/>
                      </a:ext>
                    </a:extLst>
                  </a:tr>
                  <a:tr h="19167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0.0005*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(1.7315)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0.5273***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(11.2064)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0.1142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-0.0019*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(-2.7482)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0.6366***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(15.4090)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0.3037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-0.0003**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(-2.3417)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0.5690***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(29.419)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0.2559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extLst>
                      <a:ext uri="{0D108BD9-81ED-4DB2-BD59-A6C34878D82A}">
                        <a16:rowId xmlns:a16="http://schemas.microsoft.com/office/drawing/2014/main" val="4126429151"/>
                      </a:ext>
                    </a:extLst>
                  </a:tr>
                  <a:tr h="19167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MOEX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0.0007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(1.3626)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1.1876***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(13.3418)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0.1523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-0.0003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(-0.2791)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1.2862***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(16.3647)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0.3511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0.0001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(0.6472)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0.7672***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(28.8913)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0.2502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extLst>
                      <a:ext uri="{0D108BD9-81ED-4DB2-BD59-A6C34878D82A}">
                        <a16:rowId xmlns:a16="http://schemas.microsoft.com/office/drawing/2014/main" val="3963465696"/>
                      </a:ext>
                    </a:extLst>
                  </a:tr>
                  <a:tr h="19167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WIG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0.0004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(1.3696)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0.4423***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(9.3537)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0.0821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-0.0012**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(-2.0954)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0.3958***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(11.1083)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0.1842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-0.0005***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(-3.4670)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0.4735***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(24.8402)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0.1975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extLst>
                      <a:ext uri="{0D108BD9-81ED-4DB2-BD59-A6C34878D82A}">
                        <a16:rowId xmlns:a16="http://schemas.microsoft.com/office/drawing/2014/main" val="2982980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A02BDBA-1D2D-4E2E-8161-002A7B60B7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3890322"/>
                  </p:ext>
                </p:extLst>
              </p:nvPr>
            </p:nvGraphicFramePr>
            <p:xfrm>
              <a:off x="258930" y="1461832"/>
              <a:ext cx="11674138" cy="444684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19223">
                      <a:extLst>
                        <a:ext uri="{9D8B030D-6E8A-4147-A177-3AD203B41FA5}">
                          <a16:colId xmlns:a16="http://schemas.microsoft.com/office/drawing/2014/main" val="938509075"/>
                        </a:ext>
                      </a:extLst>
                    </a:gridCol>
                    <a:gridCol w="1286913">
                      <a:extLst>
                        <a:ext uri="{9D8B030D-6E8A-4147-A177-3AD203B41FA5}">
                          <a16:colId xmlns:a16="http://schemas.microsoft.com/office/drawing/2014/main" val="1536218562"/>
                        </a:ext>
                      </a:extLst>
                    </a:gridCol>
                    <a:gridCol w="1286913">
                      <a:extLst>
                        <a:ext uri="{9D8B030D-6E8A-4147-A177-3AD203B41FA5}">
                          <a16:colId xmlns:a16="http://schemas.microsoft.com/office/drawing/2014/main" val="1104838385"/>
                        </a:ext>
                      </a:extLst>
                    </a:gridCol>
                    <a:gridCol w="1011146">
                      <a:extLst>
                        <a:ext uri="{9D8B030D-6E8A-4147-A177-3AD203B41FA5}">
                          <a16:colId xmlns:a16="http://schemas.microsoft.com/office/drawing/2014/main" val="3502047801"/>
                        </a:ext>
                      </a:extLst>
                    </a:gridCol>
                    <a:gridCol w="1351259">
                      <a:extLst>
                        <a:ext uri="{9D8B030D-6E8A-4147-A177-3AD203B41FA5}">
                          <a16:colId xmlns:a16="http://schemas.microsoft.com/office/drawing/2014/main" val="1021958143"/>
                        </a:ext>
                      </a:extLst>
                    </a:gridCol>
                    <a:gridCol w="1222566">
                      <a:extLst>
                        <a:ext uri="{9D8B030D-6E8A-4147-A177-3AD203B41FA5}">
                          <a16:colId xmlns:a16="http://schemas.microsoft.com/office/drawing/2014/main" val="2524313360"/>
                        </a:ext>
                      </a:extLst>
                    </a:gridCol>
                    <a:gridCol w="1011146">
                      <a:extLst>
                        <a:ext uri="{9D8B030D-6E8A-4147-A177-3AD203B41FA5}">
                          <a16:colId xmlns:a16="http://schemas.microsoft.com/office/drawing/2014/main" val="1480534261"/>
                        </a:ext>
                      </a:extLst>
                    </a:gridCol>
                    <a:gridCol w="1286913">
                      <a:extLst>
                        <a:ext uri="{9D8B030D-6E8A-4147-A177-3AD203B41FA5}">
                          <a16:colId xmlns:a16="http://schemas.microsoft.com/office/drawing/2014/main" val="1254988257"/>
                        </a:ext>
                      </a:extLst>
                    </a:gridCol>
                    <a:gridCol w="1286913">
                      <a:extLst>
                        <a:ext uri="{9D8B030D-6E8A-4147-A177-3AD203B41FA5}">
                          <a16:colId xmlns:a16="http://schemas.microsoft.com/office/drawing/2014/main" val="826647642"/>
                        </a:ext>
                      </a:extLst>
                    </a:gridCol>
                    <a:gridCol w="1011146">
                      <a:extLst>
                        <a:ext uri="{9D8B030D-6E8A-4147-A177-3AD203B41FA5}">
                          <a16:colId xmlns:a16="http://schemas.microsoft.com/office/drawing/2014/main" val="2887411019"/>
                        </a:ext>
                      </a:extLst>
                    </a:gridCol>
                  </a:tblGrid>
                  <a:tr h="28670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Indice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2004-2007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2007-2010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2010-2019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5432798"/>
                      </a:ext>
                    </a:extLst>
                  </a:tr>
                  <a:tr h="6933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(t-stat)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(t-stat)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87" marR="36587" marT="0" marB="0">
                        <a:blipFill>
                          <a:blip r:embed="rId2"/>
                          <a:stretch>
                            <a:fillRect l="-345783" t="-42105" r="-711446" b="-5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(t-stat)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β 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(t-stat)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87" marR="36587" marT="0" marB="0">
                        <a:blipFill>
                          <a:blip r:embed="rId2"/>
                          <a:stretch>
                            <a:fillRect l="-700602" t="-42105" r="-356627" b="-5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(t-stat)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(t-stat)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87" marR="36587" marT="0" marB="0">
                        <a:blipFill>
                          <a:blip r:embed="rId2"/>
                          <a:stretch>
                            <a:fillRect l="-1054819" t="-42105" r="-2410" b="-5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0743436"/>
                      </a:ext>
                    </a:extLst>
                  </a:tr>
                  <a:tr h="6933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BET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0.0013***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(2.8325)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0.2598***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(3.3630)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0.0106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-0.0007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(-0.8122)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0.8012***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(14.2005)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0.2727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0.0001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(0.9526)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0.5164***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(20.101)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0.1382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extLst>
                      <a:ext uri="{0D108BD9-81ED-4DB2-BD59-A6C34878D82A}">
                        <a16:rowId xmlns:a16="http://schemas.microsoft.com/office/drawing/2014/main" val="2366876282"/>
                      </a:ext>
                    </a:extLst>
                  </a:tr>
                  <a:tr h="6933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BUX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(0.6302)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0.4131***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(6.7934)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0.0447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-0.0008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(-1.0502)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0.4974***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(10.4212)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0.1669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-0.0001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(-0.8745)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0.6082***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(23.4353)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0.1807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extLst>
                      <a:ext uri="{0D108BD9-81ED-4DB2-BD59-A6C34878D82A}">
                        <a16:rowId xmlns:a16="http://schemas.microsoft.com/office/drawing/2014/main" val="3057795233"/>
                      </a:ext>
                    </a:extLst>
                  </a:tr>
                  <a:tr h="6933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0.0005*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(1.7315)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0.5273***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(11.2064)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0.1142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-0.0019*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(-2.7482)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0.6366***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(15.4090)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0.3037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-0.0003**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(-2.3417)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0.5690***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(29.419)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0.2559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extLst>
                      <a:ext uri="{0D108BD9-81ED-4DB2-BD59-A6C34878D82A}">
                        <a16:rowId xmlns:a16="http://schemas.microsoft.com/office/drawing/2014/main" val="4126429151"/>
                      </a:ext>
                    </a:extLst>
                  </a:tr>
                  <a:tr h="6933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MOEX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0.0007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(1.3626)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1.1876***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(13.3418)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0.1523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-0.0003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(-0.2791)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1.2862***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(16.3647)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0.3511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0.0001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(0.6472)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0.7672***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(28.8913)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0.2502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extLst>
                      <a:ext uri="{0D108BD9-81ED-4DB2-BD59-A6C34878D82A}">
                        <a16:rowId xmlns:a16="http://schemas.microsoft.com/office/drawing/2014/main" val="3963465696"/>
                      </a:ext>
                    </a:extLst>
                  </a:tr>
                  <a:tr h="6933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WIG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0.0004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(1.3696)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0.4423***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(9.3537)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0.0821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-0.0012**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(-2.0954)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0.3958***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(11.1083)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0.1842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-0.0005***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(-3.4670)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0.4735***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(24.8402)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0.1975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587" marR="36587" marT="0" marB="0"/>
                    </a:tc>
                    <a:extLst>
                      <a:ext uri="{0D108BD9-81ED-4DB2-BD59-A6C34878D82A}">
                        <a16:rowId xmlns:a16="http://schemas.microsoft.com/office/drawing/2014/main" val="29829804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94776CB-04CA-4CF4-9CF9-388FE26EA136}"/>
              </a:ext>
            </a:extLst>
          </p:cNvPr>
          <p:cNvSpPr txBox="1"/>
          <p:nvPr/>
        </p:nvSpPr>
        <p:spPr>
          <a:xfrm>
            <a:off x="258930" y="994299"/>
            <a:ext cx="53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Variabila explicativă este indicele internațional MSCI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8FC79-BB39-4670-A7FF-E3EED56C3102}"/>
              </a:ext>
            </a:extLst>
          </p:cNvPr>
          <p:cNvSpPr txBox="1"/>
          <p:nvPr/>
        </p:nvSpPr>
        <p:spPr>
          <a:xfrm>
            <a:off x="258930" y="5908677"/>
            <a:ext cx="5362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*** - semnificativ la un prag de risc de 1%</a:t>
            </a:r>
          </a:p>
          <a:p>
            <a:r>
              <a:rPr lang="ro-RO" sz="1400" dirty="0"/>
              <a:t>**  - semnificativ la un prag de risc de 5%</a:t>
            </a:r>
          </a:p>
          <a:p>
            <a:r>
              <a:rPr lang="ro-RO" sz="1400" dirty="0"/>
              <a:t>*   - semnificativ la un prag de risc de 10%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016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2C648ED-E009-4610-B785-50DE834FD5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0995933"/>
                  </p:ext>
                </p:extLst>
              </p:nvPr>
            </p:nvGraphicFramePr>
            <p:xfrm>
              <a:off x="388399" y="1305739"/>
              <a:ext cx="11415201" cy="408264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2069">
                      <a:extLst>
                        <a:ext uri="{9D8B030D-6E8A-4147-A177-3AD203B41FA5}">
                          <a16:colId xmlns:a16="http://schemas.microsoft.com/office/drawing/2014/main" val="2280639167"/>
                        </a:ext>
                      </a:extLst>
                    </a:gridCol>
                    <a:gridCol w="1262900">
                      <a:extLst>
                        <a:ext uri="{9D8B030D-6E8A-4147-A177-3AD203B41FA5}">
                          <a16:colId xmlns:a16="http://schemas.microsoft.com/office/drawing/2014/main" val="331377336"/>
                        </a:ext>
                      </a:extLst>
                    </a:gridCol>
                    <a:gridCol w="1262900">
                      <a:extLst>
                        <a:ext uri="{9D8B030D-6E8A-4147-A177-3AD203B41FA5}">
                          <a16:colId xmlns:a16="http://schemas.microsoft.com/office/drawing/2014/main" val="2529834946"/>
                        </a:ext>
                      </a:extLst>
                    </a:gridCol>
                    <a:gridCol w="992277">
                      <a:extLst>
                        <a:ext uri="{9D8B030D-6E8A-4147-A177-3AD203B41FA5}">
                          <a16:colId xmlns:a16="http://schemas.microsoft.com/office/drawing/2014/main" val="3351936757"/>
                        </a:ext>
                      </a:extLst>
                    </a:gridCol>
                    <a:gridCol w="1312010">
                      <a:extLst>
                        <a:ext uri="{9D8B030D-6E8A-4147-A177-3AD203B41FA5}">
                          <a16:colId xmlns:a16="http://schemas.microsoft.com/office/drawing/2014/main" val="566415290"/>
                        </a:ext>
                      </a:extLst>
                    </a:gridCol>
                    <a:gridCol w="1262900">
                      <a:extLst>
                        <a:ext uri="{9D8B030D-6E8A-4147-A177-3AD203B41FA5}">
                          <a16:colId xmlns:a16="http://schemas.microsoft.com/office/drawing/2014/main" val="2056545879"/>
                        </a:ext>
                      </a:extLst>
                    </a:gridCol>
                    <a:gridCol w="992277">
                      <a:extLst>
                        <a:ext uri="{9D8B030D-6E8A-4147-A177-3AD203B41FA5}">
                          <a16:colId xmlns:a16="http://schemas.microsoft.com/office/drawing/2014/main" val="3275136454"/>
                        </a:ext>
                      </a:extLst>
                    </a:gridCol>
                    <a:gridCol w="1172691">
                      <a:extLst>
                        <a:ext uri="{9D8B030D-6E8A-4147-A177-3AD203B41FA5}">
                          <a16:colId xmlns:a16="http://schemas.microsoft.com/office/drawing/2014/main" val="893516503"/>
                        </a:ext>
                      </a:extLst>
                    </a:gridCol>
                    <a:gridCol w="1262900">
                      <a:extLst>
                        <a:ext uri="{9D8B030D-6E8A-4147-A177-3AD203B41FA5}">
                          <a16:colId xmlns:a16="http://schemas.microsoft.com/office/drawing/2014/main" val="698756565"/>
                        </a:ext>
                      </a:extLst>
                    </a:gridCol>
                    <a:gridCol w="992277">
                      <a:extLst>
                        <a:ext uri="{9D8B030D-6E8A-4147-A177-3AD203B41FA5}">
                          <a16:colId xmlns:a16="http://schemas.microsoft.com/office/drawing/2014/main" val="2156101767"/>
                        </a:ext>
                      </a:extLst>
                    </a:gridCol>
                  </a:tblGrid>
                  <a:tr h="2924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Indice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2004-2007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2007-2010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2010-2019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330659"/>
                      </a:ext>
                    </a:extLst>
                  </a:tr>
                  <a:tr h="2924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(t-stat)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β 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extLst>
                      <a:ext uri="{0D108BD9-81ED-4DB2-BD59-A6C34878D82A}">
                        <a16:rowId xmlns:a16="http://schemas.microsoft.com/office/drawing/2014/main" val="1770509958"/>
                      </a:ext>
                    </a:extLst>
                  </a:tr>
                  <a:tr h="49204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BET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0.001620***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(3.451441)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0.101426*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(1.753917)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0.002178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-0.001236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(-1.191282)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0.585145***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(10.20221)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0.162573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0.000312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(1.467392)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0.234039***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(10.93743)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0.045597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extLst>
                      <a:ext uri="{0D108BD9-81ED-4DB2-BD59-A6C34878D82A}">
                        <a16:rowId xmlns:a16="http://schemas.microsoft.com/office/drawing/2014/main" val="2690998517"/>
                      </a:ext>
                    </a:extLst>
                  </a:tr>
                  <a:tr h="49204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BUX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0.000206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(0.555588)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0.436865***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(9.524346)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0.085383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-0.000943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(-1.237627)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0.613752***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(14.65343)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0.285832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0.000021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(0.104722)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0.464571***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(22.55046)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0.170109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extLst>
                      <a:ext uri="{0D108BD9-81ED-4DB2-BD59-A6C34878D82A}">
                        <a16:rowId xmlns:a16="http://schemas.microsoft.com/office/drawing/2014/main" val="4195122096"/>
                      </a:ext>
                    </a:extLst>
                  </a:tr>
                  <a:tr h="61842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0.000498*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(1.700765)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0.423736***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(11.68933)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0.123462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-0.002198***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(-3.044131)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0.582740***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(14.10676)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0.267930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-0.000184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(-1.164805)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0.404046***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(25.41388)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0.205119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extLst>
                      <a:ext uri="{0D108BD9-81ED-4DB2-BD59-A6C34878D82A}">
                        <a16:rowId xmlns:a16="http://schemas.microsoft.com/office/drawing/2014/main" val="3838382281"/>
                      </a:ext>
                    </a:extLst>
                  </a:tr>
                  <a:tr h="49204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MOEX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0.000807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(1.357917)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0.782554***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(10.69159)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0.104500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-0.000717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(-0.482985)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1.090244***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(13.84818)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0.283141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0.000364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(1.625935)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0.486437***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(21.61659)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0.160162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extLst>
                      <a:ext uri="{0D108BD9-81ED-4DB2-BD59-A6C34878D82A}">
                        <a16:rowId xmlns:a16="http://schemas.microsoft.com/office/drawing/2014/main" val="1045224269"/>
                      </a:ext>
                    </a:extLst>
                  </a:tr>
                  <a:tr h="7448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WIG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0.000396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(1.365338)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0.372118***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(10.31830)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0.098433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-0.001416**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(-2.513659)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0.490862***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(15.75535)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0.313653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-0.000366**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(-2.559481)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0.438145***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(30.40909)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0.270510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extLst>
                      <a:ext uri="{0D108BD9-81ED-4DB2-BD59-A6C34878D82A}">
                        <a16:rowId xmlns:a16="http://schemas.microsoft.com/office/drawing/2014/main" val="759160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2C648ED-E009-4610-B785-50DE834FD5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0995933"/>
                  </p:ext>
                </p:extLst>
              </p:nvPr>
            </p:nvGraphicFramePr>
            <p:xfrm>
              <a:off x="388399" y="1305739"/>
              <a:ext cx="11415201" cy="408982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2069">
                      <a:extLst>
                        <a:ext uri="{9D8B030D-6E8A-4147-A177-3AD203B41FA5}">
                          <a16:colId xmlns:a16="http://schemas.microsoft.com/office/drawing/2014/main" val="2280639167"/>
                        </a:ext>
                      </a:extLst>
                    </a:gridCol>
                    <a:gridCol w="1262900">
                      <a:extLst>
                        <a:ext uri="{9D8B030D-6E8A-4147-A177-3AD203B41FA5}">
                          <a16:colId xmlns:a16="http://schemas.microsoft.com/office/drawing/2014/main" val="331377336"/>
                        </a:ext>
                      </a:extLst>
                    </a:gridCol>
                    <a:gridCol w="1262900">
                      <a:extLst>
                        <a:ext uri="{9D8B030D-6E8A-4147-A177-3AD203B41FA5}">
                          <a16:colId xmlns:a16="http://schemas.microsoft.com/office/drawing/2014/main" val="2529834946"/>
                        </a:ext>
                      </a:extLst>
                    </a:gridCol>
                    <a:gridCol w="992277">
                      <a:extLst>
                        <a:ext uri="{9D8B030D-6E8A-4147-A177-3AD203B41FA5}">
                          <a16:colId xmlns:a16="http://schemas.microsoft.com/office/drawing/2014/main" val="3351936757"/>
                        </a:ext>
                      </a:extLst>
                    </a:gridCol>
                    <a:gridCol w="1312010">
                      <a:extLst>
                        <a:ext uri="{9D8B030D-6E8A-4147-A177-3AD203B41FA5}">
                          <a16:colId xmlns:a16="http://schemas.microsoft.com/office/drawing/2014/main" val="566415290"/>
                        </a:ext>
                      </a:extLst>
                    </a:gridCol>
                    <a:gridCol w="1262900">
                      <a:extLst>
                        <a:ext uri="{9D8B030D-6E8A-4147-A177-3AD203B41FA5}">
                          <a16:colId xmlns:a16="http://schemas.microsoft.com/office/drawing/2014/main" val="2056545879"/>
                        </a:ext>
                      </a:extLst>
                    </a:gridCol>
                    <a:gridCol w="992277">
                      <a:extLst>
                        <a:ext uri="{9D8B030D-6E8A-4147-A177-3AD203B41FA5}">
                          <a16:colId xmlns:a16="http://schemas.microsoft.com/office/drawing/2014/main" val="3275136454"/>
                        </a:ext>
                      </a:extLst>
                    </a:gridCol>
                    <a:gridCol w="1172691">
                      <a:extLst>
                        <a:ext uri="{9D8B030D-6E8A-4147-A177-3AD203B41FA5}">
                          <a16:colId xmlns:a16="http://schemas.microsoft.com/office/drawing/2014/main" val="893516503"/>
                        </a:ext>
                      </a:extLst>
                    </a:gridCol>
                    <a:gridCol w="1262900">
                      <a:extLst>
                        <a:ext uri="{9D8B030D-6E8A-4147-A177-3AD203B41FA5}">
                          <a16:colId xmlns:a16="http://schemas.microsoft.com/office/drawing/2014/main" val="698756565"/>
                        </a:ext>
                      </a:extLst>
                    </a:gridCol>
                    <a:gridCol w="992277">
                      <a:extLst>
                        <a:ext uri="{9D8B030D-6E8A-4147-A177-3AD203B41FA5}">
                          <a16:colId xmlns:a16="http://schemas.microsoft.com/office/drawing/2014/main" val="2156101767"/>
                        </a:ext>
                      </a:extLst>
                    </a:gridCol>
                  </a:tblGrid>
                  <a:tr h="2924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Indice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2004-2007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2007-2010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2010-2019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330659"/>
                      </a:ext>
                    </a:extLst>
                  </a:tr>
                  <a:tr h="6139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(t-stat)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128" marR="42128" marT="0" marB="0">
                        <a:blipFill>
                          <a:blip r:embed="rId2"/>
                          <a:stretch>
                            <a:fillRect l="-346012" t="-48515" r="-706748" b="-5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β 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128" marR="42128" marT="0" marB="0">
                        <a:blipFill>
                          <a:blip r:embed="rId2"/>
                          <a:stretch>
                            <a:fillRect l="-704908" t="-48515" r="-347853" b="-5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α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β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(t-stat)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128" marR="42128" marT="0" marB="0">
                        <a:blipFill>
                          <a:blip r:embed="rId2"/>
                          <a:stretch>
                            <a:fillRect l="-1050307" t="-48515" r="-2454" b="-519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509958"/>
                      </a:ext>
                    </a:extLst>
                  </a:tr>
                  <a:tr h="60674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BET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0.001620***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(3.451441)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0.101426*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(1.753917)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0.002178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-0.001236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(-1.191282)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0.585145***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(10.20221)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0.162573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0.000312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(1.467392)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0.234039***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(10.93743)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0.045597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extLst>
                      <a:ext uri="{0D108BD9-81ED-4DB2-BD59-A6C34878D82A}">
                        <a16:rowId xmlns:a16="http://schemas.microsoft.com/office/drawing/2014/main" val="2690998517"/>
                      </a:ext>
                    </a:extLst>
                  </a:tr>
                  <a:tr h="60674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BUX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0.000206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(0.555588)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0.436865***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(9.524346)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0.085383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-0.000943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(-1.237627)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0.613752***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(14.65343)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0.285832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0.000021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(0.104722)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0.464571***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(22.55046)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0.170109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extLst>
                      <a:ext uri="{0D108BD9-81ED-4DB2-BD59-A6C34878D82A}">
                        <a16:rowId xmlns:a16="http://schemas.microsoft.com/office/drawing/2014/main" val="4195122096"/>
                      </a:ext>
                    </a:extLst>
                  </a:tr>
                  <a:tr h="61842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0.000498*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(1.700765)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0.423736***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(11.68933)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0.123462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-0.002198***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(-3.044131)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0.582740***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(14.10676)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0.267930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-0.000184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(-1.164805)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0.404046***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(25.41388)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0.205119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extLst>
                      <a:ext uri="{0D108BD9-81ED-4DB2-BD59-A6C34878D82A}">
                        <a16:rowId xmlns:a16="http://schemas.microsoft.com/office/drawing/2014/main" val="3838382281"/>
                      </a:ext>
                    </a:extLst>
                  </a:tr>
                  <a:tr h="60674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MOEX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0.000807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(1.357917)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0.782554***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(10.69159)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0.104500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-0.000717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(-0.482985)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1.090244***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(13.84818)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0.283141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0.000364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(1.625935)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0.486437***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(21.61659)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0.160162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extLst>
                      <a:ext uri="{0D108BD9-81ED-4DB2-BD59-A6C34878D82A}">
                        <a16:rowId xmlns:a16="http://schemas.microsoft.com/office/drawing/2014/main" val="1045224269"/>
                      </a:ext>
                    </a:extLst>
                  </a:tr>
                  <a:tr h="7448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WIG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0.000396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(1.365338)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0.372118***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(10.31830)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0.098433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-0.001416**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(-2.513659)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0.490862***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(15.75535)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0.313653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-0.000366**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(-2.559481)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0.438145***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(30.40909)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0.270510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128" marR="42128" marT="0" marB="0"/>
                    </a:tc>
                    <a:extLst>
                      <a:ext uri="{0D108BD9-81ED-4DB2-BD59-A6C34878D82A}">
                        <a16:rowId xmlns:a16="http://schemas.microsoft.com/office/drawing/2014/main" val="7591606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A902933-B54C-4BC7-85D1-65B660B8AD92}"/>
              </a:ext>
            </a:extLst>
          </p:cNvPr>
          <p:cNvSpPr txBox="1"/>
          <p:nvPr/>
        </p:nvSpPr>
        <p:spPr>
          <a:xfrm>
            <a:off x="388399" y="5552261"/>
            <a:ext cx="525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*** - semnificativ la un prag de risc de 1%</a:t>
            </a:r>
          </a:p>
          <a:p>
            <a:r>
              <a:rPr lang="ro-RO" dirty="0"/>
              <a:t>**  - semnificativ la un prag de risc de 5%</a:t>
            </a:r>
          </a:p>
          <a:p>
            <a:r>
              <a:rPr lang="ro-RO" dirty="0"/>
              <a:t>*   - semnificativ la un prag de risc de 10%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0D238-0862-46FF-B94A-228C7C494B08}"/>
              </a:ext>
            </a:extLst>
          </p:cNvPr>
          <p:cNvSpPr txBox="1"/>
          <p:nvPr/>
        </p:nvSpPr>
        <p:spPr>
          <a:xfrm>
            <a:off x="388399" y="865933"/>
            <a:ext cx="53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Variabila explicativă este indicele internațional DAX30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129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1785</Words>
  <Application>Microsoft Office PowerPoint</Application>
  <PresentationFormat>Widescreen</PresentationFormat>
  <Paragraphs>614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Tw Cen MT</vt:lpstr>
      <vt:lpstr>Wingdings</vt:lpstr>
      <vt:lpstr>Droplet</vt:lpstr>
      <vt:lpstr>Expunerea la riscul global al piețelor de capital din Centrul și Estul Europei</vt:lpstr>
      <vt:lpstr>Motivația Alegerii temei</vt:lpstr>
      <vt:lpstr>Riscul activelor financiare</vt:lpstr>
      <vt:lpstr>Lucrări de specialitate</vt:lpstr>
      <vt:lpstr>Studiu de caz</vt:lpstr>
      <vt:lpstr>Statistici descriptive</vt:lpstr>
      <vt:lpstr>Metodologie</vt:lpstr>
      <vt:lpstr>Rezultate empirice</vt:lpstr>
      <vt:lpstr>PowerPoint Presentation</vt:lpstr>
      <vt:lpstr>PowerPoint Presentation</vt:lpstr>
      <vt:lpstr>PowerPoint Presentation</vt:lpstr>
      <vt:lpstr>PowerPoint Presentation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Expunerea la riscul global al piețelor de capital din Centrul și Estul Europei</dc:title>
  <dc:creator>Florin Despa</dc:creator>
  <cp:lastModifiedBy>Florin Despa</cp:lastModifiedBy>
  <cp:revision>49</cp:revision>
  <dcterms:created xsi:type="dcterms:W3CDTF">2021-06-25T13:00:48Z</dcterms:created>
  <dcterms:modified xsi:type="dcterms:W3CDTF">2021-06-28T23:19:45Z</dcterms:modified>
</cp:coreProperties>
</file>