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6" r:id="rId1"/>
    <p:sldMasterId id="2147483694" r:id="rId2"/>
  </p:sldMasterIdLst>
  <p:notesMasterIdLst>
    <p:notesMasterId r:id="rId5"/>
  </p:notesMasterIdLst>
  <p:handoutMasterIdLst>
    <p:handoutMasterId r:id="rId6"/>
  </p:handoutMasterIdLst>
  <p:sldIdLst>
    <p:sldId id="279" r:id="rId3"/>
    <p:sldId id="347" r:id="rId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1413"/>
    <a:srgbClr val="A0EBDC"/>
    <a:srgbClr val="005360"/>
    <a:srgbClr val="5EB2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52" autoAdjust="0"/>
    <p:restoredTop sz="87299" autoAdjust="0"/>
  </p:normalViewPr>
  <p:slideViewPr>
    <p:cSldViewPr snapToGrid="0" snapToObjects="1">
      <p:cViewPr varScale="1">
        <p:scale>
          <a:sx n="103" d="100"/>
          <a:sy n="103" d="100"/>
        </p:scale>
        <p:origin x="1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43B662E4-5498-48AA-92A3-B287C64F1E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5C10515-C0C2-4348-8E85-7931581B72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206BF-D001-4067-8412-D1C328A73E85}" type="datetimeFigureOut">
              <a:rPr lang="ru-RU" smtClean="0"/>
              <a:t>10.03.2022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0D9A12A-D815-4F3F-9B90-FA08F7FA90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7BA85F3-DD10-4C5E-946C-A446D244C9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4DE5C-133B-45C6-B36C-16FB7588C7D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036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72EE6-953D-4B61-A007-E5C4E5DBDA8B}" type="datetimeFigureOut">
              <a:rPr lang="ru-RU" smtClean="0"/>
              <a:t>10.03.2022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BB9FE-0946-46B0-8E38-749BCB6E87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4106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4BB9FE-0946-46B0-8E38-749BCB6E8722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6889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BB9FE-0946-46B0-8E38-749BCB6E872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0770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D973DD6-EA33-43ED-AC60-11D11DCC2195}" type="datetime1">
              <a:rPr lang="ru-RU" noProof="0" smtClean="0"/>
              <a:t>10.03.2022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0619800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D973DD6-EA33-43ED-AC60-11D11DCC2195}" type="datetime1">
              <a:rPr lang="ru-RU" noProof="0" smtClean="0"/>
              <a:t>10.03.2022</a:t>
            </a:fld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914080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D973DD6-EA33-43ED-AC60-11D11DCC2195}" type="datetime1">
              <a:rPr lang="ru-RU" noProof="0" smtClean="0"/>
              <a:t>10.03.2022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20968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D973DD6-EA33-43ED-AC60-11D11DCC2195}" type="datetime1">
              <a:rPr lang="ru-RU" noProof="0" smtClean="0"/>
              <a:t>10.03.2022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50509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D973DD6-EA33-43ED-AC60-11D11DCC2195}" type="datetime1">
              <a:rPr lang="ru-RU" noProof="0" smtClean="0"/>
              <a:t>10.03.2022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4813402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D973DD6-EA33-43ED-AC60-11D11DCC2195}" type="datetime1">
              <a:rPr lang="ru-RU" noProof="0" smtClean="0"/>
              <a:t>10.03.2022</a:t>
            </a:fld>
            <a:endParaRPr lang="ru-RU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02726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D973DD6-EA33-43ED-AC60-11D11DCC2195}" type="datetime1">
              <a:rPr lang="ru-RU" noProof="0" smtClean="0"/>
              <a:t>10.03.2022</a:t>
            </a:fld>
            <a:endParaRPr lang="ru-RU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7449326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D973DD6-EA33-43ED-AC60-11D11DCC2195}" type="datetime1">
              <a:rPr lang="ru-RU" noProof="0" smtClean="0"/>
              <a:t>10.03.2022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7718969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D973DD6-EA33-43ED-AC60-11D11DCC2195}" type="datetime1">
              <a:rPr lang="ru-RU" noProof="0" smtClean="0"/>
              <a:t>10.03.2022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909650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FED12A2-16A7-6843-9B63-1355399B1E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3861730" cy="6857999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5F43BF2-A8EB-C342-BFB2-28AFB1781935}"/>
              </a:ext>
            </a:extLst>
          </p:cNvPr>
          <p:cNvSpPr/>
          <p:nvPr userDrawn="1"/>
        </p:nvSpPr>
        <p:spPr>
          <a:xfrm>
            <a:off x="0" y="787400"/>
            <a:ext cx="11455400" cy="5295900"/>
          </a:xfrm>
          <a:prstGeom prst="rect">
            <a:avLst/>
          </a:prstGeom>
          <a:solidFill>
            <a:schemeClr val="accent5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1418BB35-F84D-7E4D-9F02-5B4CB837E1CB}"/>
              </a:ext>
            </a:extLst>
          </p:cNvPr>
          <p:cNvCxnSpPr/>
          <p:nvPr userDrawn="1"/>
        </p:nvCxnSpPr>
        <p:spPr>
          <a:xfrm>
            <a:off x="1778000" y="3435350"/>
            <a:ext cx="8661400" cy="0"/>
          </a:xfrm>
          <a:prstGeom prst="line">
            <a:avLst/>
          </a:prstGeom>
          <a:ln w="38100" cap="rnd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>
            <a:extLst>
              <a:ext uri="{FF2B5EF4-FFF2-40B4-BE49-F238E27FC236}">
                <a16:creationId xmlns:a16="http://schemas.microsoft.com/office/drawing/2014/main" id="{72FE6DCC-3681-AF43-B6B6-4A40A92581A5}"/>
              </a:ext>
            </a:extLst>
          </p:cNvPr>
          <p:cNvSpPr/>
          <p:nvPr userDrawn="1"/>
        </p:nvSpPr>
        <p:spPr>
          <a:xfrm>
            <a:off x="2260600" y="1647825"/>
            <a:ext cx="3562350" cy="3562350"/>
          </a:xfrm>
          <a:prstGeom prst="ellipse">
            <a:avLst/>
          </a:prstGeom>
          <a:solidFill>
            <a:schemeClr val="accent4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5A8E30CA-E181-3D4D-BB1E-9167FF0BE5D9}"/>
              </a:ext>
            </a:extLst>
          </p:cNvPr>
          <p:cNvSpPr/>
          <p:nvPr userDrawn="1"/>
        </p:nvSpPr>
        <p:spPr>
          <a:xfrm>
            <a:off x="2285627" y="1647121"/>
            <a:ext cx="3562350" cy="3562350"/>
          </a:xfrm>
          <a:prstGeom prst="ellipse">
            <a:avLst/>
          </a:prstGeom>
          <a:solidFill>
            <a:schemeClr val="accent4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2" name="Треугольник 11">
            <a:extLst>
              <a:ext uri="{FF2B5EF4-FFF2-40B4-BE49-F238E27FC236}">
                <a16:creationId xmlns:a16="http://schemas.microsoft.com/office/drawing/2014/main" id="{9061463E-CF25-634A-89E2-4E3280BB9CEB}"/>
              </a:ext>
            </a:extLst>
          </p:cNvPr>
          <p:cNvSpPr/>
          <p:nvPr userDrawn="1"/>
        </p:nvSpPr>
        <p:spPr>
          <a:xfrm>
            <a:off x="0" y="0"/>
            <a:ext cx="2628900" cy="6858000"/>
          </a:xfrm>
          <a:prstGeom prst="triangle">
            <a:avLst>
              <a:gd name="adj" fmla="val 0"/>
            </a:avLst>
          </a:prstGeom>
          <a:gradFill>
            <a:gsLst>
              <a:gs pos="47000">
                <a:schemeClr val="accent4">
                  <a:lumMod val="50000"/>
                </a:schemeClr>
              </a:gs>
              <a:gs pos="98000">
                <a:schemeClr val="accent4">
                  <a:lumMod val="20000"/>
                  <a:lumOff val="80000"/>
                  <a:alpha val="10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3" name="Треугольник 12">
            <a:extLst>
              <a:ext uri="{FF2B5EF4-FFF2-40B4-BE49-F238E27FC236}">
                <a16:creationId xmlns:a16="http://schemas.microsoft.com/office/drawing/2014/main" id="{81214215-C784-4548-BD1F-4BB3F0A84645}"/>
              </a:ext>
            </a:extLst>
          </p:cNvPr>
          <p:cNvSpPr/>
          <p:nvPr userDrawn="1"/>
        </p:nvSpPr>
        <p:spPr>
          <a:xfrm flipV="1">
            <a:off x="0" y="0"/>
            <a:ext cx="2628900" cy="6858000"/>
          </a:xfrm>
          <a:prstGeom prst="triangle">
            <a:avLst>
              <a:gd name="adj" fmla="val 0"/>
            </a:avLst>
          </a:prstGeom>
          <a:solidFill>
            <a:srgbClr val="5EB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A48B1337-BF6D-C04A-9C74-574FA33512D5}"/>
              </a:ext>
            </a:extLst>
          </p:cNvPr>
          <p:cNvSpPr/>
          <p:nvPr userDrawn="1"/>
        </p:nvSpPr>
        <p:spPr>
          <a:xfrm>
            <a:off x="2356553" y="1727201"/>
            <a:ext cx="3416300" cy="3416300"/>
          </a:xfrm>
          <a:prstGeom prst="ellipse">
            <a:avLst/>
          </a:prstGeom>
          <a:solidFill>
            <a:srgbClr val="005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4C5EC980-0029-164A-926D-9ED33032D7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71763" y="3657600"/>
            <a:ext cx="2781300" cy="896368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800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9" name="Заголовок 18">
            <a:extLst>
              <a:ext uri="{FF2B5EF4-FFF2-40B4-BE49-F238E27FC236}">
                <a16:creationId xmlns:a16="http://schemas.microsoft.com/office/drawing/2014/main" id="{169DAC15-E0D1-2041-A923-17653DCA3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251" y="2452719"/>
            <a:ext cx="2773204" cy="1118618"/>
          </a:xfrm>
          <a:prstGeom prst="rect">
            <a:avLst/>
          </a:prstGeom>
        </p:spPr>
        <p:txBody>
          <a:bodyPr rtlCol="0" anchor="ctr"/>
          <a:lstStyle>
            <a:lvl1pPr algn="ctr">
              <a:defRPr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012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 L -0.9056 0 " pathEditMode="relative" rAng="0" ptsTypes="AA">
                                      <p:cBhvr>
                                        <p:cTn id="6" dur="9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28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9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xit" presetSubtype="8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8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xit" presetSubtype="8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8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8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7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8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4" grpId="0" animBg="1"/>
      <p:bldP spid="14" grpId="1" animBg="1"/>
      <p:bldP spid="18" grpId="0" animBg="1"/>
      <p:bldP spid="18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2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22" presetClass="exit" presetSubtype="8" fill="hold" nodeType="withEffect">
                  <p:stCondLst>
                    <p:cond delay="7500"/>
                  </p:stCondLst>
                  <p:childTnLst>
                    <p:animEffect transition="out" filter="wipe(left)">
                      <p:cBhvr>
                        <p:cTn dur="750"/>
                        <p:tgtEl>
                          <p:spTgt spid="21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749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9" grpId="0"/>
      <p:bldP spid="19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D973DD6-EA33-43ED-AC60-11D11DCC2195}" type="datetime1">
              <a:rPr lang="ru-RU" noProof="0" smtClean="0"/>
              <a:t>10.03.2022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388627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D973DD6-EA33-43ED-AC60-11D11DCC2195}" type="datetime1">
              <a:rPr lang="ru-RU" noProof="0" smtClean="0"/>
              <a:t>10.03.2022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99686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D973DD6-EA33-43ED-AC60-11D11DCC2195}" type="datetime1">
              <a:rPr lang="ru-RU" noProof="0" smtClean="0"/>
              <a:t>10.03.2022</a:t>
            </a:fld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8934610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D973DD6-EA33-43ED-AC60-11D11DCC2195}" type="datetime1">
              <a:rPr lang="ru-RU" noProof="0" smtClean="0"/>
              <a:t>10.03.2022</a:t>
            </a:fld>
            <a:endParaRPr lang="ru-RU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470422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D973DD6-EA33-43ED-AC60-11D11DCC2195}" type="datetime1">
              <a:rPr lang="ru-RU" noProof="0" smtClean="0"/>
              <a:t>10.03.2022</a:t>
            </a:fld>
            <a:endParaRPr lang="ru-RU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7548401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F19786C-F54D-4A88-8593-CC0027842009}" type="datetime1">
              <a:rPr lang="ru-RU" noProof="0" smtClean="0"/>
              <a:t>10.03.2022</a:t>
            </a:fld>
            <a:endParaRPr lang="ru-RU" noProof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2639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D973DD6-EA33-43ED-AC60-11D11DCC2195}" type="datetime1">
              <a:rPr lang="ru-RU" noProof="0" smtClean="0"/>
              <a:t>10.03.2022</a:t>
            </a:fld>
            <a:endParaRPr lang="ru-RU" noProof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0905869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D973DD6-EA33-43ED-AC60-11D11DCC2195}" type="datetime1">
              <a:rPr lang="ru-RU" noProof="0" smtClean="0"/>
              <a:t>10.03.2022</a:t>
            </a:fld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117372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253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60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2AA5F59-F641-4E43-8627-D6342C639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251" y="2525871"/>
            <a:ext cx="2773204" cy="1118618"/>
          </a:xfrm>
        </p:spPr>
        <p:txBody>
          <a:bodyPr rtlCol="0"/>
          <a:lstStyle/>
          <a:p>
            <a:r>
              <a:rPr lang="en-US" sz="2300" dirty="0"/>
              <a:t>INTRODUCERE ÎN BACK-END</a:t>
            </a:r>
            <a:endParaRPr lang="ru-RU" sz="23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7953ABF-92FC-AC4A-9335-844C602990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71251" y="3340773"/>
            <a:ext cx="2781300" cy="896368"/>
          </a:xfrm>
        </p:spPr>
        <p:txBody>
          <a:bodyPr rtlCol="0"/>
          <a:lstStyle/>
          <a:p>
            <a:r>
              <a:rPr lang="ro-RO" sz="1600" dirty="0"/>
              <a:t>TESTAREA AUTOMATĂ API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7311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ECE25F-2319-5349-BA8C-B37E39C675FA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932912-D712-F341-B924-EB6B9AF64BE2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ECC559-FE9E-694D-B0F5-1E98998DB783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E91960-48C0-B74B-9B60-FE1EE3F8A7C7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19" name="Прямоугольник 2">
            <a:extLst>
              <a:ext uri="{FF2B5EF4-FFF2-40B4-BE49-F238E27FC236}">
                <a16:creationId xmlns:a16="http://schemas.microsoft.com/office/drawing/2014/main" id="{F8D1F555-9F91-8D41-9E48-8B0571A74788}"/>
              </a:ext>
            </a:extLst>
          </p:cNvPr>
          <p:cNvSpPr/>
          <p:nvPr/>
        </p:nvSpPr>
        <p:spPr>
          <a:xfrm>
            <a:off x="4858361" y="253225"/>
            <a:ext cx="12891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Tasks</a:t>
            </a:r>
            <a:endParaRPr lang="ru-R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581797-3A47-F94B-9ADA-CB4E5F399D51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0733BC-B048-EF4C-BA29-604C43778B35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0758EC-7117-2140-BF76-E51DF8AC6EFD}"/>
              </a:ext>
            </a:extLst>
          </p:cNvPr>
          <p:cNvSpPr/>
          <p:nvPr/>
        </p:nvSpPr>
        <p:spPr>
          <a:xfrm>
            <a:off x="562495" y="1231885"/>
            <a:ext cx="1110857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1. (HTTP Client) Create and set a HTTP class (Java/NodeJS) and implement GET, POST, PUT, DELETE methods for sending requests to a specific resource </a:t>
            </a:r>
            <a:r>
              <a:rPr lang="en-US" b="1" dirty="0">
                <a:latin typeface="Arial" panose="020B0604020202020204" pitchFamily="34" charset="0"/>
              </a:rPr>
              <a:t>x.</a:t>
            </a:r>
            <a:r>
              <a:rPr lang="en-US" dirty="0">
                <a:latin typeface="Arial" panose="020B0604020202020204" pitchFamily="34" charset="0"/>
              </a:rPr>
              <a:t> Test them carefully to make sure that they are performing correctly (create small tests for verifying status code, body response etc.). </a:t>
            </a:r>
          </a:p>
          <a:p>
            <a:br>
              <a:rPr lang="en-US" dirty="0">
                <a:latin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2. (REST API) Implement a web server that 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is returning a random value on hitting </a:t>
            </a:r>
            <a:r>
              <a:rPr lang="en-US" b="1" dirty="0">
                <a:latin typeface="Arial" panose="020B0604020202020204" pitchFamily="34" charset="0"/>
              </a:rPr>
              <a:t>localhost:8000/random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is returning the sum of passed num1, num2 query </a:t>
            </a:r>
            <a:r>
              <a:rPr lang="en-US" dirty="0" err="1">
                <a:latin typeface="Arial" panose="020B0604020202020204" pitchFamily="34" charset="0"/>
              </a:rPr>
              <a:t>params</a:t>
            </a:r>
            <a:r>
              <a:rPr lang="en-US" dirty="0">
                <a:latin typeface="Arial" panose="020B0604020202020204" pitchFamily="34" charset="0"/>
              </a:rPr>
              <a:t> (ex. localhost:8000/sum?num1=5&amp;num2=10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is returning the maximum number of passed num1, num2 query </a:t>
            </a:r>
            <a:r>
              <a:rPr lang="en-US" dirty="0" err="1">
                <a:latin typeface="Arial" panose="020B0604020202020204" pitchFamily="34" charset="0"/>
              </a:rPr>
              <a:t>params</a:t>
            </a:r>
            <a:endParaRPr lang="en-US" dirty="0"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is returning the current time when hitting endpoint /time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is returning an image when hitting endpoint /</a:t>
            </a:r>
            <a:r>
              <a:rPr lang="en-US" dirty="0" err="1">
                <a:latin typeface="Arial" panose="020B0604020202020204" pitchFamily="34" charset="0"/>
              </a:rPr>
              <a:t>img</a:t>
            </a:r>
            <a:endParaRPr lang="en-US" dirty="0"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is responding with date/month/year format when you passing query </a:t>
            </a:r>
            <a:r>
              <a:rPr lang="en-US" dirty="0" err="1">
                <a:latin typeface="Arial" panose="020B0604020202020204" pitchFamily="34" charset="0"/>
              </a:rPr>
              <a:t>params</a:t>
            </a:r>
            <a:r>
              <a:rPr lang="en-US" dirty="0">
                <a:latin typeface="Arial" panose="020B0604020202020204" pitchFamily="34" charset="0"/>
              </a:rPr>
              <a:t>: </a:t>
            </a:r>
            <a:r>
              <a:rPr lang="en-US" dirty="0"/>
              <a:t>m = 1, d=1, y=1</a:t>
            </a:r>
            <a:r>
              <a:rPr lang="en-US" dirty="0">
                <a:latin typeface="Arial" panose="020B060402020202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Is responding with a welcome message after passing your name and age as </a:t>
            </a:r>
            <a:r>
              <a:rPr lang="en-US" dirty="0" err="1">
                <a:latin typeface="Arial" panose="020B0604020202020204" pitchFamily="34" charset="0"/>
              </a:rPr>
              <a:t>params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510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Custom 10">
      <a:dk1>
        <a:srgbClr val="000000"/>
      </a:dk1>
      <a:lt1>
        <a:srgbClr val="FFFFFF"/>
      </a:lt1>
      <a:dk2>
        <a:srgbClr val="5F7174"/>
      </a:dk2>
      <a:lt2>
        <a:srgbClr val="CFF6CF"/>
      </a:lt2>
      <a:accent1>
        <a:srgbClr val="69888C"/>
      </a:accent1>
      <a:accent2>
        <a:srgbClr val="5F7174"/>
      </a:accent2>
      <a:accent3>
        <a:srgbClr val="A5E659"/>
      </a:accent3>
      <a:accent4>
        <a:srgbClr val="00A6C0"/>
      </a:accent4>
      <a:accent5>
        <a:srgbClr val="32D9CB"/>
      </a:accent5>
      <a:accent6>
        <a:srgbClr val="99ECE5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22379321" id="{D1D2B796-C8D1-4239-8DC5-C0C78446C3A4}" vid="{9AAE9BFA-DA84-4D01-9D1A-14B52186DC76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Анимированный заголовок на фоне бликов</Template>
  <TotalTime>0</TotalTime>
  <Words>43</Words>
  <Application>Microsoft Macintosh PowerPoint</Application>
  <PresentationFormat>Widescreen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Ион</vt:lpstr>
      <vt:lpstr>Тема Office</vt:lpstr>
      <vt:lpstr>INTRODUCERE ÎN BACK-END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2020-06-14T14:33:23Z</dcterms:created>
  <dcterms:modified xsi:type="dcterms:W3CDTF">2022-03-10T11:07:41Z</dcterms:modified>
  <cp:category/>
</cp:coreProperties>
</file>