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ecursiv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gEwKceEsQOMSpOa2PWAwxismeK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29A151-A509-47DF-AEC9-79B00DB12C71}">
  <a:tblStyle styleId="{2229A151-A509-47DF-AEC9-79B00DB12C7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ecursive-bold.fntdata"/><Relationship Id="rId23" Type="http://schemas.openxmlformats.org/officeDocument/2006/relationships/font" Target="fonts/Recursiv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>
            <p:ph type="ctrTitle"/>
          </p:nvPr>
        </p:nvSpPr>
        <p:spPr>
          <a:xfrm>
            <a:off x="1818098" y="3267675"/>
            <a:ext cx="5333400" cy="22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995"/>
              <a:buNone/>
            </a:pPr>
            <a:r>
              <a:rPr i="1" lang="en-US" sz="5400">
                <a:latin typeface="Recursive"/>
                <a:ea typeface="Recursive"/>
                <a:cs typeface="Recursive"/>
                <a:sym typeface="Recursive"/>
              </a:rPr>
              <a:t>Intro to Data Science</a:t>
            </a:r>
            <a:br>
              <a:rPr i="1" lang="en-US" sz="5400">
                <a:latin typeface="Recursive"/>
                <a:ea typeface="Recursive"/>
                <a:cs typeface="Recursive"/>
                <a:sym typeface="Recursive"/>
              </a:rPr>
            </a:br>
            <a:br>
              <a:rPr i="1" lang="en-US" sz="5400">
                <a:latin typeface="Recursive"/>
                <a:ea typeface="Recursive"/>
                <a:cs typeface="Recursive"/>
                <a:sym typeface="Recursive"/>
              </a:rPr>
            </a:br>
            <a:r>
              <a:rPr i="1" lang="en-US" sz="3200">
                <a:latin typeface="Recursive"/>
                <a:ea typeface="Recursive"/>
                <a:cs typeface="Recursive"/>
                <a:sym typeface="Recursive"/>
              </a:rPr>
              <a:t>Ioana-Raluca Nistor</a:t>
            </a:r>
            <a:br>
              <a:rPr lang="en-US" sz="5400">
                <a:latin typeface="Recursive"/>
                <a:ea typeface="Recursive"/>
                <a:cs typeface="Recursive"/>
                <a:sym typeface="Recursive"/>
              </a:rPr>
            </a:br>
            <a:br>
              <a:rPr lang="en-US" sz="5400">
                <a:latin typeface="Recursive"/>
                <a:ea typeface="Recursive"/>
                <a:cs typeface="Recursive"/>
                <a:sym typeface="Recursive"/>
              </a:rPr>
            </a:b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2" name="Google Shape;62;p1"/>
          <p:cNvCxnSpPr/>
          <p:nvPr/>
        </p:nvCxnSpPr>
        <p:spPr>
          <a:xfrm>
            <a:off x="6786650" y="2211400"/>
            <a:ext cx="22794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3" name="Google Shape;63;p1"/>
          <p:cNvCxnSpPr/>
          <p:nvPr/>
        </p:nvCxnSpPr>
        <p:spPr>
          <a:xfrm flipH="1" rot="10800000">
            <a:off x="2897746" y="3927475"/>
            <a:ext cx="6229954" cy="58536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4" name="Google Shape;64;p1"/>
          <p:cNvCxnSpPr/>
          <p:nvPr/>
        </p:nvCxnSpPr>
        <p:spPr>
          <a:xfrm>
            <a:off x="52350" y="2415100"/>
            <a:ext cx="15996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2109500" y="28865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2374591" y="2690822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67" name="Google Shape;67;p1" title="Untitled drawing (4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Goal no. 1: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70" name="Google Shape;170;p10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0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0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0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286474" y="801574"/>
            <a:ext cx="8229600" cy="3517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600">
                <a:latin typeface="Recursive"/>
                <a:ea typeface="Recursive"/>
                <a:cs typeface="Recursive"/>
                <a:sym typeface="Recursive"/>
              </a:rPr>
              <a:t>Codul trebuie să citească </a:t>
            </a:r>
            <a:r>
              <a:rPr b="1" lang="en-US" sz="1600">
                <a:latin typeface="Recursive"/>
                <a:ea typeface="Recursive"/>
                <a:cs typeface="Recursive"/>
                <a:sym typeface="Recursive"/>
              </a:rPr>
              <a:t>un eveniment</a:t>
            </a:r>
            <a:r>
              <a:rPr lang="en-US" sz="1600">
                <a:latin typeface="Recursive"/>
                <a:ea typeface="Recursive"/>
                <a:cs typeface="Recursive"/>
                <a:sym typeface="Recursive"/>
              </a:rPr>
              <a:t> dintr-un fișier de intrare.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600">
                <a:latin typeface="Recursive"/>
                <a:ea typeface="Recursive"/>
                <a:cs typeface="Recursive"/>
                <a:sym typeface="Recursive"/>
              </a:rPr>
              <a:t>Fiecare eveniment conține mai multe particule, cu informații despre impulsul lor: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latin typeface="Recursive"/>
                <a:ea typeface="Recursive"/>
                <a:cs typeface="Recursive"/>
                <a:sym typeface="Recursive"/>
              </a:rPr>
              <a:t>componentele momentului: px,py,pz​,​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600">
                <a:latin typeface="Recursive"/>
                <a:ea typeface="Recursive"/>
                <a:cs typeface="Recursive"/>
                <a:sym typeface="Recursive"/>
              </a:rPr>
              <a:t>codul PDG al particulei (opțional pentru calcul)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600">
                <a:latin typeface="Recursive"/>
                <a:ea typeface="Recursive"/>
                <a:cs typeface="Recursive"/>
                <a:sym typeface="Recursive"/>
              </a:rPr>
              <a:t>Pentru fiecare particulă din eveniment, codul trebuie să calculeze și să returneze: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Recursive"/>
                <a:ea typeface="Recursive"/>
                <a:cs typeface="Recursive"/>
                <a:sym typeface="Recursive"/>
              </a:rPr>
              <a:t>Impuls transversal pT​:</a:t>
            </a:r>
            <a:endParaRPr/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ecursive"/>
              <a:ea typeface="Recursive"/>
              <a:cs typeface="Recursive"/>
              <a:sym typeface="Recursive"/>
            </a:endParaRPr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ecursive"/>
              <a:ea typeface="Recursive"/>
              <a:cs typeface="Recursive"/>
              <a:sym typeface="Recursive"/>
            </a:endParaRPr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Recursive"/>
              <a:ea typeface="Recursive"/>
              <a:cs typeface="Recursive"/>
              <a:sym typeface="Recursiv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Recursive"/>
                <a:ea typeface="Recursive"/>
                <a:cs typeface="Recursive"/>
                <a:sym typeface="Recursive"/>
              </a:rPr>
              <a:t>Pseudorapiditate η:</a:t>
            </a:r>
            <a:endParaRPr sz="1300">
              <a:latin typeface="Recursive"/>
              <a:ea typeface="Recursive"/>
              <a:cs typeface="Recursive"/>
              <a:sym typeface="Recursiv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4118" y="3158623"/>
            <a:ext cx="1466164" cy="522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5782" y="4115422"/>
            <a:ext cx="3047706" cy="4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4868778" y="3231647"/>
            <a:ext cx="349021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Ne vom concentra pe protoni</a:t>
            </a: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PDG_code = 211 / -211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 amt="4000"/>
          </a:blip>
          <a:srcRect b="0" l="0" r="0" t="0"/>
          <a:stretch/>
        </p:blipFill>
        <p:spPr>
          <a:xfrm>
            <a:off x="0" y="2898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Output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84" name="Google Shape;184;p11"/>
          <p:cNvCxnSpPr/>
          <p:nvPr/>
        </p:nvCxnSpPr>
        <p:spPr>
          <a:xfrm>
            <a:off x="1853184" y="484900"/>
            <a:ext cx="6796891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1"/>
          <p:cNvCxnSpPr/>
          <p:nvPr/>
        </p:nvCxnSpPr>
        <p:spPr>
          <a:xfrm>
            <a:off x="274825" y="4757625"/>
            <a:ext cx="73509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1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 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1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857" y="784875"/>
            <a:ext cx="2825869" cy="38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7452" y="788323"/>
            <a:ext cx="1465332" cy="390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1"/>
          <p:cNvCxnSpPr/>
          <p:nvPr/>
        </p:nvCxnSpPr>
        <p:spPr>
          <a:xfrm rot="10800000">
            <a:off x="3377184" y="867956"/>
            <a:ext cx="2500268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1" name="Google Shape;191;p11"/>
          <p:cNvCxnSpPr/>
          <p:nvPr/>
        </p:nvCxnSpPr>
        <p:spPr>
          <a:xfrm flipH="1">
            <a:off x="2523497" y="1022474"/>
            <a:ext cx="4534200" cy="1947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2" name="Google Shape;192;p11"/>
          <p:cNvSpPr/>
          <p:nvPr/>
        </p:nvSpPr>
        <p:spPr>
          <a:xfrm>
            <a:off x="7034325" y="885895"/>
            <a:ext cx="285088" cy="23945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2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Goal no.2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311700" y="105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cursive"/>
              <a:buChar char="•"/>
            </a:pP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Modifică codul să citească și să proceseze </a:t>
            </a:r>
            <a:r>
              <a:rPr b="1"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mai multe evenimente (batch) în același timp</a:t>
            </a: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.</a:t>
            </a:r>
            <a:endParaRPr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cursive"/>
              <a:buChar char="•"/>
            </a:pP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Să citească, de exemplu, câte 5 evenimente o dată.</a:t>
            </a:r>
            <a:endParaRPr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cursive"/>
              <a:buChar char="•"/>
            </a:pP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Pentru fiecare batch:</a:t>
            </a:r>
            <a:endParaRPr/>
          </a:p>
          <a:p>
            <a:pPr indent="-1270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cursive"/>
              <a:buChar char="•"/>
            </a:pPr>
            <a:r>
              <a:rPr lang="en-US" sz="2000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Numără câte particule pozitive și negative există în total în batch-ul respectiv.</a:t>
            </a:r>
            <a:endParaRPr/>
          </a:p>
          <a:p>
            <a:pPr indent="-1270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cursive"/>
              <a:buChar char="•"/>
            </a:pPr>
            <a:r>
              <a:rPr lang="en-US" sz="2000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Afișează aceste numere pentru batch-ul curent.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cursive"/>
              <a:buChar char="•"/>
            </a:pP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După ce ai terminat toate batch-urile, afișează totalul și media pentru toate evenimentele citite, si un plot care reprezinta protonii pozitivi si negativi per batch.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200" name="Google Shape;200;p12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2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 amt="4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Elemente de statistica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210" name="Google Shape;210;p13"/>
          <p:cNvCxnSpPr/>
          <p:nvPr/>
        </p:nvCxnSpPr>
        <p:spPr>
          <a:xfrm>
            <a:off x="5183275" y="484900"/>
            <a:ext cx="34668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13"/>
          <p:cNvCxnSpPr/>
          <p:nvPr/>
        </p:nvCxnSpPr>
        <p:spPr>
          <a:xfrm>
            <a:off x="274825" y="4757625"/>
            <a:ext cx="73509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13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 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3"/>
          <p:cNvCxnSpPr/>
          <p:nvPr/>
        </p:nvCxnSpPr>
        <p:spPr>
          <a:xfrm rot="10800000">
            <a:off x="4474200" y="1022475"/>
            <a:ext cx="0" cy="3363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4" name="Google Shape;214;p13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215" name="Google Shape;21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066" y="1013764"/>
            <a:ext cx="3822434" cy="3581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hite text&#10;&#10;AI-generated content may be incorrect." id="216" name="Google Shape;21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3899" y="1525693"/>
            <a:ext cx="3924300" cy="247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Expected Outcome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223" name="Google Shape;223;p14"/>
          <p:cNvCxnSpPr/>
          <p:nvPr/>
        </p:nvCxnSpPr>
        <p:spPr>
          <a:xfrm>
            <a:off x="3425952" y="484900"/>
            <a:ext cx="5224048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1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4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190" y="1815536"/>
            <a:ext cx="8863861" cy="200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5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Goal no. 3: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34" name="Google Shape;234;p15"/>
          <p:cNvSpPr txBox="1"/>
          <p:nvPr>
            <p:ph idx="1" type="body"/>
          </p:nvPr>
        </p:nvSpPr>
        <p:spPr>
          <a:xfrm>
            <a:off x="311700" y="10111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cursive"/>
              <a:buChar char="•"/>
            </a:pP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Modifică codul să citească și să proceseze </a:t>
            </a:r>
            <a:r>
              <a:rPr b="1"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mai multe evenimente (batch) în același timp, de pe mai multe fisiere(10)</a:t>
            </a: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.</a:t>
            </a:r>
            <a:endParaRPr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cursive"/>
              <a:buChar char="•"/>
            </a:pP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Să citească, de exemplu, câte 5 evenimente o dată.</a:t>
            </a:r>
            <a:endParaRPr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cursive"/>
              <a:buChar char="•"/>
            </a:pP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Pentru fiecare batch:</a:t>
            </a:r>
            <a:endParaRPr/>
          </a:p>
          <a:p>
            <a:pPr indent="-1270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cursive"/>
              <a:buChar char="•"/>
            </a:pPr>
            <a:r>
              <a:rPr lang="en-US" sz="2000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Numără câte particule pozitive și negative există în total în batch-ul respectiv.</a:t>
            </a:r>
            <a:endParaRPr/>
          </a:p>
          <a:p>
            <a:pPr indent="-1270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cursive"/>
              <a:buChar char="•"/>
            </a:pPr>
            <a:r>
              <a:rPr lang="en-US" sz="2000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Afișează aceste numere pentru batch-ul curent.</a:t>
            </a:r>
            <a:endParaRPr/>
          </a:p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cursive"/>
              <a:buChar char="•"/>
            </a:pPr>
            <a:r>
              <a:rPr lang="en-US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După ce ai terminat toate batch-urile, afișează totalul și media pentru toate evenimentele citite, si timpul de rulare.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235" name="Google Shape;235;p15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1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5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6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 txBox="1"/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47" name="Google Shape;247;p16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248" name="Google Shape;2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6"/>
          <p:cNvCxnSpPr/>
          <p:nvPr/>
        </p:nvCxnSpPr>
        <p:spPr>
          <a:xfrm flipH="1" rot="10800000">
            <a:off x="-67475" y="1896400"/>
            <a:ext cx="2348700" cy="1356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51" name="Google Shape;251;p16"/>
          <p:cNvCxnSpPr/>
          <p:nvPr/>
        </p:nvCxnSpPr>
        <p:spPr>
          <a:xfrm flipH="1" rot="10800000">
            <a:off x="6208400" y="2901300"/>
            <a:ext cx="2715600" cy="15678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52" name="Google Shape;252;p16" title="Untitled drawing (4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16"/>
          <p:cNvCxnSpPr/>
          <p:nvPr/>
        </p:nvCxnSpPr>
        <p:spPr>
          <a:xfrm flipH="1" rot="10800000">
            <a:off x="3319225" y="-129875"/>
            <a:ext cx="2376600" cy="1372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54" name="Google Shape;254;p16"/>
          <p:cNvCxnSpPr/>
          <p:nvPr/>
        </p:nvCxnSpPr>
        <p:spPr>
          <a:xfrm flipH="1" rot="10800000">
            <a:off x="2855200" y="917325"/>
            <a:ext cx="6008700" cy="3469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Table of contents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2400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Overview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2000">
                <a:latin typeface="Recursive"/>
                <a:ea typeface="Recursive"/>
                <a:cs typeface="Recursive"/>
                <a:sym typeface="Recursive"/>
              </a:rPr>
              <a:t>Batching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2000">
                <a:latin typeface="Recursive"/>
                <a:ea typeface="Recursive"/>
                <a:cs typeface="Recursive"/>
                <a:sym typeface="Recursive"/>
              </a:rPr>
              <a:t>Subsampling</a:t>
            </a:r>
            <a:endParaRPr/>
          </a:p>
          <a:p>
            <a:pPr indent="-196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600">
              <a:latin typeface="Recursive"/>
              <a:ea typeface="Recursive"/>
              <a:cs typeface="Recursive"/>
              <a:sym typeface="Recursiv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2000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Goal no. 1</a:t>
            </a:r>
            <a:r>
              <a:rPr lang="en-US" sz="2000">
                <a:latin typeface="Recursive"/>
                <a:ea typeface="Recursive"/>
                <a:cs typeface="Recursive"/>
                <a:sym typeface="Recursive"/>
              </a:rPr>
              <a:t>: Working with one event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2000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Goal no. 2: </a:t>
            </a:r>
            <a:r>
              <a:rPr lang="en-US" sz="2000">
                <a:latin typeface="Recursive"/>
                <a:ea typeface="Recursive"/>
                <a:cs typeface="Recursive"/>
                <a:sym typeface="Recursive"/>
              </a:rPr>
              <a:t>Working with one file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2000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Goal no. 3: </a:t>
            </a:r>
            <a:r>
              <a:rPr lang="en-US" sz="2000">
                <a:latin typeface="Recursive"/>
                <a:ea typeface="Recursive"/>
                <a:cs typeface="Recursive"/>
                <a:sym typeface="Recursive"/>
              </a:rPr>
              <a:t>Working with multiple files</a:t>
            </a:r>
            <a:endParaRPr sz="200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75" name="Google Shape;75;p2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>
            <p:ph type="title"/>
          </p:nvPr>
        </p:nvSpPr>
        <p:spPr>
          <a:xfrm>
            <a:off x="129400" y="21058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Data Science in știință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485455" y="123017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>
                <a:latin typeface="Recursive"/>
                <a:ea typeface="Recursive"/>
                <a:cs typeface="Recursive"/>
                <a:sym typeface="Recursive"/>
              </a:rPr>
              <a:t>Fizică</a:t>
            </a: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 – analiză de date de la experimente, simulări de particule.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>
                <a:latin typeface="Recursive"/>
                <a:ea typeface="Recursive"/>
                <a:cs typeface="Recursive"/>
                <a:sym typeface="Recursive"/>
              </a:rPr>
              <a:t>Chimie</a:t>
            </a: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 – descoperirea de medicamente prin modele automate.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>
                <a:latin typeface="Recursive"/>
                <a:ea typeface="Recursive"/>
                <a:cs typeface="Recursive"/>
                <a:sym typeface="Recursive"/>
              </a:rPr>
              <a:t>Neuroștiință</a:t>
            </a: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 – interpretarea semnalelor EEG, fMRI.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>
                <a:latin typeface="Recursive"/>
                <a:ea typeface="Recursive"/>
                <a:cs typeface="Recursive"/>
                <a:sym typeface="Recursive"/>
              </a:rPr>
              <a:t>Biologie</a:t>
            </a: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 – analiza genomului (gene, mutații).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>
                <a:latin typeface="Recursive"/>
                <a:ea typeface="Recursive"/>
                <a:cs typeface="Recursive"/>
                <a:sym typeface="Recursive"/>
              </a:rPr>
              <a:t>Ecologie</a:t>
            </a: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 – monitorizarea climei și a mediului.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💡 </a:t>
            </a:r>
            <a:r>
              <a:rPr i="1" lang="en-US">
                <a:latin typeface="Recursive"/>
                <a:ea typeface="Recursive"/>
                <a:cs typeface="Recursive"/>
                <a:sym typeface="Recursive"/>
              </a:rPr>
              <a:t>Programarea este limbajul care leagă toate aceste domenii de date.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3840480" y="484900"/>
            <a:ext cx="480952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3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Exemplu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96" name="Google Shape;96;p4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4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098" y="1833654"/>
            <a:ext cx="4020111" cy="1905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1064" y="716584"/>
            <a:ext cx="3231349" cy="3710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Ce e batching? 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311700" y="13082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Împarți un set mare de date în bucăți mai mici (batch-uri).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Fiecare batch este procesat pe rând → mai rapid, mai eficient.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Se folosește: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Când memoria nu e suficientă.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Când vrem să vedem rezultate parțiale pe parcurs.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Recursive"/>
                <a:ea typeface="Recursive"/>
                <a:cs typeface="Recursive"/>
                <a:sym typeface="Recursive"/>
              </a:rPr>
              <a:t>Exemplu simplu:</a:t>
            </a:r>
            <a:br>
              <a:rPr lang="en-US">
                <a:latin typeface="Recursive"/>
                <a:ea typeface="Recursive"/>
                <a:cs typeface="Recursive"/>
                <a:sym typeface="Recursive"/>
              </a:rPr>
            </a:b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Ai 100.000 de evenimente → le procesezi câte 1.000 odată.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09" name="Google Shape;109;p5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5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>
            <p:ph type="title"/>
          </p:nvPr>
        </p:nvSpPr>
        <p:spPr>
          <a:xfrm>
            <a:off x="129400" y="19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Ce este subsampling?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208560" y="952701"/>
            <a:ext cx="416381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Alegi aleatoriu o parte mai mică din date.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Poate fi suficientă pentru a înțelege ce se întâmplă în ansamblu.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Mai rapid, mai ușor de testat.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Recursive"/>
              <a:ea typeface="Recursive"/>
              <a:cs typeface="Recursive"/>
              <a:sym typeface="Recursiv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Recursive"/>
                <a:ea typeface="Recursive"/>
                <a:cs typeface="Recursive"/>
                <a:sym typeface="Recursive"/>
              </a:rPr>
              <a:t>Exemplu:</a:t>
            </a:r>
            <a:br>
              <a:rPr lang="en-US">
                <a:latin typeface="Recursive"/>
                <a:ea typeface="Recursive"/>
                <a:cs typeface="Recursive"/>
                <a:sym typeface="Recursive"/>
              </a:rPr>
            </a:b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Ai o tonă de mesaje dintr-o zi → analizezi doar 10% ca să vezi tipare.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20" name="Google Shape;120;p6"/>
          <p:cNvCxnSpPr/>
          <p:nvPr/>
        </p:nvCxnSpPr>
        <p:spPr>
          <a:xfrm>
            <a:off x="3742944" y="484900"/>
            <a:ext cx="4907056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6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6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6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Samples and error visualization techniques | by Anthony Figueroa | TDS  Archive | Medium" id="124" name="Google Shape;12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370" y="1070694"/>
            <a:ext cx="4961530" cy="26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/>
          <p:nvPr/>
        </p:nvSpPr>
        <p:spPr>
          <a:xfrm>
            <a:off x="7778840" y="3753816"/>
            <a:ext cx="12106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(Figueroa, 2021)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Software set-up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2" name="Google Shape;132;p7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7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7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7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7"/>
          <p:cNvGraphicFramePr/>
          <p:nvPr/>
        </p:nvGraphicFramePr>
        <p:xfrm>
          <a:off x="622299" y="1547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{2229A151-A509-47DF-AEC9-79B00DB12C71}</a:tableStyleId>
              </a:tblPr>
              <a:tblGrid>
                <a:gridCol w="3822700"/>
                <a:gridCol w="38227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Requirement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>
                        <a:alpha val="5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Status/Details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>
                        <a:alpha val="5568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Python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✅ Install Python 3.7+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Extra packages needed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✅ Install matplotlib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Editor/IDE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✅ Any code editor (e.g., VS Code)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✅ Windows/macOS/Linux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File access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✅ Ensure input .txt files exist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0021">
                        <a:alpha val="1568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Input File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43" name="Google Shape;143;p8"/>
          <p:cNvCxnSpPr/>
          <p:nvPr/>
        </p:nvCxnSpPr>
        <p:spPr>
          <a:xfrm>
            <a:off x="2109439" y="528600"/>
            <a:ext cx="4291361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8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8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8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573111" y="987889"/>
            <a:ext cx="5924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Fișier de intrare</a:t>
            </a:r>
            <a:endParaRPr b="0" i="0" sz="1600" u="none" cap="none" strike="noStrike"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Fișierul de intrare conține informații din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Recursive"/>
                <a:ea typeface="Recursive"/>
                <a:cs typeface="Recursive"/>
                <a:sym typeface="Recursive"/>
              </a:rPr>
              <a:t>5 milioane de proton-proton (pp) collisions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Datele sunt furnizate sub formă de fișiere text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ASCII</a:t>
            </a:r>
            <a:r>
              <a:rPr b="0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, cu următorul format: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Structura fișierului:</a:t>
            </a:r>
            <a:endParaRPr b="0" i="0" sz="1600" u="none" cap="none" strike="noStrike">
              <a:solidFill>
                <a:schemeClr val="dk1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Header de eveniment:</a:t>
            </a:r>
            <a:r>
              <a:rPr b="0" i="0" lang="en-US" sz="12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 #event id, urmat de </a:t>
            </a:r>
            <a:r>
              <a:rPr b="1" i="0" lang="en-US" sz="12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numărul de particule</a:t>
            </a:r>
            <a:r>
              <a:rPr b="0" i="0" lang="en-US" sz="12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 din acel eveniment</a:t>
            </a:r>
            <a:endParaRPr/>
          </a:p>
          <a:p>
            <a:pPr indent="-76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Lista de particule:</a:t>
            </a:r>
            <a:r>
              <a:rPr b="0" i="0" lang="en-US" sz="12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 câte un rând pentru fiecare particulă, conținând:</a:t>
            </a:r>
            <a:br>
              <a:rPr b="0" i="0" lang="en-US" sz="12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‣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Recursive"/>
                <a:ea typeface="Recursive"/>
                <a:cs typeface="Recursive"/>
                <a:sym typeface="Recursive"/>
              </a:rPr>
              <a:t>pₓ, pᵧ, pz, PDG code (identificatorul particulei)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Exemplu: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Fișierul output-Set0.txt conține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un singur eveniment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Recursive"/>
                <a:ea typeface="Recursive"/>
                <a:cs typeface="Recursive"/>
                <a:sym typeface="Recursive"/>
              </a:rPr>
              <a:t>.</a:t>
            </a:r>
            <a:endParaRPr/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3925" y="174189"/>
            <a:ext cx="2016075" cy="427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 amt="3000"/>
          </a:blip>
          <a:srcRect b="0" l="0" r="0" t="0"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Recursive"/>
                <a:ea typeface="Recursive"/>
                <a:cs typeface="Recursive"/>
                <a:sym typeface="Recursive"/>
              </a:rPr>
              <a:t>Reminder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55" name="Google Shape;155;p9"/>
          <p:cNvCxnSpPr/>
          <p:nvPr/>
        </p:nvCxnSpPr>
        <p:spPr>
          <a:xfrm flipH="1" rot="10800000">
            <a:off x="1911762" y="591197"/>
            <a:ext cx="3188400" cy="27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9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9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b="1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b="0" i="0" lang="en-US" sz="750" u="none" cap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9" title="Untitled drawing (4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9062" y="406438"/>
            <a:ext cx="2924905" cy="49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9044" y="1496150"/>
            <a:ext cx="3305096" cy="42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60867" y="2459755"/>
            <a:ext cx="3142446" cy="65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5645" y="3181625"/>
            <a:ext cx="2848839" cy="166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419267" y="727551"/>
            <a:ext cx="457200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ecursive"/>
                <a:ea typeface="Recursive"/>
                <a:cs typeface="Recursive"/>
                <a:sym typeface="Recursive"/>
              </a:rPr>
              <a:t>Operații de intrare și ieșire de bază</a:t>
            </a:r>
            <a:endParaRPr b="0" i="0" sz="2000" u="none" cap="none" strike="noStrike">
              <a:solidFill>
                <a:srgbClr val="000000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Writing data to an external file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Recursive"/>
                <a:ea typeface="Recursive"/>
                <a:cs typeface="Recursive"/>
                <a:sym typeface="Recursive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Recursive"/>
                <a:ea typeface="Recursive"/>
                <a:cs typeface="Recursive"/>
                <a:sym typeface="Recursive"/>
              </a:rPr>
              <a:t>Scrierea datelor într-un fișier extern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Reading data from an external file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Recursive"/>
                <a:ea typeface="Recursive"/>
                <a:cs typeface="Recursive"/>
                <a:sym typeface="Recursive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Recursive"/>
                <a:ea typeface="Recursive"/>
                <a:cs typeface="Recursive"/>
                <a:sym typeface="Recursive"/>
              </a:rPr>
              <a:t>Citirea datelor dintr-un fișier extern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Recursive"/>
                <a:ea typeface="Recursive"/>
                <a:cs typeface="Recursive"/>
                <a:sym typeface="Recursive"/>
              </a:rPr>
              <a:t>	</a:t>
            </a:r>
            <a:r>
              <a:rPr b="1" i="0" lang="en-US" sz="2000" u="none" cap="none" strike="noStrike">
                <a:solidFill>
                  <a:srgbClr val="C00000"/>
                </a:solidFill>
                <a:latin typeface="Recursive"/>
                <a:ea typeface="Recursive"/>
                <a:cs typeface="Recursive"/>
                <a:sym typeface="Recursive"/>
              </a:rPr>
              <a:t>About functions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Recursive"/>
                <a:ea typeface="Recursive"/>
                <a:cs typeface="Recursive"/>
                <a:sym typeface="Recursive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Recursive"/>
                <a:ea typeface="Recursive"/>
                <a:cs typeface="Recursive"/>
                <a:sym typeface="Recursive"/>
              </a:rPr>
              <a:t>	Despre funcții</a:t>
            </a:r>
            <a:endParaRPr b="0" i="0" sz="2000" u="none" cap="none" strike="noStrike">
              <a:solidFill>
                <a:srgbClr val="000000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Ioana</dc:creator>
</cp:coreProperties>
</file>