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1" r:id="rId4"/>
    <p:sldId id="260" r:id="rId5"/>
    <p:sldId id="263" r:id="rId6"/>
    <p:sldId id="262" r:id="rId7"/>
    <p:sldId id="264" r:id="rId8"/>
    <p:sldId id="265" r:id="rId9"/>
    <p:sldId id="266" r:id="rId10"/>
    <p:sldId id="258" r:id="rId11"/>
    <p:sldId id="259" r:id="rId12"/>
  </p:sldIdLst>
  <p:sldSz cx="9144000" cy="5143500" type="screen16x9"/>
  <p:notesSz cx="6858000" cy="9144000"/>
  <p:embeddedFontLst>
    <p:embeddedFont>
      <p:font typeface="Recursive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anamaria@gmail.com" userId="4c0d97bff2eede0f" providerId="LiveId" clId="{7B621C76-D64D-4A10-8481-E13284CD756C}"/>
    <pc:docChg chg="modSld">
      <pc:chgData name="tomoanamaria@gmail.com" userId="4c0d97bff2eede0f" providerId="LiveId" clId="{7B621C76-D64D-4A10-8481-E13284CD756C}" dt="2025-05-31T12:58:17.245" v="81" actId="20577"/>
      <pc:docMkLst>
        <pc:docMk/>
      </pc:docMkLst>
      <pc:sldChg chg="modSp mod">
        <pc:chgData name="tomoanamaria@gmail.com" userId="4c0d97bff2eede0f" providerId="LiveId" clId="{7B621C76-D64D-4A10-8481-E13284CD756C}" dt="2025-05-31T12:53:50.654" v="13" actId="20577"/>
        <pc:sldMkLst>
          <pc:docMk/>
          <pc:sldMk cId="0" sldId="257"/>
        </pc:sldMkLst>
        <pc:spChg chg="mod">
          <ac:chgData name="tomoanamaria@gmail.com" userId="4c0d97bff2eede0f" providerId="LiveId" clId="{7B621C76-D64D-4A10-8481-E13284CD756C}" dt="2025-05-31T12:53:50.654" v="13" actId="20577"/>
          <ac:spMkLst>
            <pc:docMk/>
            <pc:sldMk cId="0" sldId="257"/>
            <ac:spMk id="74" creationId="{00000000-0000-0000-0000-000000000000}"/>
          </ac:spMkLst>
        </pc:spChg>
      </pc:sldChg>
      <pc:sldChg chg="modSp mod">
        <pc:chgData name="tomoanamaria@gmail.com" userId="4c0d97bff2eede0f" providerId="LiveId" clId="{7B621C76-D64D-4A10-8481-E13284CD756C}" dt="2025-05-31T12:54:55.353" v="55" actId="20577"/>
        <pc:sldMkLst>
          <pc:docMk/>
          <pc:sldMk cId="3384689859" sldId="260"/>
        </pc:sldMkLst>
        <pc:spChg chg="mod">
          <ac:chgData name="tomoanamaria@gmail.com" userId="4c0d97bff2eede0f" providerId="LiveId" clId="{7B621C76-D64D-4A10-8481-E13284CD756C}" dt="2025-05-31T12:54:55.353" v="55" actId="20577"/>
          <ac:spMkLst>
            <pc:docMk/>
            <pc:sldMk cId="3384689859" sldId="260"/>
            <ac:spMk id="74" creationId="{3E2848BE-781F-A873-9893-F26D4BE99954}"/>
          </ac:spMkLst>
        </pc:spChg>
      </pc:sldChg>
      <pc:sldChg chg="modSp mod">
        <pc:chgData name="tomoanamaria@gmail.com" userId="4c0d97bff2eede0f" providerId="LiveId" clId="{7B621C76-D64D-4A10-8481-E13284CD756C}" dt="2025-05-31T12:57:36.336" v="80" actId="20577"/>
        <pc:sldMkLst>
          <pc:docMk/>
          <pc:sldMk cId="1401322633" sldId="264"/>
        </pc:sldMkLst>
        <pc:spChg chg="mod">
          <ac:chgData name="tomoanamaria@gmail.com" userId="4c0d97bff2eede0f" providerId="LiveId" clId="{7B621C76-D64D-4A10-8481-E13284CD756C}" dt="2025-05-31T12:57:36.336" v="80" actId="20577"/>
          <ac:spMkLst>
            <pc:docMk/>
            <pc:sldMk cId="1401322633" sldId="264"/>
            <ac:spMk id="74" creationId="{89080117-6DAE-4E0A-119F-C9EA552C9867}"/>
          </ac:spMkLst>
        </pc:spChg>
      </pc:sldChg>
      <pc:sldChg chg="modSp mod">
        <pc:chgData name="tomoanamaria@gmail.com" userId="4c0d97bff2eede0f" providerId="LiveId" clId="{7B621C76-D64D-4A10-8481-E13284CD756C}" dt="2025-05-31T12:58:17.245" v="81" actId="20577"/>
        <pc:sldMkLst>
          <pc:docMk/>
          <pc:sldMk cId="862522372" sldId="265"/>
        </pc:sldMkLst>
        <pc:spChg chg="mod">
          <ac:chgData name="tomoanamaria@gmail.com" userId="4c0d97bff2eede0f" providerId="LiveId" clId="{7B621C76-D64D-4A10-8481-E13284CD756C}" dt="2025-05-31T12:58:17.245" v="81" actId="20577"/>
          <ac:spMkLst>
            <pc:docMk/>
            <pc:sldMk cId="862522372" sldId="265"/>
            <ac:spMk id="74" creationId="{EB64B728-3BE2-7248-22C8-BD0EBA86A6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a0f3172a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a0f3172a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a3035ea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a3035ea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a0f3172a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a0f3172a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9C0BAEC-5ACF-E543-67E3-C7380DE0E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a0f3172a0_0_9:notes">
            <a:extLst>
              <a:ext uri="{FF2B5EF4-FFF2-40B4-BE49-F238E27FC236}">
                <a16:creationId xmlns:a16="http://schemas.microsoft.com/office/drawing/2014/main" id="{24D7FD34-A9AF-7518-5C70-54500ACBBA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a0f3172a0_0_9:notes">
            <a:extLst>
              <a:ext uri="{FF2B5EF4-FFF2-40B4-BE49-F238E27FC236}">
                <a16:creationId xmlns:a16="http://schemas.microsoft.com/office/drawing/2014/main" id="{418FF535-D810-A420-81A2-5ED3644A5E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04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D63A72B-046C-3C8A-9441-A70902D62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a0f3172a0_0_9:notes">
            <a:extLst>
              <a:ext uri="{FF2B5EF4-FFF2-40B4-BE49-F238E27FC236}">
                <a16:creationId xmlns:a16="http://schemas.microsoft.com/office/drawing/2014/main" id="{31155A4C-14D8-BDB0-FCE9-01726591FD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a0f3172a0_0_9:notes">
            <a:extLst>
              <a:ext uri="{FF2B5EF4-FFF2-40B4-BE49-F238E27FC236}">
                <a16:creationId xmlns:a16="http://schemas.microsoft.com/office/drawing/2014/main" id="{3BF728E2-FCA8-9071-228A-C8AC8D2F73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276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32E3803-CBEA-A3E1-59E2-743121D33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a0f3172a0_0_9:notes">
            <a:extLst>
              <a:ext uri="{FF2B5EF4-FFF2-40B4-BE49-F238E27FC236}">
                <a16:creationId xmlns:a16="http://schemas.microsoft.com/office/drawing/2014/main" id="{660A6599-5E84-E86A-6792-D1D5CAAE7F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a0f3172a0_0_9:notes">
            <a:extLst>
              <a:ext uri="{FF2B5EF4-FFF2-40B4-BE49-F238E27FC236}">
                <a16:creationId xmlns:a16="http://schemas.microsoft.com/office/drawing/2014/main" id="{961B6712-C8E3-B05E-8893-D41FB791A6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64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8656D83-8CB4-223B-A6A1-17F1F1D9A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a0f3172a0_0_9:notes">
            <a:extLst>
              <a:ext uri="{FF2B5EF4-FFF2-40B4-BE49-F238E27FC236}">
                <a16:creationId xmlns:a16="http://schemas.microsoft.com/office/drawing/2014/main" id="{172457CD-4571-1692-92CE-903FBB65CD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a0f3172a0_0_9:notes">
            <a:extLst>
              <a:ext uri="{FF2B5EF4-FFF2-40B4-BE49-F238E27FC236}">
                <a16:creationId xmlns:a16="http://schemas.microsoft.com/office/drawing/2014/main" id="{FDDC005E-EFCD-171A-341E-6848791D80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018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552D8F0-58F6-B605-4706-F48AC00C4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a0f3172a0_0_9:notes">
            <a:extLst>
              <a:ext uri="{FF2B5EF4-FFF2-40B4-BE49-F238E27FC236}">
                <a16:creationId xmlns:a16="http://schemas.microsoft.com/office/drawing/2014/main" id="{FFCDD5C5-378A-F5B5-9218-2A136476E3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a0f3172a0_0_9:notes">
            <a:extLst>
              <a:ext uri="{FF2B5EF4-FFF2-40B4-BE49-F238E27FC236}">
                <a16:creationId xmlns:a16="http://schemas.microsoft.com/office/drawing/2014/main" id="{0EE53905-B924-8052-E014-20AFC56A6D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610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C8B27C4-FDD9-46FC-7B2A-4D462F891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a0f3172a0_0_9:notes">
            <a:extLst>
              <a:ext uri="{FF2B5EF4-FFF2-40B4-BE49-F238E27FC236}">
                <a16:creationId xmlns:a16="http://schemas.microsoft.com/office/drawing/2014/main" id="{A3518C63-0A3F-E949-EBD0-49D3403E5E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a0f3172a0_0_9:notes">
            <a:extLst>
              <a:ext uri="{FF2B5EF4-FFF2-40B4-BE49-F238E27FC236}">
                <a16:creationId xmlns:a16="http://schemas.microsoft.com/office/drawing/2014/main" id="{B7178DFD-1F5C-C318-76C5-2998A1B113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005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B249477-4C70-E9FE-670C-6263D7993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a0f3172a0_0_9:notes">
            <a:extLst>
              <a:ext uri="{FF2B5EF4-FFF2-40B4-BE49-F238E27FC236}">
                <a16:creationId xmlns:a16="http://schemas.microsoft.com/office/drawing/2014/main" id="{B7B559C7-4D70-EF27-1F99-639BEA90B5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a0f3172a0_0_9:notes">
            <a:extLst>
              <a:ext uri="{FF2B5EF4-FFF2-40B4-BE49-F238E27FC236}">
                <a16:creationId xmlns:a16="http://schemas.microsoft.com/office/drawing/2014/main" id="{B06C85E2-A6D5-CEF5-520A-D5FCE858A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81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-77950" y="14843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8847125" y="0"/>
            <a:ext cx="300600" cy="449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100" y="4334925"/>
            <a:ext cx="9144000" cy="811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1231100" y="367201"/>
            <a:ext cx="5333400" cy="22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Chat Bot</a:t>
            </a:r>
            <a:endParaRPr b="1" dirty="0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2046450" y="4386525"/>
            <a:ext cx="384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ecursive"/>
                <a:ea typeface="Recursive"/>
                <a:cs typeface="Recursive"/>
                <a:sym typeface="Recursive"/>
              </a:rPr>
              <a:t>Code Sinaia 2025</a:t>
            </a:r>
            <a:endParaRPr b="1">
              <a:solidFill>
                <a:srgbClr val="FFFFFF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id="59" name="Google Shape;59;p13" descr="Mobiri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876" y="119131"/>
            <a:ext cx="940835" cy="79383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74825" y="48784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FFFFF"/>
                </a:solidFill>
              </a:rPr>
              <a:t>2025 Copyright © by INPROTED– </a:t>
            </a:r>
            <a:r>
              <a:rPr lang="en" sz="750" b="1">
                <a:solidFill>
                  <a:srgbClr val="FFFFFF"/>
                </a:solidFill>
              </a:rPr>
              <a:t>I</a:t>
            </a:r>
            <a:r>
              <a:rPr lang="en" sz="750">
                <a:solidFill>
                  <a:srgbClr val="FFFFFF"/>
                </a:solidFill>
              </a:rPr>
              <a:t>nternational </a:t>
            </a:r>
            <a:r>
              <a:rPr lang="en" sz="750" b="1">
                <a:solidFill>
                  <a:srgbClr val="FFFFFF"/>
                </a:solidFill>
              </a:rPr>
              <a:t>Pro</a:t>
            </a:r>
            <a:r>
              <a:rPr lang="en" sz="750">
                <a:solidFill>
                  <a:srgbClr val="FFFFFF"/>
                </a:solidFill>
              </a:rPr>
              <a:t>fessionals for </a:t>
            </a:r>
            <a:r>
              <a:rPr lang="en" sz="750" b="1">
                <a:solidFill>
                  <a:srgbClr val="FFFFFF"/>
                </a:solidFill>
              </a:rPr>
              <a:t>T</a:t>
            </a:r>
            <a:r>
              <a:rPr lang="en" sz="750">
                <a:solidFill>
                  <a:srgbClr val="FFFFFF"/>
                </a:solidFill>
              </a:rPr>
              <a:t>echnology and </a:t>
            </a:r>
            <a:r>
              <a:rPr lang="en" sz="750" b="1">
                <a:solidFill>
                  <a:srgbClr val="FFFFFF"/>
                </a:solidFill>
              </a:rPr>
              <a:t>Ed</a:t>
            </a:r>
            <a:r>
              <a:rPr lang="en" sz="750">
                <a:solidFill>
                  <a:srgbClr val="FFFFFF"/>
                </a:solidFill>
              </a:rPr>
              <a:t>ucation | All Rights Reserved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3479000" y="516050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>
            <a:off x="6786650" y="2211400"/>
            <a:ext cx="22794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3" name="Google Shape;63;p13"/>
          <p:cNvCxnSpPr/>
          <p:nvPr/>
        </p:nvCxnSpPr>
        <p:spPr>
          <a:xfrm>
            <a:off x="3707600" y="3927475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4" name="Google Shape;64;p13"/>
          <p:cNvCxnSpPr/>
          <p:nvPr/>
        </p:nvCxnSpPr>
        <p:spPr>
          <a:xfrm>
            <a:off x="-59700" y="2289275"/>
            <a:ext cx="15996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2109500" y="288650"/>
            <a:ext cx="0" cy="13596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/>
          <p:nvPr/>
        </p:nvCxnSpPr>
        <p:spPr>
          <a:xfrm>
            <a:off x="2947700" y="2703700"/>
            <a:ext cx="0" cy="13596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67" name="Google Shape;67;p13" title="Untitled drawing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421250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Sample Heading With Picture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text: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Point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Sub-topic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Sub-topic 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Point 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Sub-topic 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Point 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More sample text</a:t>
            </a:r>
            <a:endParaRPr/>
          </a:p>
        </p:txBody>
      </p:sp>
      <p:cxnSp>
        <p:nvCxnSpPr>
          <p:cNvPr id="86" name="Google Shape;86;p15"/>
          <p:cNvCxnSpPr/>
          <p:nvPr/>
        </p:nvCxnSpPr>
        <p:spPr>
          <a:xfrm>
            <a:off x="5183275" y="484900"/>
            <a:ext cx="34668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5"/>
          <p:cNvCxnSpPr/>
          <p:nvPr/>
        </p:nvCxnSpPr>
        <p:spPr>
          <a:xfrm>
            <a:off x="274825" y="4757625"/>
            <a:ext cx="73509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5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 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9" name="Google Shape;89;p15"/>
          <p:cNvCxnSpPr/>
          <p:nvPr/>
        </p:nvCxnSpPr>
        <p:spPr>
          <a:xfrm rot="10800000">
            <a:off x="4474200" y="1022475"/>
            <a:ext cx="0" cy="33630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0" name="Google Shape;90;p15" title="Untitled drawing (4) (1).jpg"/>
          <p:cNvPicPr preferRelativeResize="0"/>
          <p:nvPr/>
        </p:nvPicPr>
        <p:blipFill rotWithShape="1">
          <a:blip r:embed="rId4">
            <a:alphaModFix/>
          </a:blip>
          <a:srcRect b="5096"/>
          <a:stretch/>
        </p:blipFill>
        <p:spPr>
          <a:xfrm>
            <a:off x="4993863" y="1268326"/>
            <a:ext cx="3801574" cy="270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 title="Untitled drawing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8847125" y="0"/>
            <a:ext cx="300600" cy="449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100" y="4334925"/>
            <a:ext cx="9144000" cy="811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ctrTitle"/>
          </p:nvPr>
        </p:nvSpPr>
        <p:spPr>
          <a:xfrm>
            <a:off x="1529450" y="1510650"/>
            <a:ext cx="5333400" cy="14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THANK YOU,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THE END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"/>
          </p:nvPr>
        </p:nvSpPr>
        <p:spPr>
          <a:xfrm>
            <a:off x="2046450" y="4386525"/>
            <a:ext cx="384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ecursive"/>
                <a:ea typeface="Recursive"/>
                <a:cs typeface="Recursive"/>
                <a:sym typeface="Recursive"/>
              </a:rPr>
              <a:t>Code Sinaia 2025</a:t>
            </a:r>
            <a:endParaRPr b="1">
              <a:solidFill>
                <a:srgbClr val="FFFFFF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id="101" name="Google Shape;101;p16" descr="Mobiri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876" y="119131"/>
            <a:ext cx="940835" cy="793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274825" y="48784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FFFFF"/>
                </a:solidFill>
              </a:rPr>
              <a:t>2025 Copyright © by INPROTED– </a:t>
            </a:r>
            <a:r>
              <a:rPr lang="en" sz="750" b="1">
                <a:solidFill>
                  <a:srgbClr val="FFFFFF"/>
                </a:solidFill>
              </a:rPr>
              <a:t>I</a:t>
            </a:r>
            <a:r>
              <a:rPr lang="en" sz="750">
                <a:solidFill>
                  <a:srgbClr val="FFFFFF"/>
                </a:solidFill>
              </a:rPr>
              <a:t>nternational </a:t>
            </a:r>
            <a:r>
              <a:rPr lang="en" sz="750" b="1">
                <a:solidFill>
                  <a:srgbClr val="FFFFFF"/>
                </a:solidFill>
              </a:rPr>
              <a:t>Pro</a:t>
            </a:r>
            <a:r>
              <a:rPr lang="en" sz="750">
                <a:solidFill>
                  <a:srgbClr val="FFFFFF"/>
                </a:solidFill>
              </a:rPr>
              <a:t>fessionals for </a:t>
            </a:r>
            <a:r>
              <a:rPr lang="en" sz="750" b="1">
                <a:solidFill>
                  <a:srgbClr val="FFFFFF"/>
                </a:solidFill>
              </a:rPr>
              <a:t>T</a:t>
            </a:r>
            <a:r>
              <a:rPr lang="en" sz="750">
                <a:solidFill>
                  <a:srgbClr val="FFFFFF"/>
                </a:solidFill>
              </a:rPr>
              <a:t>echnology and </a:t>
            </a:r>
            <a:r>
              <a:rPr lang="en" sz="750" b="1">
                <a:solidFill>
                  <a:srgbClr val="FFFFFF"/>
                </a:solidFill>
              </a:rPr>
              <a:t>Ed</a:t>
            </a:r>
            <a:r>
              <a:rPr lang="en" sz="750">
                <a:solidFill>
                  <a:srgbClr val="FFFFFF"/>
                </a:solidFill>
              </a:rPr>
              <a:t>ucation | All Rights Reserved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3" name="Google Shape;103;p16"/>
          <p:cNvCxnSpPr/>
          <p:nvPr/>
        </p:nvCxnSpPr>
        <p:spPr>
          <a:xfrm rot="10800000" flipH="1">
            <a:off x="-67475" y="1896400"/>
            <a:ext cx="2348700" cy="13560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 rot="10800000" flipH="1">
            <a:off x="6208400" y="2901300"/>
            <a:ext cx="2715600" cy="15678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05" name="Google Shape;105;p16" title="Untitled drawing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 rot="10800000" flipH="1">
            <a:off x="3319225" y="-129875"/>
            <a:ext cx="2376600" cy="13722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6"/>
          <p:cNvCxnSpPr/>
          <p:nvPr/>
        </p:nvCxnSpPr>
        <p:spPr>
          <a:xfrm rot="10800000" flipH="1">
            <a:off x="2855200" y="917325"/>
            <a:ext cx="6008700" cy="34692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ecursive"/>
                <a:ea typeface="Recursive"/>
                <a:cs typeface="Recursive"/>
                <a:sym typeface="Recursive"/>
              </a:rPr>
              <a:t>Ce este un chat bot?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51112" y="970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400" dirty="0"/>
              <a:t>Este </a:t>
            </a:r>
            <a:r>
              <a:rPr lang="en-US" sz="2400" dirty="0" err="1"/>
              <a:t>stramosul</a:t>
            </a:r>
            <a:r>
              <a:rPr lang="en-US" sz="2400" dirty="0"/>
              <a:t> AI – </a:t>
            </a:r>
            <a:r>
              <a:rPr lang="en-US" sz="2400" dirty="0" err="1"/>
              <a:t>ului</a:t>
            </a:r>
            <a:r>
              <a:rPr lang="en-US" sz="2400" dirty="0"/>
              <a:t>, un cod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primeste</a:t>
            </a:r>
            <a:r>
              <a:rPr lang="en-US" sz="2400" dirty="0"/>
              <a:t> input de la </a:t>
            </a:r>
            <a:r>
              <a:rPr lang="en-US" sz="2400" dirty="0" err="1"/>
              <a:t>utlilizator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ii </a:t>
            </a:r>
            <a:r>
              <a:rPr lang="en-US" sz="2400" dirty="0" err="1"/>
              <a:t>raspunde</a:t>
            </a:r>
            <a:r>
              <a:rPr lang="en-US" sz="2400" dirty="0"/>
              <a:t>, in </a:t>
            </a:r>
            <a:r>
              <a:rPr lang="en-US" sz="2400" dirty="0" err="1"/>
              <a:t>functie</a:t>
            </a:r>
            <a:r>
              <a:rPr lang="en-US" sz="2400" dirty="0"/>
              <a:t> de </a:t>
            </a:r>
            <a:r>
              <a:rPr lang="en-US" sz="2400" dirty="0" err="1"/>
              <a:t>ce</a:t>
            </a:r>
            <a:r>
              <a:rPr lang="en-US" sz="2400" dirty="0"/>
              <a:t> input </a:t>
            </a:r>
            <a:r>
              <a:rPr lang="en-US" sz="2400" dirty="0" err="1"/>
              <a:t>primeste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Mimeaza</a:t>
            </a:r>
            <a:r>
              <a:rPr lang="en-US" sz="2400" dirty="0"/>
              <a:t> un AI, desi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mult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putin</a:t>
            </a:r>
            <a:r>
              <a:rPr lang="en-US" sz="2400" dirty="0"/>
              <a:t> </a:t>
            </a:r>
            <a:r>
              <a:rPr lang="en-US" sz="2400" dirty="0" err="1"/>
              <a:t>inteligent</a:t>
            </a:r>
            <a:r>
              <a:rPr lang="en-US" sz="2400" dirty="0"/>
              <a:t> </a:t>
            </a:r>
            <a:r>
              <a:rPr lang="en-US" sz="2400" dirty="0" err="1"/>
              <a:t>decat</a:t>
            </a:r>
            <a:r>
              <a:rPr lang="en-US" sz="2400" dirty="0"/>
              <a:t> </a:t>
            </a:r>
            <a:r>
              <a:rPr lang="en-US" sz="2400" dirty="0" err="1"/>
              <a:t>acesta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implementat</a:t>
            </a:r>
            <a:r>
              <a:rPr lang="en-US" sz="2400" dirty="0"/>
              <a:t> </a:t>
            </a:r>
            <a:r>
              <a:rPr lang="en-US" sz="2400" dirty="0" err="1"/>
              <a:t>simplu</a:t>
            </a:r>
            <a:r>
              <a:rPr lang="en-US" sz="2400" dirty="0"/>
              <a:t> in cod Python, cu </a:t>
            </a:r>
            <a:r>
              <a:rPr lang="en-US" sz="2400" dirty="0" err="1"/>
              <a:t>ajutorul</a:t>
            </a:r>
            <a:r>
              <a:rPr lang="en-US" sz="2400" dirty="0"/>
              <a:t> </a:t>
            </a:r>
            <a:r>
              <a:rPr lang="en-US" sz="2400" dirty="0" err="1"/>
              <a:t>catorva</a:t>
            </a:r>
            <a:r>
              <a:rPr lang="en-US" sz="2400" dirty="0"/>
              <a:t> </a:t>
            </a:r>
            <a:r>
              <a:rPr lang="en-US" sz="2400" dirty="0" err="1"/>
              <a:t>functii</a:t>
            </a:r>
            <a:r>
              <a:rPr lang="en-US" sz="2400" dirty="0"/>
              <a:t> simple.</a:t>
            </a:r>
            <a:endParaRPr lang="ro-RO"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 lang="ro-RO" dirty="0"/>
          </a:p>
        </p:txBody>
      </p:sp>
      <p:cxnSp>
        <p:nvCxnSpPr>
          <p:cNvPr id="75" name="Google Shape;75;p14"/>
          <p:cNvCxnSpPr/>
          <p:nvPr/>
        </p:nvCxnSpPr>
        <p:spPr>
          <a:xfrm>
            <a:off x="3680661" y="523537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4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84FE0BE-59A8-B459-CCFE-0DE7BD371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B4943AF2-77BD-C0D9-C402-F1658E5D0A6D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37980A5B-2CE3-58FC-1DD1-2CFBFCEB03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Exemplu</a:t>
            </a:r>
            <a:r>
              <a:rPr lang="en-US" dirty="0"/>
              <a:t> de </a:t>
            </a:r>
            <a:r>
              <a:rPr lang="en-US" dirty="0" err="1"/>
              <a:t>functionare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2FA36D35-68FE-B51F-F97B-CBCFE429BC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400" dirty="0"/>
              <a:t>User: Hello</a:t>
            </a:r>
          </a:p>
          <a:p>
            <a:r>
              <a:rPr lang="en-US" sz="2400" dirty="0"/>
              <a:t>Chat: Hello!</a:t>
            </a:r>
          </a:p>
          <a:p>
            <a:r>
              <a:rPr lang="en-US" sz="2400" dirty="0"/>
              <a:t>User: How are you?</a:t>
            </a:r>
          </a:p>
          <a:p>
            <a:r>
              <a:rPr lang="en-US" sz="2400" dirty="0"/>
              <a:t>Chat: I am doing fine, how about you?</a:t>
            </a:r>
          </a:p>
          <a:p>
            <a:r>
              <a:rPr lang="en-US" sz="2400" dirty="0"/>
              <a:t>User: What do you like to eat?</a:t>
            </a:r>
          </a:p>
          <a:p>
            <a:r>
              <a:rPr lang="en-US" sz="2400" dirty="0"/>
              <a:t>Chat: I don’t eat </a:t>
            </a:r>
            <a:r>
              <a:rPr lang="en-US" sz="2400" dirty="0" err="1"/>
              <a:t>etc</a:t>
            </a:r>
            <a:endParaRPr lang="en-US" sz="2400" dirty="0"/>
          </a:p>
        </p:txBody>
      </p:sp>
      <p:cxnSp>
        <p:nvCxnSpPr>
          <p:cNvPr id="75" name="Google Shape;75;p14">
            <a:extLst>
              <a:ext uri="{FF2B5EF4-FFF2-40B4-BE49-F238E27FC236}">
                <a16:creationId xmlns:a16="http://schemas.microsoft.com/office/drawing/2014/main" id="{25F054C5-EF08-1268-9B2B-4E9E0AB22AE2}"/>
              </a:ext>
            </a:extLst>
          </p:cNvPr>
          <p:cNvCxnSpPr/>
          <p:nvPr/>
        </p:nvCxnSpPr>
        <p:spPr>
          <a:xfrm>
            <a:off x="3723900" y="523537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>
            <a:extLst>
              <a:ext uri="{FF2B5EF4-FFF2-40B4-BE49-F238E27FC236}">
                <a16:creationId xmlns:a16="http://schemas.microsoft.com/office/drawing/2014/main" id="{2DDD6341-5FFC-D9BA-385F-D245F19E733A}"/>
              </a:ext>
            </a:extLst>
          </p:cNvPr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>
            <a:extLst>
              <a:ext uri="{FF2B5EF4-FFF2-40B4-BE49-F238E27FC236}">
                <a16:creationId xmlns:a16="http://schemas.microsoft.com/office/drawing/2014/main" id="{227B8F4C-1ECF-5BA9-A270-6D24154BC764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4" title="Untitled drawing (4).png">
            <a:extLst>
              <a:ext uri="{FF2B5EF4-FFF2-40B4-BE49-F238E27FC236}">
                <a16:creationId xmlns:a16="http://schemas.microsoft.com/office/drawing/2014/main" id="{02E38945-2099-3908-AE0F-2B76B6465C7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619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B3754B3-1BF8-2394-876C-EF89442D1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59680419-A81A-BA8A-479F-A318D3856263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-150446" y="412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5DB5F3E5-8BA5-C2BF-367D-67572A7F00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ecursive"/>
                <a:ea typeface="Recursive"/>
                <a:cs typeface="Recursive"/>
                <a:sym typeface="Recursive"/>
              </a:rPr>
              <a:t>Performanta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3E2848BE-781F-A873-9893-F26D4BE999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8081" y="1005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 err="1"/>
              <a:t>Codul</a:t>
            </a:r>
            <a:r>
              <a:rPr lang="en-US" dirty="0"/>
              <a:t> pe care o </a:t>
            </a:r>
            <a:r>
              <a:rPr lang="en-US" dirty="0" err="1"/>
              <a:t>sa</a:t>
            </a:r>
            <a:r>
              <a:rPr lang="en-US" dirty="0"/>
              <a:t> il </a:t>
            </a:r>
            <a:r>
              <a:rPr lang="en-US" dirty="0" err="1"/>
              <a:t>facem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aborda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raspunsurile</a:t>
            </a:r>
            <a:r>
              <a:rPr lang="en-US" dirty="0"/>
              <a:t>/</a:t>
            </a:r>
            <a:r>
              <a:rPr lang="en-US" dirty="0" err="1"/>
              <a:t>intrebarile</a:t>
            </a:r>
            <a:r>
              <a:rPr lang="en-US" dirty="0"/>
              <a:t> </a:t>
            </a:r>
            <a:r>
              <a:rPr lang="en-US" dirty="0" err="1"/>
              <a:t>posibile</a:t>
            </a:r>
            <a:endParaRPr lang="en-US" dirty="0"/>
          </a:p>
          <a:p>
            <a:r>
              <a:rPr lang="en-US" dirty="0"/>
              <a:t>Noi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pe care </a:t>
            </a:r>
            <a:r>
              <a:rPr lang="en-US" dirty="0" err="1"/>
              <a:t>utilizatorul</a:t>
            </a:r>
            <a:r>
              <a:rPr lang="en-US" dirty="0"/>
              <a:t> le introduce, </a:t>
            </a:r>
            <a:r>
              <a:rPr lang="en-US" dirty="0" err="1"/>
              <a:t>si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probabilitatilor</a:t>
            </a:r>
            <a:r>
              <a:rPr lang="en-US" dirty="0"/>
              <a:t> </a:t>
            </a:r>
            <a:r>
              <a:rPr lang="en-US" dirty="0" err="1"/>
              <a:t>studiate</a:t>
            </a:r>
            <a:r>
              <a:rPr lang="en-US" dirty="0"/>
              <a:t> in </a:t>
            </a:r>
            <a:r>
              <a:rPr lang="en-US" dirty="0" err="1"/>
              <a:t>liceu</a:t>
            </a:r>
            <a:r>
              <a:rPr lang="en-US" dirty="0"/>
              <a:t>,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cel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potrivit</a:t>
            </a:r>
            <a:r>
              <a:rPr lang="en-US" dirty="0"/>
              <a:t> </a:t>
            </a:r>
            <a:r>
              <a:rPr lang="en-US" dirty="0" err="1"/>
              <a:t>raspuns</a:t>
            </a:r>
            <a:r>
              <a:rPr lang="en-US" dirty="0"/>
              <a:t> </a:t>
            </a:r>
            <a:r>
              <a:rPr lang="en-US" dirty="0" err="1"/>
              <a:t>raportat</a:t>
            </a:r>
            <a:r>
              <a:rPr lang="en-US" dirty="0"/>
              <a:t> la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credem</a:t>
            </a:r>
            <a:r>
              <a:rPr lang="en-US" dirty="0"/>
              <a:t> ca a </a:t>
            </a:r>
            <a:r>
              <a:rPr lang="en-US" dirty="0" err="1"/>
              <a:t>vrut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spuna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endParaRPr lang="en-US" dirty="0"/>
          </a:p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raspunsurile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predefinite</a:t>
            </a:r>
            <a:r>
              <a:rPr lang="en-US" dirty="0"/>
              <a:t>, de </a:t>
            </a:r>
            <a:r>
              <a:rPr lang="en-US" dirty="0" err="1"/>
              <a:t>aceea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considerabil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inteligent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AI</a:t>
            </a:r>
          </a:p>
        </p:txBody>
      </p:sp>
      <p:cxnSp>
        <p:nvCxnSpPr>
          <p:cNvPr id="75" name="Google Shape;75;p14">
            <a:extLst>
              <a:ext uri="{FF2B5EF4-FFF2-40B4-BE49-F238E27FC236}">
                <a16:creationId xmlns:a16="http://schemas.microsoft.com/office/drawing/2014/main" id="{72CAA09A-7A23-476C-CA31-3482CEF04B20}"/>
              </a:ext>
            </a:extLst>
          </p:cNvPr>
          <p:cNvCxnSpPr/>
          <p:nvPr/>
        </p:nvCxnSpPr>
        <p:spPr>
          <a:xfrm>
            <a:off x="3680661" y="523537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>
            <a:extLst>
              <a:ext uri="{FF2B5EF4-FFF2-40B4-BE49-F238E27FC236}">
                <a16:creationId xmlns:a16="http://schemas.microsoft.com/office/drawing/2014/main" id="{BAC7715D-A58F-F2A8-8DC2-EF08DB42023F}"/>
              </a:ext>
            </a:extLst>
          </p:cNvPr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>
            <a:extLst>
              <a:ext uri="{FF2B5EF4-FFF2-40B4-BE49-F238E27FC236}">
                <a16:creationId xmlns:a16="http://schemas.microsoft.com/office/drawing/2014/main" id="{AD8CF6D7-B663-058B-2E93-95B459EC2C2A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4" title="Untitled drawing (4).png">
            <a:extLst>
              <a:ext uri="{FF2B5EF4-FFF2-40B4-BE49-F238E27FC236}">
                <a16:creationId xmlns:a16="http://schemas.microsoft.com/office/drawing/2014/main" id="{2975898D-8E96-4467-75D0-073836AB572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68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617EF2A-CE68-4137-5934-7366F4824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35268E14-04AA-B4AB-F969-2D7CE59886E1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57BBB7E7-C133-4A91-83C1-538603CC14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codului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825C2179-A34A-604B-B2F5-C0A962B984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-US" sz="2800" dirty="0"/>
              <a:t>2 </a:t>
            </a:r>
            <a:r>
              <a:rPr lang="en-US" sz="2800" dirty="0" err="1"/>
              <a:t>fisiere</a:t>
            </a:r>
            <a:r>
              <a:rPr lang="en-US" sz="2800" dirty="0"/>
              <a:t> in Python</a:t>
            </a:r>
          </a:p>
          <a:p>
            <a:r>
              <a:rPr lang="en-US" sz="2800" dirty="0" err="1"/>
              <a:t>Primul</a:t>
            </a:r>
            <a:r>
              <a:rPr lang="en-US" sz="2800" dirty="0"/>
              <a:t> </a:t>
            </a:r>
            <a:r>
              <a:rPr lang="en-US" sz="2800" dirty="0" err="1"/>
              <a:t>fisier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fi </a:t>
            </a:r>
            <a:r>
              <a:rPr lang="en-US" sz="2800" dirty="0" err="1"/>
              <a:t>scris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a </a:t>
            </a:r>
            <a:r>
              <a:rPr lang="en-US" sz="2800" dirty="0" err="1"/>
              <a:t>contine</a:t>
            </a:r>
            <a:r>
              <a:rPr lang="en-US" sz="2800" dirty="0"/>
              <a:t>  </a:t>
            </a:r>
            <a:r>
              <a:rPr lang="en-US" sz="2800" dirty="0" err="1"/>
              <a:t>raspunsurile</a:t>
            </a:r>
            <a:r>
              <a:rPr lang="en-US" sz="2800" dirty="0"/>
              <a:t> pe care le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putea</a:t>
            </a:r>
            <a:r>
              <a:rPr lang="en-US" sz="2800" dirty="0"/>
              <a:t> </a:t>
            </a:r>
            <a:r>
              <a:rPr lang="en-US" sz="2800" dirty="0" err="1"/>
              <a:t>oferi</a:t>
            </a: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	chat-ul</a:t>
            </a:r>
          </a:p>
          <a:p>
            <a:r>
              <a:rPr lang="en-US" sz="2800" dirty="0"/>
              <a:t>Al </a:t>
            </a:r>
            <a:r>
              <a:rPr lang="en-US" sz="2800" dirty="0" err="1"/>
              <a:t>doilea</a:t>
            </a:r>
            <a:r>
              <a:rPr lang="en-US" sz="2800" dirty="0"/>
              <a:t> </a:t>
            </a:r>
            <a:r>
              <a:rPr lang="en-US" sz="2800" dirty="0" err="1"/>
              <a:t>fisier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continue </a:t>
            </a:r>
            <a:r>
              <a:rPr lang="en-US" sz="2800" dirty="0" err="1"/>
              <a:t>codul</a:t>
            </a:r>
            <a:r>
              <a:rPr lang="en-US" sz="2800" dirty="0"/>
              <a:t> </a:t>
            </a:r>
            <a:r>
              <a:rPr lang="en-US" sz="2800" dirty="0" err="1"/>
              <a:t>propriu-zis</a:t>
            </a:r>
            <a:r>
              <a:rPr lang="en-US" sz="2800" dirty="0"/>
              <a:t> in care </a:t>
            </a:r>
            <a:r>
              <a:rPr lang="en-US" sz="2800" dirty="0" err="1"/>
              <a:t>vom</a:t>
            </a:r>
            <a:r>
              <a:rPr lang="en-US" sz="2800" dirty="0"/>
              <a:t> </a:t>
            </a:r>
            <a:r>
              <a:rPr lang="en-US" sz="2800" dirty="0" err="1"/>
              <a:t>analiza</a:t>
            </a:r>
            <a:r>
              <a:rPr lang="en-US" sz="2800" dirty="0"/>
              <a:t> </a:t>
            </a:r>
            <a:r>
              <a:rPr lang="en-US" sz="2800" dirty="0" err="1"/>
              <a:t>intrebarile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vom</a:t>
            </a:r>
            <a:r>
              <a:rPr lang="en-US" sz="2800" dirty="0"/>
              <a:t> decide care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raspunsul</a:t>
            </a:r>
            <a:r>
              <a:rPr lang="en-US" sz="2800" dirty="0"/>
              <a:t> </a:t>
            </a:r>
            <a:r>
              <a:rPr lang="en-US" sz="2800" dirty="0" err="1"/>
              <a:t>potrivit</a:t>
            </a:r>
            <a:endParaRPr lang="en-US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5" name="Google Shape;75;p14">
            <a:extLst>
              <a:ext uri="{FF2B5EF4-FFF2-40B4-BE49-F238E27FC236}">
                <a16:creationId xmlns:a16="http://schemas.microsoft.com/office/drawing/2014/main" id="{8BD0CA67-67AB-5AD6-22F3-1424371132E5}"/>
              </a:ext>
            </a:extLst>
          </p:cNvPr>
          <p:cNvCxnSpPr/>
          <p:nvPr/>
        </p:nvCxnSpPr>
        <p:spPr>
          <a:xfrm>
            <a:off x="3680661" y="523537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>
            <a:extLst>
              <a:ext uri="{FF2B5EF4-FFF2-40B4-BE49-F238E27FC236}">
                <a16:creationId xmlns:a16="http://schemas.microsoft.com/office/drawing/2014/main" id="{36B3929B-C58C-6169-1585-E0B2B6C0B1C3}"/>
              </a:ext>
            </a:extLst>
          </p:cNvPr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>
            <a:extLst>
              <a:ext uri="{FF2B5EF4-FFF2-40B4-BE49-F238E27FC236}">
                <a16:creationId xmlns:a16="http://schemas.microsoft.com/office/drawing/2014/main" id="{CC20A83F-8A30-0296-4EF2-CB36AE6BC68D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4" title="Untitled drawing (4).png">
            <a:extLst>
              <a:ext uri="{FF2B5EF4-FFF2-40B4-BE49-F238E27FC236}">
                <a16:creationId xmlns:a16="http://schemas.microsoft.com/office/drawing/2014/main" id="{14D88741-72C2-7AAC-C063-05FCCFEFA69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841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62566B5-91A5-B7C7-CBEC-D2534CE2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FCA4E8BF-888A-C733-A74C-292C8A766890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AC83F5A3-B860-8A47-9831-F1B4C3773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propriu-zis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636FA9EF-AE5E-22D7-5213-73FBDC581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6869" y="103824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3200" dirty="0"/>
              <a:t>In cod, </a:t>
            </a:r>
            <a:r>
              <a:rPr lang="en-US" sz="3200" dirty="0" err="1"/>
              <a:t>vom</a:t>
            </a:r>
            <a:r>
              <a:rPr lang="en-US" sz="3200" dirty="0"/>
              <a:t> </a:t>
            </a:r>
            <a:r>
              <a:rPr lang="en-US" sz="3200" dirty="0" err="1"/>
              <a:t>avea</a:t>
            </a:r>
            <a:r>
              <a:rPr lang="en-US" sz="3200" dirty="0"/>
              <a:t> 3 </a:t>
            </a:r>
            <a:r>
              <a:rPr lang="en-US" sz="3200" dirty="0" err="1"/>
              <a:t>functii</a:t>
            </a:r>
            <a:r>
              <a:rPr lang="en-US" sz="3200" dirty="0"/>
              <a:t> </a:t>
            </a:r>
            <a:r>
              <a:rPr lang="en-US" sz="3200" dirty="0" err="1"/>
              <a:t>principare</a:t>
            </a:r>
            <a:r>
              <a:rPr lang="en-US" sz="3200" dirty="0"/>
              <a:t>:</a:t>
            </a:r>
          </a:p>
          <a:p>
            <a:r>
              <a:rPr lang="en-US" sz="3200" dirty="0"/>
              <a:t>Message probability</a:t>
            </a:r>
          </a:p>
          <a:p>
            <a:r>
              <a:rPr lang="en-US" sz="3200" dirty="0" err="1"/>
              <a:t>Check_all_messages</a:t>
            </a:r>
            <a:endParaRPr lang="en-US" sz="3200" dirty="0"/>
          </a:p>
          <a:p>
            <a:r>
              <a:rPr lang="en-US" sz="3200" dirty="0" err="1"/>
              <a:t>Get_response</a:t>
            </a:r>
            <a:endParaRPr lang="ro-RO"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5" name="Google Shape;75;p14">
            <a:extLst>
              <a:ext uri="{FF2B5EF4-FFF2-40B4-BE49-F238E27FC236}">
                <a16:creationId xmlns:a16="http://schemas.microsoft.com/office/drawing/2014/main" id="{EB03045D-787A-D6BA-DB70-72A6F38D7E26}"/>
              </a:ext>
            </a:extLst>
          </p:cNvPr>
          <p:cNvCxnSpPr/>
          <p:nvPr/>
        </p:nvCxnSpPr>
        <p:spPr>
          <a:xfrm>
            <a:off x="3680661" y="523537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>
            <a:extLst>
              <a:ext uri="{FF2B5EF4-FFF2-40B4-BE49-F238E27FC236}">
                <a16:creationId xmlns:a16="http://schemas.microsoft.com/office/drawing/2014/main" id="{179C5FF3-00B5-15A6-3DE0-85A3F90483F3}"/>
              </a:ext>
            </a:extLst>
          </p:cNvPr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>
            <a:extLst>
              <a:ext uri="{FF2B5EF4-FFF2-40B4-BE49-F238E27FC236}">
                <a16:creationId xmlns:a16="http://schemas.microsoft.com/office/drawing/2014/main" id="{67A334B3-CF41-3866-A833-A5958DDC2BE1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4" title="Untitled drawing (4).png">
            <a:extLst>
              <a:ext uri="{FF2B5EF4-FFF2-40B4-BE49-F238E27FC236}">
                <a16:creationId xmlns:a16="http://schemas.microsoft.com/office/drawing/2014/main" id="{29D0D42D-9A24-0311-A4A7-343B4000032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01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BDDEE79-1594-4364-E268-9F7695AF5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2BD64372-DC09-C38E-883E-91B74C998C7E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EB1E534D-60AA-3CAB-A5CD-4D4F9B82C5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ecursive"/>
                <a:ea typeface="Recursive"/>
                <a:cs typeface="Recursive"/>
                <a:sym typeface="Recursive"/>
              </a:rPr>
              <a:t>Message_probability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89080117-6DAE-4E0A-119F-C9EA552C9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6869" y="103824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primi</a:t>
            </a:r>
            <a:r>
              <a:rPr lang="en-US" sz="2000" dirty="0"/>
              <a:t> ca </a:t>
            </a: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mesajul</a:t>
            </a:r>
            <a:r>
              <a:rPr lang="en-US" sz="2000" dirty="0"/>
              <a:t>, </a:t>
            </a:r>
            <a:r>
              <a:rPr lang="en-US" sz="2000" dirty="0" err="1"/>
              <a:t>cuvintele</a:t>
            </a:r>
            <a:r>
              <a:rPr lang="en-US" sz="2000" dirty="0"/>
              <a:t> “required”,  </a:t>
            </a:r>
            <a:r>
              <a:rPr lang="en-US" sz="2000" dirty="0" err="1"/>
              <a:t>cuvintele</a:t>
            </a:r>
            <a:r>
              <a:rPr lang="en-US" sz="2000" dirty="0"/>
              <a:t> </a:t>
            </a:r>
            <a:r>
              <a:rPr lang="en-US" sz="2000" dirty="0" err="1"/>
              <a:t>stiute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returna</a:t>
            </a:r>
            <a:r>
              <a:rPr lang="en-US" sz="2000" dirty="0"/>
              <a:t> </a:t>
            </a:r>
            <a:r>
              <a:rPr lang="en-US" sz="2000" dirty="0" err="1"/>
              <a:t>probabilitatea</a:t>
            </a:r>
            <a:r>
              <a:rPr lang="en-US" sz="2000" dirty="0"/>
              <a:t> </a:t>
            </a:r>
            <a:r>
              <a:rPr lang="en-US" sz="2000" dirty="0" err="1"/>
              <a:t>mesajului</a:t>
            </a:r>
            <a:r>
              <a:rPr lang="en-US" sz="2000" dirty="0"/>
              <a:t> de a fi </a:t>
            </a:r>
            <a:r>
              <a:rPr lang="en-US" sz="2000" dirty="0" err="1"/>
              <a:t>recunoscut</a:t>
            </a:r>
            <a:r>
              <a:rPr lang="en-US" sz="20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Daca </a:t>
            </a:r>
            <a:r>
              <a:rPr lang="en-US" sz="2000" dirty="0" err="1"/>
              <a:t>mesajul</a:t>
            </a:r>
            <a:r>
              <a:rPr lang="en-US" sz="2000" dirty="0"/>
              <a:t> nu continue </a:t>
            </a:r>
            <a:r>
              <a:rPr lang="en-US" sz="2000" dirty="0" err="1"/>
              <a:t>cuvintele</a:t>
            </a:r>
            <a:r>
              <a:rPr lang="en-US" sz="2000" dirty="0"/>
              <a:t> “required”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returna</a:t>
            </a:r>
            <a:r>
              <a:rPr lang="en-US" sz="2000" dirty="0"/>
              <a:t>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err="1"/>
              <a:t>Vom</a:t>
            </a:r>
            <a:r>
              <a:rPr lang="en-US" sz="2000" dirty="0"/>
              <a:t> </a:t>
            </a:r>
            <a:r>
              <a:rPr lang="en-US" sz="2000" dirty="0" err="1"/>
              <a:t>contoriza</a:t>
            </a:r>
            <a:r>
              <a:rPr lang="en-US" sz="2000" dirty="0"/>
              <a:t> </a:t>
            </a:r>
            <a:r>
              <a:rPr lang="en-US" sz="2000" dirty="0" err="1"/>
              <a:t>numarul</a:t>
            </a:r>
            <a:r>
              <a:rPr lang="en-US" sz="2000" dirty="0"/>
              <a:t> de </a:t>
            </a:r>
            <a:r>
              <a:rPr lang="en-US" sz="2000" dirty="0" err="1"/>
              <a:t>cuvinte</a:t>
            </a:r>
            <a:r>
              <a:rPr lang="en-US" sz="2000" dirty="0"/>
              <a:t> </a:t>
            </a:r>
            <a:r>
              <a:rPr lang="en-US" sz="2000" dirty="0" err="1"/>
              <a:t>recunoscute</a:t>
            </a:r>
            <a:r>
              <a:rPr lang="en-US" sz="2000" dirty="0"/>
              <a:t> din </a:t>
            </a:r>
            <a:r>
              <a:rPr lang="en-US" sz="2000" dirty="0" err="1"/>
              <a:t>mesaj</a:t>
            </a:r>
            <a:r>
              <a:rPr lang="en-US" sz="20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err="1"/>
              <a:t>Probabilitatea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fi </a:t>
            </a:r>
            <a:r>
              <a:rPr lang="en-US" sz="2000" dirty="0" err="1"/>
              <a:t>calculata</a:t>
            </a:r>
            <a:r>
              <a:rPr lang="en-US" sz="2000" dirty="0"/>
              <a:t> pe </a:t>
            </a:r>
            <a:r>
              <a:rPr lang="en-US" sz="2000" dirty="0" err="1"/>
              <a:t>baza</a:t>
            </a:r>
            <a:r>
              <a:rPr lang="en-US" sz="2000" dirty="0"/>
              <a:t> </a:t>
            </a:r>
            <a:r>
              <a:rPr lang="en-US" sz="2000" dirty="0" err="1"/>
              <a:t>cunostintelor</a:t>
            </a:r>
            <a:r>
              <a:rPr lang="en-US" sz="2000" dirty="0"/>
              <a:t> din </a:t>
            </a:r>
            <a:r>
              <a:rPr lang="en-US" sz="2000" dirty="0" err="1"/>
              <a:t>liceu</a:t>
            </a:r>
            <a:r>
              <a:rPr lang="en-US" sz="2000" dirty="0"/>
              <a:t>, </a:t>
            </a:r>
            <a:r>
              <a:rPr lang="en-US" sz="2000" dirty="0" err="1"/>
              <a:t>fiind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considerata</a:t>
            </a:r>
            <a:r>
              <a:rPr lang="en-US" sz="2000" dirty="0"/>
              <a:t> </a:t>
            </a:r>
            <a:r>
              <a:rPr lang="en-US" sz="2000" dirty="0" err="1"/>
              <a:t>raportul</a:t>
            </a:r>
            <a:r>
              <a:rPr lang="en-US" sz="2000" dirty="0"/>
              <a:t> </a:t>
            </a:r>
            <a:r>
              <a:rPr lang="en-US" sz="2000" dirty="0" err="1"/>
              <a:t>dintre</a:t>
            </a:r>
            <a:r>
              <a:rPr lang="en-US" sz="2000" dirty="0"/>
              <a:t> </a:t>
            </a:r>
            <a:r>
              <a:rPr lang="en-US" sz="2000" dirty="0" err="1"/>
              <a:t>numarul</a:t>
            </a:r>
            <a:r>
              <a:rPr lang="en-US" sz="2000" dirty="0"/>
              <a:t> de </a:t>
            </a:r>
            <a:r>
              <a:rPr lang="en-US" sz="2000" dirty="0" err="1"/>
              <a:t>cuvinte</a:t>
            </a:r>
            <a:r>
              <a:rPr lang="en-US" sz="2000" dirty="0"/>
              <a:t> </a:t>
            </a:r>
            <a:r>
              <a:rPr lang="en-US" sz="2000" dirty="0" err="1"/>
              <a:t>recunoscute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numarul</a:t>
            </a:r>
            <a:r>
              <a:rPr lang="en-US" sz="2000" dirty="0"/>
              <a:t> total de </a:t>
            </a:r>
            <a:r>
              <a:rPr lang="en-US" sz="2000" dirty="0" err="1"/>
              <a:t>cuvinte</a:t>
            </a:r>
            <a:r>
              <a:rPr lang="en-US" sz="2000" dirty="0"/>
              <a:t> </a:t>
            </a:r>
            <a:r>
              <a:rPr lang="en-US" sz="2000" dirty="0" err="1"/>
              <a:t>stiute</a:t>
            </a:r>
            <a:r>
              <a:rPr lang="en-US" sz="2000" dirty="0"/>
              <a:t>. </a:t>
            </a:r>
            <a:endParaRPr sz="2000" dirty="0"/>
          </a:p>
        </p:txBody>
      </p:sp>
      <p:cxnSp>
        <p:nvCxnSpPr>
          <p:cNvPr id="75" name="Google Shape;75;p14">
            <a:extLst>
              <a:ext uri="{FF2B5EF4-FFF2-40B4-BE49-F238E27FC236}">
                <a16:creationId xmlns:a16="http://schemas.microsoft.com/office/drawing/2014/main" id="{7CA7C4C1-C80B-9C93-C8DA-07558F4F6BE4}"/>
              </a:ext>
            </a:extLst>
          </p:cNvPr>
          <p:cNvCxnSpPr/>
          <p:nvPr/>
        </p:nvCxnSpPr>
        <p:spPr>
          <a:xfrm>
            <a:off x="3775106" y="523537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>
            <a:extLst>
              <a:ext uri="{FF2B5EF4-FFF2-40B4-BE49-F238E27FC236}">
                <a16:creationId xmlns:a16="http://schemas.microsoft.com/office/drawing/2014/main" id="{1524BA89-88A7-B143-7783-620C798CAE41}"/>
              </a:ext>
            </a:extLst>
          </p:cNvPr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>
            <a:extLst>
              <a:ext uri="{FF2B5EF4-FFF2-40B4-BE49-F238E27FC236}">
                <a16:creationId xmlns:a16="http://schemas.microsoft.com/office/drawing/2014/main" id="{7BBBF397-87C8-7633-CF6E-4E8AF7C5CF86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4" title="Untitled drawing (4).png">
            <a:extLst>
              <a:ext uri="{FF2B5EF4-FFF2-40B4-BE49-F238E27FC236}">
                <a16:creationId xmlns:a16="http://schemas.microsoft.com/office/drawing/2014/main" id="{38B6EE0C-172D-16DC-069E-9C246520A1B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32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CE9684C-40BA-45D7-B509-2D30B3FB0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1A50AF0E-879E-CC96-83F0-FF31A14F42B1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8C042F2F-FCD2-55F6-81F5-CD27FB4E2A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Check_all_messages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EB64B728-3BE2-7248-22C8-BD0EBA86A6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6869" y="103824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In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ne </a:t>
            </a:r>
            <a:r>
              <a:rPr lang="en-US" dirty="0" err="1"/>
              <a:t>decidem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raspunde</a:t>
            </a:r>
            <a:r>
              <a:rPr lang="en-US" dirty="0"/>
              <a:t> bot-ul.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o mini-</a:t>
            </a:r>
            <a:r>
              <a:rPr lang="en-US" dirty="0" err="1"/>
              <a:t>functie</a:t>
            </a:r>
            <a:r>
              <a:rPr lang="en-US" dirty="0"/>
              <a:t> de response a bot-</a:t>
            </a:r>
            <a:r>
              <a:rPr lang="en-US" dirty="0" err="1"/>
              <a:t>ului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ulterior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de response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raspuns</a:t>
            </a:r>
            <a:r>
              <a:rPr lang="en-US" dirty="0"/>
              <a:t> pe care il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/>
              <a:t>da chat-ul, </a:t>
            </a:r>
            <a:r>
              <a:rPr lang="en-US" dirty="0"/>
              <a:t>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mesajul</a:t>
            </a:r>
            <a:r>
              <a:rPr lang="en-US" dirty="0"/>
              <a:t> </a:t>
            </a:r>
            <a:r>
              <a:rPr lang="en-US" dirty="0" err="1"/>
              <a:t>primit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</a:t>
            </a:r>
            <a:r>
              <a:rPr lang="en-US" dirty="0" err="1"/>
              <a:t>cuvintele</a:t>
            </a:r>
            <a:r>
              <a:rPr lang="en-US" dirty="0"/>
              <a:t> “required”.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apel</a:t>
            </a:r>
            <a:r>
              <a:rPr lang="en-US" dirty="0"/>
              <a:t>,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probabilitatile</a:t>
            </a:r>
            <a:r>
              <a:rPr lang="en-US" dirty="0"/>
              <a:t> de </a:t>
            </a:r>
            <a:r>
              <a:rPr lang="en-US" dirty="0" err="1"/>
              <a:t>raspuns</a:t>
            </a:r>
            <a:r>
              <a:rPr lang="en-US" dirty="0"/>
              <a:t> </a:t>
            </a:r>
            <a:r>
              <a:rPr lang="en-US" dirty="0" err="1"/>
              <a:t>potrivit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functiei</a:t>
            </a:r>
            <a:r>
              <a:rPr lang="en-US" dirty="0"/>
              <a:t> </a:t>
            </a:r>
            <a:r>
              <a:rPr lang="en-US" dirty="0" err="1"/>
              <a:t>check_all_messages</a:t>
            </a:r>
            <a:r>
              <a:rPr lang="en-US" dirty="0"/>
              <a:t>.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probabilitati</a:t>
            </a:r>
            <a:r>
              <a:rPr lang="en-US" dirty="0"/>
              <a:t> le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pune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vector. Ulterior, il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lua</a:t>
            </a:r>
            <a:r>
              <a:rPr lang="en-US" dirty="0"/>
              <a:t> pe cel cu </a:t>
            </a:r>
            <a:r>
              <a:rPr lang="en-US" dirty="0" err="1"/>
              <a:t>probabilitatea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Daca </a:t>
            </a:r>
            <a:r>
              <a:rPr lang="en-US" dirty="0" err="1"/>
              <a:t>probabilitatea</a:t>
            </a:r>
            <a:r>
              <a:rPr lang="en-US" dirty="0"/>
              <a:t> </a:t>
            </a:r>
            <a:r>
              <a:rPr lang="en-US" dirty="0" err="1"/>
              <a:t>aleasa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totusi</a:t>
            </a:r>
            <a:r>
              <a:rPr lang="en-US" dirty="0"/>
              <a:t> sub standard, chat-ul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un </a:t>
            </a:r>
            <a:r>
              <a:rPr lang="en-US" dirty="0" err="1"/>
              <a:t>mesaj</a:t>
            </a:r>
            <a:r>
              <a:rPr lang="en-US" dirty="0"/>
              <a:t> de </a:t>
            </a:r>
            <a:r>
              <a:rPr lang="en-US" dirty="0" err="1"/>
              <a:t>eroare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</p:txBody>
      </p:sp>
      <p:cxnSp>
        <p:nvCxnSpPr>
          <p:cNvPr id="75" name="Google Shape;75;p14">
            <a:extLst>
              <a:ext uri="{FF2B5EF4-FFF2-40B4-BE49-F238E27FC236}">
                <a16:creationId xmlns:a16="http://schemas.microsoft.com/office/drawing/2014/main" id="{D9D10348-9472-FE88-61A4-010D0908F4E0}"/>
              </a:ext>
            </a:extLst>
          </p:cNvPr>
          <p:cNvCxnSpPr/>
          <p:nvPr/>
        </p:nvCxnSpPr>
        <p:spPr>
          <a:xfrm>
            <a:off x="3680661" y="523537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>
            <a:extLst>
              <a:ext uri="{FF2B5EF4-FFF2-40B4-BE49-F238E27FC236}">
                <a16:creationId xmlns:a16="http://schemas.microsoft.com/office/drawing/2014/main" id="{BA2F58BE-3F75-1E84-7B94-DDE27CFFD3B8}"/>
              </a:ext>
            </a:extLst>
          </p:cNvPr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>
            <a:extLst>
              <a:ext uri="{FF2B5EF4-FFF2-40B4-BE49-F238E27FC236}">
                <a16:creationId xmlns:a16="http://schemas.microsoft.com/office/drawing/2014/main" id="{38B35176-5039-86AE-012F-B37449BD50B5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4" title="Untitled drawing (4).png">
            <a:extLst>
              <a:ext uri="{FF2B5EF4-FFF2-40B4-BE49-F238E27FC236}">
                <a16:creationId xmlns:a16="http://schemas.microsoft.com/office/drawing/2014/main" id="{D40AFCD0-E760-8579-9428-68163A365A6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252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D2E6DE9-A45B-A949-2F7D-B4A9C412B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9F02F4F3-E88F-FEDF-814C-A3021E19EBEF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55982768-3458-B738-1679-C33706A6A7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ecursive"/>
                <a:ea typeface="Recursive"/>
                <a:cs typeface="Recursive"/>
                <a:sym typeface="Recursive"/>
              </a:rPr>
              <a:t>Get_response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99E7E5E2-3381-652C-EBD9-16C4A1BC41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6869" y="103824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/>
              <a:t> simpla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Separam</a:t>
            </a:r>
            <a:r>
              <a:rPr lang="en-US" dirty="0"/>
              <a:t> input-ul </a:t>
            </a:r>
            <a:r>
              <a:rPr lang="en-US" dirty="0" err="1"/>
              <a:t>primit</a:t>
            </a:r>
            <a:r>
              <a:rPr lang="en-US" dirty="0"/>
              <a:t> cu </a:t>
            </a:r>
            <a:r>
              <a:rPr lang="en-US" dirty="0" err="1"/>
              <a:t>functia</a:t>
            </a:r>
            <a:r>
              <a:rPr lang="en-US" dirty="0"/>
              <a:t> .split (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predefinita</a:t>
            </a:r>
            <a:r>
              <a:rPr lang="en-US" dirty="0"/>
              <a:t> in python)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apelam</a:t>
            </a:r>
            <a:r>
              <a:rPr lang="en-US" dirty="0"/>
              <a:t> </a:t>
            </a:r>
            <a:r>
              <a:rPr lang="en-US" dirty="0" err="1"/>
              <a:t>check_all</a:t>
            </a:r>
            <a:r>
              <a:rPr lang="en-US" dirty="0"/>
              <a:t> messages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bucla</a:t>
            </a:r>
            <a:r>
              <a:rPr lang="en-US" dirty="0"/>
              <a:t> </a:t>
            </a:r>
            <a:r>
              <a:rPr lang="en-US" dirty="0" err="1"/>
              <a:t>infinita</a:t>
            </a:r>
            <a:r>
              <a:rPr lang="en-US" dirty="0"/>
              <a:t> din main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al </a:t>
            </a:r>
            <a:r>
              <a:rPr lang="en-US" dirty="0" err="1"/>
              <a:t>utilizatorului</a:t>
            </a:r>
            <a:endParaRPr lang="en-US" dirty="0"/>
          </a:p>
        </p:txBody>
      </p:sp>
      <p:cxnSp>
        <p:nvCxnSpPr>
          <p:cNvPr id="75" name="Google Shape;75;p14">
            <a:extLst>
              <a:ext uri="{FF2B5EF4-FFF2-40B4-BE49-F238E27FC236}">
                <a16:creationId xmlns:a16="http://schemas.microsoft.com/office/drawing/2014/main" id="{49C7DC7B-F4E1-1E59-E737-AA9A245688B9}"/>
              </a:ext>
            </a:extLst>
          </p:cNvPr>
          <p:cNvCxnSpPr/>
          <p:nvPr/>
        </p:nvCxnSpPr>
        <p:spPr>
          <a:xfrm>
            <a:off x="3680661" y="523537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>
            <a:extLst>
              <a:ext uri="{FF2B5EF4-FFF2-40B4-BE49-F238E27FC236}">
                <a16:creationId xmlns:a16="http://schemas.microsoft.com/office/drawing/2014/main" id="{14ED7172-221C-0570-0EBC-3089DC74259F}"/>
              </a:ext>
            </a:extLst>
          </p:cNvPr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>
            <a:extLst>
              <a:ext uri="{FF2B5EF4-FFF2-40B4-BE49-F238E27FC236}">
                <a16:creationId xmlns:a16="http://schemas.microsoft.com/office/drawing/2014/main" id="{891F8F52-EC39-2A65-B43B-5627773F5879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4" title="Untitled drawing (4).png">
            <a:extLst>
              <a:ext uri="{FF2B5EF4-FFF2-40B4-BE49-F238E27FC236}">
                <a16:creationId xmlns:a16="http://schemas.microsoft.com/office/drawing/2014/main" id="{B2D0A2A3-8FA0-541C-C49E-0A456A17B7E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41040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683</Words>
  <Application>Microsoft Office PowerPoint</Application>
  <PresentationFormat>On-screen Show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Recursive</vt:lpstr>
      <vt:lpstr>Simple Light</vt:lpstr>
      <vt:lpstr> Chat Bot</vt:lpstr>
      <vt:lpstr>Ce este un chat bot?</vt:lpstr>
      <vt:lpstr>Exemplu de functionare</vt:lpstr>
      <vt:lpstr>Performanta</vt:lpstr>
      <vt:lpstr>Structura codului</vt:lpstr>
      <vt:lpstr>Codul propriu-zis</vt:lpstr>
      <vt:lpstr>Message_probability</vt:lpstr>
      <vt:lpstr>Check_all_messages</vt:lpstr>
      <vt:lpstr>Get_response</vt:lpstr>
      <vt:lpstr>Sample Heading With Picture</vt:lpstr>
      <vt:lpstr>THANK YOU,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tomoa</dc:creator>
  <cp:lastModifiedBy>Rares Anghel</cp:lastModifiedBy>
  <cp:revision>3</cp:revision>
  <dcterms:modified xsi:type="dcterms:W3CDTF">2025-07-11T11:23:47Z</dcterms:modified>
</cp:coreProperties>
</file>