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Inter SemiBold"/>
      <p:regular r:id="rId22"/>
      <p:bold r:id="rId23"/>
      <p:italic r:id="rId24"/>
      <p:boldItalic r:id="rId25"/>
    </p:embeddedFont>
    <p:embeddedFont>
      <p:font typeface="DM Sans ExtraBold"/>
      <p:bold r:id="rId26"/>
      <p:boldItalic r:id="rId27"/>
    </p:embeddedFont>
    <p:embeddedFont>
      <p:font typeface="Recursive"/>
      <p:regular r:id="rId28"/>
      <p:bold r:id="rId29"/>
    </p:embeddedFont>
    <p:embeddedFont>
      <p:font typeface="DM Sans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Inter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InterSemiBold-italic.fntdata"/><Relationship Id="rId23" Type="http://schemas.openxmlformats.org/officeDocument/2006/relationships/font" Target="fonts/Inter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ExtraBold-bold.fntdata"/><Relationship Id="rId25" Type="http://schemas.openxmlformats.org/officeDocument/2006/relationships/font" Target="fonts/InterSemiBold-boldItalic.fntdata"/><Relationship Id="rId28" Type="http://schemas.openxmlformats.org/officeDocument/2006/relationships/font" Target="fonts/Recursive-regular.fntdata"/><Relationship Id="rId27" Type="http://schemas.openxmlformats.org/officeDocument/2006/relationships/font" Target="fonts/DMSans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ecursiv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.fntdata"/><Relationship Id="rId30" Type="http://schemas.openxmlformats.org/officeDocument/2006/relationships/font" Target="fonts/DMSans-regular.fntdata"/><Relationship Id="rId11" Type="http://schemas.openxmlformats.org/officeDocument/2006/relationships/slide" Target="slides/slide6.xml"/><Relationship Id="rId33" Type="http://schemas.openxmlformats.org/officeDocument/2006/relationships/font" Target="fonts/DMSans-boldItalic.fntdata"/><Relationship Id="rId10" Type="http://schemas.openxmlformats.org/officeDocument/2006/relationships/slide" Target="slides/slide5.xml"/><Relationship Id="rId32" Type="http://schemas.openxmlformats.org/officeDocument/2006/relationships/font" Target="fonts/DMSans-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e3de94a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e3de94a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a5803350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a5803350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</a:t>
            </a:r>
            <a:r>
              <a:rPr lang="en"/>
              <a:t>înaintea</a:t>
            </a:r>
            <a:r>
              <a:rPr lang="en"/>
              <a:t>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7f74d406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7f74d406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7f74d406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7f74d406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e3de94a3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e3de94a3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d764c03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6d764c03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d764c03c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d764c03c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d764c03c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6d764c03c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e3de94a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e3de94a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7f74d40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7f74d40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Automarea testarii si depolierii </a:t>
            </a:r>
            <a:r>
              <a:rPr lang="en"/>
              <a:t>aplicațiilor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e9f1568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e9f1568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significantly improves software development speed, quality, and efficiency. By automating the build, testing, and deployment processes, CI/CD enables faster release cycles, quicker feedback loops, and reduced risk of errors.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7f74d406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7f74d406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</a:t>
            </a:r>
            <a:r>
              <a:rPr lang="en"/>
              <a:t>aplicații</a:t>
            </a:r>
            <a:r>
              <a:rPr lang="en"/>
              <a:t> </a:t>
            </a:r>
            <a:r>
              <a:rPr lang="en"/>
              <a:t>și</a:t>
            </a:r>
            <a:r>
              <a:rPr lang="en"/>
              <a:t>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7f74d406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7f74d406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a580335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a580335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a5803350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a5803350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a5803350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a5803350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Strategie de a finalizat aplicații și software in care testele sunt scrise inaintea codului sub testare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google/googletest/blob/master/docs/primer.md" TargetMode="External"/><Relationship Id="rId4" Type="http://schemas.openxmlformats.org/officeDocument/2006/relationships/hyperlink" Target="https://github.com/google/googletest/blob/master/docs/advanced.md" TargetMode="External"/><Relationship Id="rId5" Type="http://schemas.openxmlformats.org/officeDocument/2006/relationships/hyperlink" Target="https://docs.python.org/3/library/unittest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1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247475" y="969713"/>
            <a:ext cx="7448700" cy="17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Test-Driven Development în Python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descr="Mobirise"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FFFF"/>
                </a:solidFill>
              </a:rPr>
              <a:t>2025 Copyright © by INPROTED– </a:t>
            </a:r>
            <a:r>
              <a:rPr b="1" lang="en" sz="750">
                <a:solidFill>
                  <a:srgbClr val="FFFFFF"/>
                </a:solidFill>
              </a:rPr>
              <a:t>I</a:t>
            </a:r>
            <a:r>
              <a:rPr lang="en" sz="750">
                <a:solidFill>
                  <a:srgbClr val="FFFFFF"/>
                </a:solidFill>
              </a:rPr>
              <a:t>nternational </a:t>
            </a:r>
            <a:r>
              <a:rPr b="1" lang="en" sz="750">
                <a:solidFill>
                  <a:srgbClr val="FFFFFF"/>
                </a:solidFill>
              </a:rPr>
              <a:t>Pro</a:t>
            </a:r>
            <a:r>
              <a:rPr lang="en" sz="750">
                <a:solidFill>
                  <a:srgbClr val="FFFFFF"/>
                </a:solidFill>
              </a:rPr>
              <a:t>fessionals for </a:t>
            </a:r>
            <a:r>
              <a:rPr b="1" lang="en" sz="750">
                <a:solidFill>
                  <a:srgbClr val="FFFFFF"/>
                </a:solidFill>
              </a:rPr>
              <a:t>T</a:t>
            </a:r>
            <a:r>
              <a:rPr lang="en" sz="750">
                <a:solidFill>
                  <a:srgbClr val="FFFFFF"/>
                </a:solidFill>
              </a:rPr>
              <a:t>echnology and </a:t>
            </a:r>
            <a:r>
              <a:rPr b="1" lang="en" sz="750">
                <a:solidFill>
                  <a:srgbClr val="FFFFFF"/>
                </a:solidFill>
              </a:rPr>
              <a:t>Ed</a:t>
            </a:r>
            <a:r>
              <a:rPr lang="en" sz="750">
                <a:solidFill>
                  <a:srgbClr val="FFFFFF"/>
                </a:solidFill>
              </a:rPr>
              <a:t>ucation | All Rights Reserved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61" name="Google Shape;61;p13"/>
          <p:cNvCxnSpPr/>
          <p:nvPr/>
        </p:nvCxnSpPr>
        <p:spPr>
          <a:xfrm>
            <a:off x="3479000" y="51605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" name="Google Shape;62;p13"/>
          <p:cNvCxnSpPr/>
          <p:nvPr/>
        </p:nvCxnSpPr>
        <p:spPr>
          <a:xfrm>
            <a:off x="7440825" y="2195400"/>
            <a:ext cx="1625100" cy="159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3" name="Google Shape;63;p13"/>
          <p:cNvCxnSpPr/>
          <p:nvPr/>
        </p:nvCxnSpPr>
        <p:spPr>
          <a:xfrm>
            <a:off x="3707600" y="3927475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4" name="Google Shape;64;p13"/>
          <p:cNvCxnSpPr/>
          <p:nvPr/>
        </p:nvCxnSpPr>
        <p:spPr>
          <a:xfrm>
            <a:off x="-59700" y="2289275"/>
            <a:ext cx="639900" cy="81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2109500" y="288650"/>
            <a:ext cx="0" cy="13596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2947700" y="2703700"/>
            <a:ext cx="0" cy="13596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67" name="Google Shape;67;p13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421250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3"/>
          <p:cNvSpPr txBox="1"/>
          <p:nvPr>
            <p:ph type="ctrTitle"/>
          </p:nvPr>
        </p:nvSpPr>
        <p:spPr>
          <a:xfrm>
            <a:off x="3103025" y="2884975"/>
            <a:ext cx="4878300" cy="10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000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Stefan Gabriel Ene</a:t>
            </a:r>
            <a:endParaRPr i="1" sz="4000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1548" y="721627"/>
            <a:ext cx="1160925" cy="1114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 în Python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717275" y="995775"/>
            <a:ext cx="28308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Librăria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unittest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0" name="Google Shape;190;p22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2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2" name="Google Shape;192;p22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93" name="Google Shape;193;p22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/>
        </p:nvSpPr>
        <p:spPr>
          <a:xfrm>
            <a:off x="965725" y="1700500"/>
            <a:ext cx="71310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F0BD7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unittest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TestMethod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(unittest.TestCase):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1"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test_upper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(self):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self.</a:t>
            </a:r>
            <a:r>
              <a:rPr b="1" lang="en" sz="16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assertEqual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'foo'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" sz="1600">
                <a:solidFill>
                  <a:srgbClr val="E06666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1066325" y="3428975"/>
            <a:ext cx="71310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 other testing assertions:</a:t>
            </a:r>
            <a:endParaRPr b="1" sz="1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   self.</a:t>
            </a: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assertTrue</a:t>
            </a: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(), self.</a:t>
            </a: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assertFalse</a:t>
            </a: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1" sz="1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#   self.</a:t>
            </a:r>
            <a:r>
              <a:rPr b="1" lang="en" sz="16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assertRaises</a:t>
            </a: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600">
                <a:solidFill>
                  <a:srgbClr val="A6E22E"/>
                </a:solidFill>
                <a:latin typeface="Courier New"/>
                <a:ea typeface="Courier New"/>
                <a:cs typeface="Courier New"/>
                <a:sym typeface="Courier New"/>
              </a:rPr>
              <a:t>TypeError</a:t>
            </a:r>
            <a:r>
              <a:rPr b="1" lang="en" sz="16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6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96" name="Google Shape;196;p22"/>
          <p:cNvPicPr preferRelativeResize="0"/>
          <p:nvPr/>
        </p:nvPicPr>
        <p:blipFill rotWithShape="1">
          <a:blip r:embed="rId5">
            <a:alphaModFix/>
          </a:blip>
          <a:srcRect b="0" l="0" r="66862" t="0"/>
          <a:stretch/>
        </p:blipFill>
        <p:spPr>
          <a:xfrm>
            <a:off x="5807275" y="1644288"/>
            <a:ext cx="3030126" cy="131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7" name="Google Shape;197;p22"/>
          <p:cNvCxnSpPr/>
          <p:nvPr/>
        </p:nvCxnSpPr>
        <p:spPr>
          <a:xfrm flipH="1" rot="10800000">
            <a:off x="651600" y="1526225"/>
            <a:ext cx="8124600" cy="1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4825475" y="822450"/>
            <a:ext cx="4255500" cy="5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Cum rulăm: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ython -m unittest [name] -v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3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Practice </a:t>
            </a: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717275" y="995775"/>
            <a:ext cx="7829100" cy="25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Exercițiu: </a:t>
            </a:r>
            <a:r>
              <a:rPr b="1" lang="en">
                <a:solidFill>
                  <a:schemeClr val="dk1"/>
                </a:solidFill>
              </a:rPr>
              <a:t>Roman Numeral Converter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Conversie numerelor de la 1 la 3999 în numerale Romane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(integer only)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Pentru simplitate, nu este nevoie de subtractive notation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i.e.: Nu este nevoie de 9 = ‘IX’, 40 = ‘XL’,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Altfel, întoarcem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6" name="Google Shape;206;p23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3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3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09" name="Google Shape;209;p23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468175" y="3724725"/>
            <a:ext cx="78291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Haideți să scriem acest cod împreună!</a:t>
            </a:r>
            <a:endParaRPr b="1" sz="3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4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Exercițiu TDD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717275" y="995775"/>
            <a:ext cx="7829100" cy="33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Exercițiu: </a:t>
            </a:r>
            <a:r>
              <a:rPr b="1" lang="en">
                <a:solidFill>
                  <a:schemeClr val="dk1"/>
                </a:solidFill>
              </a:rPr>
              <a:t>Number to Words (EN)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18" name="Google Shape;218;p24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4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4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1" name="Google Shape;221;p24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5"/>
          <p:cNvPicPr preferRelativeResize="0"/>
          <p:nvPr/>
        </p:nvPicPr>
        <p:blipFill>
          <a:blip r:embed="rId3">
            <a:alphaModFix amt="9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/>
          <p:nvPr/>
        </p:nvSpPr>
        <p:spPr>
          <a:xfrm>
            <a:off x="8847125" y="0"/>
            <a:ext cx="300600" cy="4497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4100" y="4334925"/>
            <a:ext cx="9144000" cy="8112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>
            <p:ph type="ctrTitle"/>
          </p:nvPr>
        </p:nvSpPr>
        <p:spPr>
          <a:xfrm>
            <a:off x="1529450" y="1510650"/>
            <a:ext cx="5333400" cy="144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THANK YOU,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434343"/>
                </a:solidFill>
                <a:latin typeface="Recursive"/>
                <a:ea typeface="Recursive"/>
                <a:cs typeface="Recursive"/>
                <a:sym typeface="Recursive"/>
              </a:rPr>
              <a:t>THE END</a:t>
            </a:r>
            <a:endParaRPr b="1">
              <a:solidFill>
                <a:srgbClr val="434343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230" name="Google Shape;230;p25"/>
          <p:cNvSpPr txBox="1"/>
          <p:nvPr>
            <p:ph idx="1" type="subTitle"/>
          </p:nvPr>
        </p:nvSpPr>
        <p:spPr>
          <a:xfrm>
            <a:off x="2046450" y="4386525"/>
            <a:ext cx="3849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  <a:latin typeface="Recursive"/>
                <a:ea typeface="Recursive"/>
                <a:cs typeface="Recursive"/>
                <a:sym typeface="Recursive"/>
              </a:rPr>
              <a:t>Code Sinaia 2025</a:t>
            </a:r>
            <a:endParaRPr b="1">
              <a:solidFill>
                <a:srgbClr val="FFFFFF"/>
              </a:solidFill>
              <a:latin typeface="Recursive"/>
              <a:ea typeface="Recursive"/>
              <a:cs typeface="Recursive"/>
              <a:sym typeface="Recursive"/>
            </a:endParaRPr>
          </a:p>
        </p:txBody>
      </p:sp>
      <p:pic>
        <p:nvPicPr>
          <p:cNvPr descr="Mobirise" id="231" name="Google Shape;23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876" y="119131"/>
            <a:ext cx="940835" cy="79383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/>
        </p:nvSpPr>
        <p:spPr>
          <a:xfrm>
            <a:off x="274825" y="48784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FFFFFF"/>
                </a:solidFill>
              </a:rPr>
              <a:t>2025 Copyright © by INPROTED– </a:t>
            </a:r>
            <a:r>
              <a:rPr b="1" lang="en" sz="750">
                <a:solidFill>
                  <a:srgbClr val="FFFFFF"/>
                </a:solidFill>
              </a:rPr>
              <a:t>I</a:t>
            </a:r>
            <a:r>
              <a:rPr lang="en" sz="750">
                <a:solidFill>
                  <a:srgbClr val="FFFFFF"/>
                </a:solidFill>
              </a:rPr>
              <a:t>nternational </a:t>
            </a:r>
            <a:r>
              <a:rPr b="1" lang="en" sz="750">
                <a:solidFill>
                  <a:srgbClr val="FFFFFF"/>
                </a:solidFill>
              </a:rPr>
              <a:t>Pro</a:t>
            </a:r>
            <a:r>
              <a:rPr lang="en" sz="750">
                <a:solidFill>
                  <a:srgbClr val="FFFFFF"/>
                </a:solidFill>
              </a:rPr>
              <a:t>fessionals for </a:t>
            </a:r>
            <a:r>
              <a:rPr b="1" lang="en" sz="750">
                <a:solidFill>
                  <a:srgbClr val="FFFFFF"/>
                </a:solidFill>
              </a:rPr>
              <a:t>T</a:t>
            </a:r>
            <a:r>
              <a:rPr lang="en" sz="750">
                <a:solidFill>
                  <a:srgbClr val="FFFFFF"/>
                </a:solidFill>
              </a:rPr>
              <a:t>echnology and </a:t>
            </a:r>
            <a:r>
              <a:rPr b="1" lang="en" sz="750">
                <a:solidFill>
                  <a:srgbClr val="FFFFFF"/>
                </a:solidFill>
              </a:rPr>
              <a:t>Ed</a:t>
            </a:r>
            <a:r>
              <a:rPr lang="en" sz="750">
                <a:solidFill>
                  <a:srgbClr val="FFFFFF"/>
                </a:solidFill>
              </a:rPr>
              <a:t>ucation | All Rights Reserved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233" name="Google Shape;233;p25"/>
          <p:cNvCxnSpPr/>
          <p:nvPr/>
        </p:nvCxnSpPr>
        <p:spPr>
          <a:xfrm flipH="1" rot="10800000">
            <a:off x="-67475" y="1896400"/>
            <a:ext cx="2348700" cy="13560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4" name="Google Shape;234;p25"/>
          <p:cNvCxnSpPr/>
          <p:nvPr/>
        </p:nvCxnSpPr>
        <p:spPr>
          <a:xfrm flipH="1" rot="10800000">
            <a:off x="6208400" y="2901300"/>
            <a:ext cx="2715600" cy="15678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235" name="Google Shape;235;p25" title="Untitled drawing (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25"/>
          <p:cNvCxnSpPr/>
          <p:nvPr/>
        </p:nvCxnSpPr>
        <p:spPr>
          <a:xfrm flipH="1" rot="10800000">
            <a:off x="3319225" y="-129875"/>
            <a:ext cx="2376600" cy="13722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25"/>
          <p:cNvCxnSpPr/>
          <p:nvPr/>
        </p:nvCxnSpPr>
        <p:spPr>
          <a:xfrm flipH="1" rot="10800000">
            <a:off x="2855200" y="917325"/>
            <a:ext cx="6008700" cy="346920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243" name="Google Shape;24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laws: Debrief</a:t>
            </a:r>
            <a:endParaRPr/>
          </a:p>
        </p:txBody>
      </p:sp>
      <p:sp>
        <p:nvSpPr>
          <p:cNvPr id="249" name="Google Shape;2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are not allowed to write any production coe until you have written a failing unit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are not allowed to write more of a unit test than is sufficient to fail and failing to </a:t>
            </a:r>
            <a:r>
              <a:rPr lang="en"/>
              <a:t>compile</a:t>
            </a:r>
            <a:r>
              <a:rPr lang="en"/>
              <a:t> is failing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are not </a:t>
            </a:r>
            <a:r>
              <a:rPr lang="en"/>
              <a:t>allowed</a:t>
            </a:r>
            <a:r>
              <a:rPr lang="en"/>
              <a:t> to write any more production code than it is sufficient to pass the currently failing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makes these hard to follow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Does anyone </a:t>
            </a:r>
            <a:r>
              <a:rPr lang="en"/>
              <a:t>have a</a:t>
            </a:r>
            <a:r>
              <a:rPr lang="en"/>
              <a:t> 4th law?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Resurse</a:t>
            </a:r>
            <a:endParaRPr/>
          </a:p>
        </p:txBody>
      </p:sp>
      <p:sp>
        <p:nvSpPr>
          <p:cNvPr id="255" name="Google Shape;25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(googletest)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Basics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https://github.com/google/googletest/blob/master/docs/primer.md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Advanced: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https://github.com/google/googletest/blob/master/docs/advanced.md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Python (unittest)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https://docs.python.org/3/library/unittest.html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Intro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De ce folosim Python-ul?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7" name="Google Shape;77;p14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4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4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4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4"/>
          <p:cNvGrpSpPr/>
          <p:nvPr/>
        </p:nvGrpSpPr>
        <p:grpSpPr>
          <a:xfrm>
            <a:off x="4028822" y="759698"/>
            <a:ext cx="3216752" cy="3559533"/>
            <a:chOff x="5472780" y="911941"/>
            <a:chExt cx="2827665" cy="3128985"/>
          </a:xfrm>
        </p:grpSpPr>
        <p:sp>
          <p:nvSpPr>
            <p:cNvPr id="82" name="Google Shape;82;p14"/>
            <p:cNvSpPr/>
            <p:nvPr/>
          </p:nvSpPr>
          <p:spPr>
            <a:xfrm>
              <a:off x="5472780" y="911941"/>
              <a:ext cx="2827665" cy="3128985"/>
            </a:xfrm>
            <a:prstGeom prst="roundRect">
              <a:avLst>
                <a:gd fmla="val 8168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FCFCFC"/>
                  </a:solidFill>
                  <a:latin typeface="DM Sans ExtraBold"/>
                  <a:ea typeface="DM Sans ExtraBold"/>
                  <a:cs typeface="DM Sans ExtraBold"/>
                  <a:sym typeface="DM Sans ExtraBold"/>
                </a:rPr>
                <a:t>Folosire Python-ului</a:t>
              </a:r>
              <a:endParaRPr sz="2500">
                <a:solidFill>
                  <a:srgbClr val="FCFCFC"/>
                </a:solidFill>
                <a:latin typeface="DM Sans ExtraBold"/>
                <a:ea typeface="DM Sans ExtraBold"/>
                <a:cs typeface="DM Sans ExtraBold"/>
                <a:sym typeface="DM Sans ExtraBold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5607834" y="1988242"/>
              <a:ext cx="2557035" cy="777015"/>
            </a:xfrm>
            <a:prstGeom prst="roundRect">
              <a:avLst>
                <a:gd fmla="val 14231" name="adj"/>
              </a:avLst>
            </a:prstGeom>
            <a:solidFill>
              <a:srgbClr val="000000"/>
            </a:solidFill>
            <a:ln>
              <a:noFill/>
            </a:ln>
          </p:spPr>
          <p:txBody>
            <a:bodyPr anchorCtr="0" anchor="ctr" bIns="91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5AFFC7"/>
                  </a:solidFill>
                  <a:latin typeface="DM Sans ExtraBold"/>
                  <a:ea typeface="DM Sans ExtraBold"/>
                  <a:cs typeface="DM Sans ExtraBold"/>
                  <a:sym typeface="DM Sans ExtraBold"/>
                </a:rPr>
                <a:t>51%</a:t>
              </a:r>
              <a:endParaRPr sz="4000">
                <a:solidFill>
                  <a:srgbClr val="5AFFC7"/>
                </a:solidFill>
                <a:latin typeface="DM Sans ExtraBold"/>
                <a:ea typeface="DM Sans ExtraBold"/>
                <a:cs typeface="DM Sans ExtraBold"/>
                <a:sym typeface="DM Sans ExtraBold"/>
              </a:endParaRPr>
            </a:p>
          </p:txBody>
        </p:sp>
        <p:sp>
          <p:nvSpPr>
            <p:cNvPr id="84" name="Google Shape;84;p14"/>
            <p:cNvSpPr txBox="1"/>
            <p:nvPr/>
          </p:nvSpPr>
          <p:spPr>
            <a:xfrm>
              <a:off x="5653784" y="1799365"/>
              <a:ext cx="2465314" cy="125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5AFFC7"/>
                  </a:solidFill>
                  <a:latin typeface="Inter SemiBold"/>
                  <a:ea typeface="Inter SemiBold"/>
                  <a:cs typeface="Inter SemiBold"/>
                  <a:sym typeface="Inter SemiBold"/>
                </a:rPr>
                <a:t>Proiecte de industrie în Python</a:t>
              </a:r>
              <a:endParaRPr sz="1100">
                <a:solidFill>
                  <a:srgbClr val="5AFFC7"/>
                </a:solidFill>
                <a:latin typeface="Inter SemiBold"/>
                <a:ea typeface="Inter SemiBold"/>
                <a:cs typeface="Inter SemiBold"/>
                <a:sym typeface="Inter SemiBold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7361426" y="2064910"/>
              <a:ext cx="619729" cy="619729"/>
            </a:xfrm>
            <a:prstGeom prst="ellipse">
              <a:avLst/>
            </a:prstGeom>
            <a:solidFill>
              <a:srgbClr val="778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7361408" y="2064921"/>
              <a:ext cx="619729" cy="619729"/>
            </a:xfrm>
            <a:prstGeom prst="arc">
              <a:avLst>
                <a:gd fmla="val 16262153" name="adj1"/>
                <a:gd fmla="val 6206242" name="adj2"/>
              </a:avLst>
            </a:prstGeom>
            <a:solidFill>
              <a:srgbClr val="5AFFC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607834" y="3106581"/>
              <a:ext cx="2557035" cy="777015"/>
            </a:xfrm>
            <a:prstGeom prst="roundRect">
              <a:avLst>
                <a:gd fmla="val 14231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000">
                  <a:solidFill>
                    <a:srgbClr val="81F5FF"/>
                  </a:solidFill>
                  <a:latin typeface="DM Sans ExtraBold"/>
                  <a:ea typeface="DM Sans ExtraBold"/>
                  <a:cs typeface="DM Sans ExtraBold"/>
                  <a:sym typeface="DM Sans ExtraBold"/>
                </a:rPr>
                <a:t>85</a:t>
              </a:r>
              <a:r>
                <a:rPr lang="en" sz="4000">
                  <a:solidFill>
                    <a:srgbClr val="81F5FF"/>
                  </a:solidFill>
                  <a:latin typeface="DM Sans ExtraBold"/>
                  <a:ea typeface="DM Sans ExtraBold"/>
                  <a:cs typeface="DM Sans ExtraBold"/>
                  <a:sym typeface="DM Sans ExtraBold"/>
                </a:rPr>
                <a:t>%</a:t>
              </a:r>
              <a:endParaRPr sz="4000">
                <a:solidFill>
                  <a:srgbClr val="81F5FF"/>
                </a:solidFill>
                <a:latin typeface="DM Sans ExtraBold"/>
                <a:ea typeface="DM Sans ExtraBold"/>
                <a:cs typeface="DM Sans ExtraBold"/>
                <a:sym typeface="DM Sans ExtraBold"/>
              </a:endParaRPr>
            </a:p>
          </p:txBody>
        </p:sp>
        <p:sp>
          <p:nvSpPr>
            <p:cNvPr id="88" name="Google Shape;88;p14"/>
            <p:cNvSpPr txBox="1"/>
            <p:nvPr/>
          </p:nvSpPr>
          <p:spPr>
            <a:xfrm>
              <a:off x="5653784" y="2917705"/>
              <a:ext cx="2465314" cy="125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81F5FF"/>
                  </a:solidFill>
                  <a:latin typeface="Inter SemiBold"/>
                  <a:ea typeface="Inter SemiBold"/>
                  <a:cs typeface="Inter SemiBold"/>
                  <a:sym typeface="Inter SemiBold"/>
                </a:rPr>
                <a:t>Developeri care ştiu Python</a:t>
              </a:r>
              <a:endParaRPr sz="1100">
                <a:solidFill>
                  <a:srgbClr val="81F5FF"/>
                </a:solidFill>
                <a:latin typeface="Inter SemiBold"/>
                <a:ea typeface="Inter SemiBold"/>
                <a:cs typeface="Inter SemiBold"/>
                <a:sym typeface="Inter SemiBold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7361426" y="3183249"/>
              <a:ext cx="619729" cy="619729"/>
            </a:xfrm>
            <a:prstGeom prst="ellipse">
              <a:avLst/>
            </a:prstGeom>
            <a:solidFill>
              <a:srgbClr val="7781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7361408" y="3183260"/>
              <a:ext cx="619729" cy="619729"/>
            </a:xfrm>
            <a:prstGeom prst="arc">
              <a:avLst>
                <a:gd fmla="val 16262153" name="adj1"/>
                <a:gd fmla="val 12455418" name="adj2"/>
              </a:avLst>
            </a:prstGeom>
            <a:solidFill>
              <a:srgbClr val="81F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5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CI/CD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17275" y="919575"/>
            <a:ext cx="756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Continuous Integration/Continuous Deployment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Automarea testării şi depolierii aplicațiilor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8" name="Google Shape;98;p15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5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5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1" name="Google Shape;101;p15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92203" y="1963978"/>
            <a:ext cx="5959598" cy="25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6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De ce </a:t>
            </a:r>
            <a:r>
              <a:rPr lang="en">
                <a:latin typeface="Recursive"/>
                <a:ea typeface="Recursive"/>
                <a:cs typeface="Recursive"/>
                <a:sym typeface="Recursive"/>
              </a:rPr>
              <a:t>CI/CD?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641075" y="919575"/>
            <a:ext cx="7561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Continuous Integration/Continuous Deployment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0" name="Google Shape;110;p16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6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3" name="Google Shape;113;p16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9525" y="1383735"/>
            <a:ext cx="6784950" cy="284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1147675" y="4241550"/>
            <a:ext cx="6785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https://testrigor.com/wp-content/uploads/2023/11/What-is-the-CICD-Pipeline.png</a:t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73825" y="995775"/>
            <a:ext cx="399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Test-Driven Development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Strategie de a finalizat aplicații și software </a:t>
            </a:r>
            <a:r>
              <a:rPr lang="en">
                <a:solidFill>
                  <a:schemeClr val="dk1"/>
                </a:solidFill>
              </a:rPr>
              <a:t>în</a:t>
            </a:r>
            <a:r>
              <a:rPr lang="en">
                <a:solidFill>
                  <a:schemeClr val="dk1"/>
                </a:solidFill>
              </a:rPr>
              <a:t> care testele sunt scrise </a:t>
            </a:r>
            <a:r>
              <a:rPr lang="en">
                <a:solidFill>
                  <a:schemeClr val="dk1"/>
                </a:solidFill>
              </a:rPr>
              <a:t>înaintea</a:t>
            </a:r>
            <a:r>
              <a:rPr lang="en">
                <a:solidFill>
                  <a:schemeClr val="dk1"/>
                </a:solidFill>
              </a:rPr>
              <a:t> codului sub testare.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7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6" name="Google Shape;126;p17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7"/>
          <p:cNvGrpSpPr/>
          <p:nvPr/>
        </p:nvGrpSpPr>
        <p:grpSpPr>
          <a:xfrm>
            <a:off x="4747925" y="813725"/>
            <a:ext cx="3516050" cy="3516050"/>
            <a:chOff x="4442125" y="995775"/>
            <a:chExt cx="3516050" cy="3516050"/>
          </a:xfrm>
        </p:grpSpPr>
        <p:pic>
          <p:nvPicPr>
            <p:cNvPr id="128" name="Google Shape;128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42125" y="995775"/>
              <a:ext cx="3516050" cy="3516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9" name="Google Shape;129;p17"/>
            <p:cNvSpPr txBox="1"/>
            <p:nvPr/>
          </p:nvSpPr>
          <p:spPr>
            <a:xfrm>
              <a:off x="4871150" y="2159575"/>
              <a:ext cx="2658000" cy="125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TDD</a:t>
              </a:r>
              <a:endParaRPr b="1" sz="7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8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36" name="Google Shape;136;p18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Cele </a:t>
            </a:r>
            <a:r>
              <a:rPr b="1" i="1" lang="en">
                <a:solidFill>
                  <a:schemeClr val="dk1"/>
                </a:solidFill>
              </a:rPr>
              <a:t>Trei Legi</a:t>
            </a:r>
            <a:r>
              <a:rPr lang="en">
                <a:solidFill>
                  <a:schemeClr val="dk1"/>
                </a:solidFill>
              </a:rPr>
              <a:t> ale Test-Driven Development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Nu poți scrie cod de producție până nu </a:t>
            </a:r>
            <a:r>
              <a:rPr b="1" lang="en">
                <a:solidFill>
                  <a:schemeClr val="dk1"/>
                </a:solidFill>
              </a:rPr>
              <a:t>scrii un test care dă eroare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37" name="Google Shape;137;p18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18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18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0" name="Google Shape;140;p18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8"/>
          <p:cNvGrpSpPr/>
          <p:nvPr/>
        </p:nvGrpSpPr>
        <p:grpSpPr>
          <a:xfrm>
            <a:off x="6082837" y="2907234"/>
            <a:ext cx="1650082" cy="1650082"/>
            <a:chOff x="6505998" y="2571774"/>
            <a:chExt cx="1758025" cy="1758025"/>
          </a:xfrm>
        </p:grpSpPr>
        <p:pic>
          <p:nvPicPr>
            <p:cNvPr id="142" name="Google Shape;14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05998" y="2571774"/>
              <a:ext cx="1758025" cy="1758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8"/>
            <p:cNvSpPr txBox="1"/>
            <p:nvPr/>
          </p:nvSpPr>
          <p:spPr>
            <a:xfrm>
              <a:off x="6720510" y="3072489"/>
              <a:ext cx="13290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TDD</a:t>
              </a:r>
              <a:endParaRPr b="1" sz="3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9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Cele </a:t>
            </a:r>
            <a:r>
              <a:rPr b="1" i="1" lang="en">
                <a:solidFill>
                  <a:schemeClr val="dk1"/>
                </a:solidFill>
              </a:rPr>
              <a:t>Trei Legi</a:t>
            </a:r>
            <a:r>
              <a:rPr lang="en">
                <a:solidFill>
                  <a:schemeClr val="dk1"/>
                </a:solidFill>
              </a:rPr>
              <a:t> ale Test-Driven Development: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Nu poți scrie cod de producție până nu </a:t>
            </a:r>
            <a:r>
              <a:rPr b="1" lang="en">
                <a:solidFill>
                  <a:schemeClr val="dk1"/>
                </a:solidFill>
              </a:rPr>
              <a:t>scrii un test care d</a:t>
            </a:r>
            <a:r>
              <a:rPr b="1" lang="en">
                <a:solidFill>
                  <a:schemeClr val="dk1"/>
                </a:solidFill>
              </a:rPr>
              <a:t>ă</a:t>
            </a:r>
            <a:r>
              <a:rPr b="1" lang="en">
                <a:solidFill>
                  <a:schemeClr val="dk1"/>
                </a:solidFill>
              </a:rPr>
              <a:t> eroare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Nu poți scrie mai mult din test decât este </a:t>
            </a:r>
            <a:r>
              <a:rPr b="1" lang="en">
                <a:solidFill>
                  <a:schemeClr val="dk1"/>
                </a:solidFill>
              </a:rPr>
              <a:t>necesar pentru a eșua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19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51" name="Google Shape;151;p19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9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9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54" name="Google Shape;154;p19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5" name="Google Shape;155;p19"/>
          <p:cNvGrpSpPr/>
          <p:nvPr/>
        </p:nvGrpSpPr>
        <p:grpSpPr>
          <a:xfrm>
            <a:off x="6082837" y="2907234"/>
            <a:ext cx="1650083" cy="1650083"/>
            <a:chOff x="6505998" y="2571774"/>
            <a:chExt cx="1758026" cy="1758026"/>
          </a:xfrm>
        </p:grpSpPr>
        <p:pic>
          <p:nvPicPr>
            <p:cNvPr id="156" name="Google Shape;156;p1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05998" y="2571774"/>
              <a:ext cx="1758026" cy="1758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19"/>
            <p:cNvSpPr txBox="1"/>
            <p:nvPr/>
          </p:nvSpPr>
          <p:spPr>
            <a:xfrm>
              <a:off x="6720510" y="3072489"/>
              <a:ext cx="13290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TDD</a:t>
              </a:r>
              <a:endParaRPr b="1" sz="3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0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717275" y="9957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Cele </a:t>
            </a:r>
            <a:r>
              <a:rPr b="1" i="1" lang="en">
                <a:solidFill>
                  <a:schemeClr val="dk1"/>
                </a:solidFill>
              </a:rPr>
              <a:t>Trei Legi</a:t>
            </a:r>
            <a:r>
              <a:rPr lang="en">
                <a:solidFill>
                  <a:schemeClr val="dk1"/>
                </a:solidFill>
              </a:rPr>
              <a:t> ale Test-Driven Development: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Nu poți scrie cod de producție până nu </a:t>
            </a:r>
            <a:r>
              <a:rPr b="1" lang="en">
                <a:solidFill>
                  <a:schemeClr val="dk1"/>
                </a:solidFill>
              </a:rPr>
              <a:t>scrii un test care d</a:t>
            </a:r>
            <a:r>
              <a:rPr b="1" lang="en">
                <a:solidFill>
                  <a:schemeClr val="dk1"/>
                </a:solidFill>
              </a:rPr>
              <a:t>ă</a:t>
            </a:r>
            <a:r>
              <a:rPr b="1" lang="en">
                <a:solidFill>
                  <a:schemeClr val="dk1"/>
                </a:solidFill>
              </a:rPr>
              <a:t> eroare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Nu poți scrie mai mult din test decât este </a:t>
            </a:r>
            <a:r>
              <a:rPr b="1" lang="en">
                <a:solidFill>
                  <a:schemeClr val="dk1"/>
                </a:solidFill>
              </a:rPr>
              <a:t>necesar pentru a eșua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Nu poți scrie mai mult cod de producție decât este </a:t>
            </a:r>
            <a:r>
              <a:rPr b="1" lang="en">
                <a:solidFill>
                  <a:schemeClr val="dk1"/>
                </a:solidFill>
              </a:rPr>
              <a:t>necesar pentru a trece testul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cxnSp>
        <p:nvCxnSpPr>
          <p:cNvPr id="165" name="Google Shape;165;p20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0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20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8" name="Google Shape;168;p20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0"/>
          <p:cNvGrpSpPr/>
          <p:nvPr/>
        </p:nvGrpSpPr>
        <p:grpSpPr>
          <a:xfrm>
            <a:off x="6082837" y="2907234"/>
            <a:ext cx="1650083" cy="1650083"/>
            <a:chOff x="6505998" y="2571774"/>
            <a:chExt cx="1758026" cy="1758026"/>
          </a:xfrm>
        </p:grpSpPr>
        <p:pic>
          <p:nvPicPr>
            <p:cNvPr id="170" name="Google Shape;170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05998" y="2571774"/>
              <a:ext cx="1758026" cy="17580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20"/>
            <p:cNvSpPr txBox="1"/>
            <p:nvPr/>
          </p:nvSpPr>
          <p:spPr>
            <a:xfrm>
              <a:off x="6720510" y="3072489"/>
              <a:ext cx="13290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500">
                  <a:solidFill>
                    <a:schemeClr val="dk2"/>
                  </a:solidFill>
                  <a:latin typeface="Merriweather"/>
                  <a:ea typeface="Merriweather"/>
                  <a:cs typeface="Merriweather"/>
                  <a:sym typeface="Merriweather"/>
                </a:rPr>
                <a:t>TDD</a:t>
              </a:r>
              <a:endParaRPr b="1" sz="35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4100" y="265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>
            <p:ph type="title"/>
          </p:nvPr>
        </p:nvSpPr>
        <p:spPr>
          <a:xfrm>
            <a:off x="274825" y="242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ecursive"/>
                <a:ea typeface="Recursive"/>
                <a:cs typeface="Recursive"/>
                <a:sym typeface="Recursive"/>
              </a:rPr>
              <a:t>Concepte de </a:t>
            </a:r>
            <a:r>
              <a:rPr lang="en">
                <a:latin typeface="Recursive"/>
                <a:ea typeface="Recursive"/>
                <a:cs typeface="Recursive"/>
                <a:sym typeface="Recursive"/>
              </a:rPr>
              <a:t>TDD </a:t>
            </a:r>
            <a:endParaRPr>
              <a:latin typeface="Recursive"/>
              <a:ea typeface="Recursive"/>
              <a:cs typeface="Recursive"/>
              <a:sym typeface="Recursive"/>
            </a:endParaRPr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717275" y="995775"/>
            <a:ext cx="7829100" cy="23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Ce este un Unit Test?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 </a:t>
            </a:r>
            <a:r>
              <a:rPr lang="en">
                <a:solidFill>
                  <a:schemeClr val="dk1"/>
                </a:solidFill>
              </a:rPr>
              <a:t>metodă de testare care verifică funcționarea corectă a </a:t>
            </a:r>
            <a:r>
              <a:rPr b="1" lang="en">
                <a:solidFill>
                  <a:schemeClr val="dk1"/>
                </a:solidFill>
              </a:rPr>
              <a:t>celei mai mici părți</a:t>
            </a:r>
            <a:r>
              <a:rPr lang="en">
                <a:solidFill>
                  <a:schemeClr val="dk1"/>
                </a:solidFill>
              </a:rPr>
              <a:t> testabile a unei aplicații software, adică o funcție sau o metodă.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Diferit de Integration Testing sau End-to-End Testing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9" name="Google Shape;179;p21"/>
          <p:cNvCxnSpPr/>
          <p:nvPr/>
        </p:nvCxnSpPr>
        <p:spPr>
          <a:xfrm>
            <a:off x="3229900" y="484900"/>
            <a:ext cx="54201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1"/>
          <p:cNvCxnSpPr/>
          <p:nvPr/>
        </p:nvCxnSpPr>
        <p:spPr>
          <a:xfrm>
            <a:off x="274825" y="4757625"/>
            <a:ext cx="7391700" cy="0"/>
          </a:xfrm>
          <a:prstGeom prst="straightConnector1">
            <a:avLst/>
          </a:prstGeom>
          <a:noFill/>
          <a:ln cap="flat" cmpd="sng" w="76200">
            <a:solidFill>
              <a:srgbClr val="99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1"/>
          <p:cNvSpPr txBox="1"/>
          <p:nvPr/>
        </p:nvSpPr>
        <p:spPr>
          <a:xfrm>
            <a:off x="274825" y="4802225"/>
            <a:ext cx="71607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">
                <a:solidFill>
                  <a:srgbClr val="525252"/>
                </a:solidFill>
              </a:rPr>
              <a:t>2025 Copyright © by INPROTED– </a:t>
            </a:r>
            <a:r>
              <a:rPr b="1" lang="en" sz="750">
                <a:solidFill>
                  <a:srgbClr val="525252"/>
                </a:solidFill>
              </a:rPr>
              <a:t>I</a:t>
            </a:r>
            <a:r>
              <a:rPr lang="en" sz="750">
                <a:solidFill>
                  <a:srgbClr val="525252"/>
                </a:solidFill>
              </a:rPr>
              <a:t>nternational </a:t>
            </a:r>
            <a:r>
              <a:rPr b="1" lang="en" sz="750">
                <a:solidFill>
                  <a:srgbClr val="525252"/>
                </a:solidFill>
              </a:rPr>
              <a:t>Pro</a:t>
            </a:r>
            <a:r>
              <a:rPr lang="en" sz="750">
                <a:solidFill>
                  <a:srgbClr val="525252"/>
                </a:solidFill>
              </a:rPr>
              <a:t>fessionals for </a:t>
            </a:r>
            <a:r>
              <a:rPr b="1" lang="en" sz="750">
                <a:solidFill>
                  <a:srgbClr val="525252"/>
                </a:solidFill>
              </a:rPr>
              <a:t>T</a:t>
            </a:r>
            <a:r>
              <a:rPr lang="en" sz="750">
                <a:solidFill>
                  <a:srgbClr val="525252"/>
                </a:solidFill>
              </a:rPr>
              <a:t>echnology and </a:t>
            </a:r>
            <a:r>
              <a:rPr b="1" lang="en" sz="750">
                <a:solidFill>
                  <a:srgbClr val="525252"/>
                </a:solidFill>
              </a:rPr>
              <a:t>Ed</a:t>
            </a:r>
            <a:r>
              <a:rPr lang="en" sz="750">
                <a:solidFill>
                  <a:srgbClr val="525252"/>
                </a:solidFill>
              </a:rPr>
              <a:t>ucation | All Rights Reserved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2" name="Google Shape;182;p21" title="Untitled drawing (4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5125" y="4386525"/>
            <a:ext cx="1160926" cy="870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