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2a5017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2a5017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2a5017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2a5017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2a5017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2a5017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2a5017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f2a5017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f2a5017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f2a5017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f2a50179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f2a50179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solidFill>
                  <a:srgbClr val="FF0000"/>
                </a:solidFill>
              </a:rPr>
              <a:t>Traffic r</a:t>
            </a:r>
            <a:r>
              <a:rPr b="1" lang="ro">
                <a:solidFill>
                  <a:srgbClr val="FF0000"/>
                </a:solidFill>
              </a:rPr>
              <a:t>oad sign       detection</a:t>
            </a:r>
            <a:endParaRPr b="1">
              <a:solidFill>
                <a:srgbClr val="FF0000"/>
              </a:solidFill>
            </a:endParaRPr>
          </a:p>
        </p:txBody>
      </p:sp>
      <p:sp>
        <p:nvSpPr>
          <p:cNvPr id="135" name="Google Shape;135;p13"/>
          <p:cNvSpPr txBox="1"/>
          <p:nvPr>
            <p:ph idx="1" type="subTitle"/>
          </p:nvPr>
        </p:nvSpPr>
        <p:spPr>
          <a:xfrm>
            <a:off x="5083950" y="3924925"/>
            <a:ext cx="3470700" cy="9078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ro" sz="3765">
                <a:solidFill>
                  <a:srgbClr val="FFFF00"/>
                </a:solidFill>
              </a:rPr>
              <a:t>Pop Tudor</a:t>
            </a:r>
            <a:br>
              <a:rPr lang="ro" sz="3765">
                <a:solidFill>
                  <a:srgbClr val="FFFF00"/>
                </a:solidFill>
              </a:rPr>
            </a:br>
            <a:r>
              <a:rPr lang="ro" sz="3765">
                <a:solidFill>
                  <a:srgbClr val="FFFF00"/>
                </a:solidFill>
              </a:rPr>
              <a:t>Petrean Florin</a:t>
            </a:r>
            <a:br>
              <a:rPr lang="ro" sz="3765">
                <a:solidFill>
                  <a:srgbClr val="FFFF00"/>
                </a:solidFill>
              </a:rPr>
            </a:br>
            <a:r>
              <a:rPr lang="ro" sz="3765">
                <a:solidFill>
                  <a:srgbClr val="FFFF00"/>
                </a:solidFill>
              </a:rPr>
              <a:t>group 30432</a:t>
            </a:r>
            <a:br>
              <a:rPr lang="ro" sz="3765">
                <a:solidFill>
                  <a:srgbClr val="FFFF00"/>
                </a:solidFill>
              </a:rPr>
            </a:br>
            <a:r>
              <a:rPr lang="ro" sz="3765">
                <a:solidFill>
                  <a:srgbClr val="FFFF00"/>
                </a:solidFill>
              </a:rPr>
              <a:t>teaching assistant  </a:t>
            </a:r>
            <a:r>
              <a:rPr b="1" lang="ro" sz="4169">
                <a:solidFill>
                  <a:srgbClr val="FFFF00"/>
                </a:solidFill>
                <a:latin typeface="Times New Roman"/>
                <a:ea typeface="Times New Roman"/>
                <a:cs typeface="Times New Roman"/>
                <a:sym typeface="Times New Roman"/>
              </a:rPr>
              <a:t>Ion  Augustin Giosan</a:t>
            </a:r>
            <a:br>
              <a:rPr lang="ro"/>
            </a:br>
            <a:r>
              <a:rPr b="1" lang="ro" sz="2100">
                <a:solidFill>
                  <a:schemeClr val="dk1"/>
                </a:solidFill>
                <a:latin typeface="Times New Roman"/>
                <a:ea typeface="Times New Roman"/>
                <a:cs typeface="Times New Roman"/>
                <a:sym typeface="Times New Roman"/>
              </a:rPr>
              <a:t>Teaching Assistant : Ion Augustin Giosan</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ro">
                <a:solidFill>
                  <a:srgbClr val="FF0000"/>
                </a:solidFill>
              </a:rPr>
              <a:t>Contents</a:t>
            </a:r>
            <a:endParaRPr b="1">
              <a:solidFill>
                <a:srgbClr val="FF0000"/>
              </a:solidFill>
            </a:endParaRPr>
          </a:p>
        </p:txBody>
      </p:sp>
      <p:sp>
        <p:nvSpPr>
          <p:cNvPr id="141" name="Google Shape;141;p14"/>
          <p:cNvSpPr txBox="1"/>
          <p:nvPr>
            <p:ph idx="1" type="body"/>
          </p:nvPr>
        </p:nvSpPr>
        <p:spPr>
          <a:xfrm>
            <a:off x="1297500" y="1567550"/>
            <a:ext cx="7038900" cy="29112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ro" sz="1500">
                <a:solidFill>
                  <a:srgbClr val="FFFF00"/>
                </a:solidFill>
              </a:rPr>
              <a:t>1. Introduction</a:t>
            </a:r>
            <a:endParaRPr sz="1500">
              <a:solidFill>
                <a:srgbClr val="FFFF00"/>
              </a:solidFill>
            </a:endParaRPr>
          </a:p>
          <a:p>
            <a:pPr indent="0" lvl="0" marL="0" rtl="0" algn="l">
              <a:spcBef>
                <a:spcPts val="1200"/>
              </a:spcBef>
              <a:spcAft>
                <a:spcPts val="0"/>
              </a:spcAft>
              <a:buNone/>
            </a:pPr>
            <a:br>
              <a:rPr lang="ro" sz="1500">
                <a:solidFill>
                  <a:srgbClr val="FFFF00"/>
                </a:solidFill>
              </a:rPr>
            </a:br>
            <a:r>
              <a:rPr lang="ro" sz="1500">
                <a:solidFill>
                  <a:srgbClr val="FFFF00"/>
                </a:solidFill>
              </a:rPr>
              <a:t>2.Theoretical background</a:t>
            </a:r>
            <a:endParaRPr sz="1500">
              <a:solidFill>
                <a:srgbClr val="FFFF00"/>
              </a:solidFill>
            </a:endParaRPr>
          </a:p>
          <a:p>
            <a:pPr indent="0" lvl="0" marL="0" rtl="0" algn="l">
              <a:spcBef>
                <a:spcPts val="1200"/>
              </a:spcBef>
              <a:spcAft>
                <a:spcPts val="0"/>
              </a:spcAft>
              <a:buNone/>
            </a:pPr>
            <a:br>
              <a:rPr lang="ro" sz="1500">
                <a:solidFill>
                  <a:srgbClr val="FFFF00"/>
                </a:solidFill>
              </a:rPr>
            </a:br>
            <a:r>
              <a:rPr lang="ro" sz="1500">
                <a:solidFill>
                  <a:srgbClr val="FFFF00"/>
                </a:solidFill>
              </a:rPr>
              <a:t>3.Design and Implementation</a:t>
            </a:r>
            <a:br>
              <a:rPr lang="ro"/>
            </a:b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71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solidFill>
                  <a:srgbClr val="FF0000"/>
                </a:solidFill>
              </a:rPr>
              <a:t>Introduction</a:t>
            </a:r>
            <a:endParaRPr b="1">
              <a:solidFill>
                <a:srgbClr val="FF0000"/>
              </a:solidFill>
            </a:endParaRPr>
          </a:p>
        </p:txBody>
      </p:sp>
      <p:sp>
        <p:nvSpPr>
          <p:cNvPr id="147" name="Google Shape;147;p15"/>
          <p:cNvSpPr txBox="1"/>
          <p:nvPr>
            <p:ph idx="1" type="body"/>
          </p:nvPr>
        </p:nvSpPr>
        <p:spPr>
          <a:xfrm>
            <a:off x="1297500" y="1567550"/>
            <a:ext cx="7038900" cy="29112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1200"/>
              </a:spcAft>
              <a:buNone/>
            </a:pPr>
            <a:r>
              <a:rPr lang="ro"/>
              <a:t>  </a:t>
            </a:r>
            <a:r>
              <a:rPr lang="ro" sz="1500">
                <a:solidFill>
                  <a:srgbClr val="FFFF00"/>
                </a:solidFill>
              </a:rPr>
              <a:t>   The aim for this project is design and implement using OpenCV library a program to detect road signs from various images. This program will be helpful in the future, solving the problem of road signs detection for self-driving cars.</a:t>
            </a:r>
            <a:endParaRPr sz="150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solidFill>
                  <a:srgbClr val="FF0000"/>
                </a:solidFill>
              </a:rPr>
              <a:t>Theoretical background</a:t>
            </a:r>
            <a:endParaRPr b="1">
              <a:solidFill>
                <a:srgbClr val="FF0000"/>
              </a:solidFill>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400">
                <a:solidFill>
                  <a:srgbClr val="FFFF00"/>
                </a:solidFill>
              </a:rPr>
              <a:t>    For the image processing part of the project, a good approach to detecting road signs is to have an already established database of those and compare them with the fetched road sign from our source image and see if they match at least 90%.</a:t>
            </a:r>
            <a:endParaRPr sz="1400">
              <a:solidFill>
                <a:srgbClr val="FFFF00"/>
              </a:solidFill>
            </a:endParaRPr>
          </a:p>
          <a:p>
            <a:pPr indent="0" lvl="0" marL="0" rtl="0" algn="l">
              <a:spcBef>
                <a:spcPts val="1200"/>
              </a:spcBef>
              <a:spcAft>
                <a:spcPts val="1200"/>
              </a:spcAft>
              <a:buNone/>
            </a:pPr>
            <a:r>
              <a:rPr lang="ro" sz="1400">
                <a:solidFill>
                  <a:srgbClr val="FFFF00"/>
                </a:solidFill>
              </a:rPr>
              <a:t>    We need some sort of contour detection (that means detecting when there is a big color change from one pixel to another) to see where the road sign edges begin and end.</a:t>
            </a:r>
            <a:endParaRPr sz="1500">
              <a:solidFill>
                <a:srgbClr val="FFFF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solidFill>
                  <a:srgbClr val="FF0000"/>
                </a:solidFill>
              </a:rPr>
              <a:t>Design and Implementation</a:t>
            </a:r>
            <a:endParaRPr b="1">
              <a:solidFill>
                <a:srgbClr val="FF0000"/>
              </a:solidFill>
            </a:endParaRPr>
          </a:p>
        </p:txBody>
      </p:sp>
      <p:sp>
        <p:nvSpPr>
          <p:cNvPr id="159" name="Google Shape;159;p17"/>
          <p:cNvSpPr txBox="1"/>
          <p:nvPr>
            <p:ph idx="1" type="body"/>
          </p:nvPr>
        </p:nvSpPr>
        <p:spPr>
          <a:xfrm>
            <a:off x="1253075" y="1382525"/>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ro">
                <a:solidFill>
                  <a:srgbClr val="FFFF00"/>
                </a:solidFill>
              </a:rPr>
              <a:t>So the basic algorithm would be:</a:t>
            </a:r>
            <a:endParaRPr>
              <a:solidFill>
                <a:srgbClr val="FFFF00"/>
              </a:solidFill>
            </a:endParaRPr>
          </a:p>
          <a:p>
            <a:pPr indent="-311150" lvl="0" marL="457200" rtl="0" algn="l">
              <a:lnSpc>
                <a:spcPct val="95000"/>
              </a:lnSpc>
              <a:spcBef>
                <a:spcPts val="1200"/>
              </a:spcBef>
              <a:spcAft>
                <a:spcPts val="0"/>
              </a:spcAft>
              <a:buClr>
                <a:srgbClr val="FFFF00"/>
              </a:buClr>
              <a:buSzPts val="1300"/>
              <a:buAutoNum type="arabicPeriod"/>
            </a:pPr>
            <a:r>
              <a:rPr lang="ro">
                <a:solidFill>
                  <a:srgbClr val="FFFF00"/>
                </a:solidFill>
              </a:rPr>
              <a:t>Transfer the source image to HSV</a:t>
            </a:r>
            <a:endParaRPr>
              <a:solidFill>
                <a:srgbClr val="FFFF00"/>
              </a:solidFill>
            </a:endParaRPr>
          </a:p>
          <a:p>
            <a:pPr indent="-311150" lvl="0" marL="914400" rtl="0" algn="l">
              <a:lnSpc>
                <a:spcPct val="95000"/>
              </a:lnSpc>
              <a:spcBef>
                <a:spcPts val="0"/>
              </a:spcBef>
              <a:spcAft>
                <a:spcPts val="0"/>
              </a:spcAft>
              <a:buClr>
                <a:srgbClr val="FFFF00"/>
              </a:buClr>
              <a:buSzPts val="1300"/>
              <a:buChar char="-"/>
            </a:pPr>
            <a:r>
              <a:rPr lang="ro">
                <a:solidFill>
                  <a:srgbClr val="FFFF00"/>
                </a:solidFill>
              </a:rPr>
              <a:t>using the method given at the laboratory session</a:t>
            </a:r>
            <a:endParaRPr>
              <a:solidFill>
                <a:srgbClr val="FFFF00"/>
              </a:solidFill>
            </a:endParaRPr>
          </a:p>
          <a:p>
            <a:pPr indent="-311150" lvl="0" marL="457200" rtl="0" algn="l">
              <a:lnSpc>
                <a:spcPct val="95000"/>
              </a:lnSpc>
              <a:spcBef>
                <a:spcPts val="0"/>
              </a:spcBef>
              <a:spcAft>
                <a:spcPts val="0"/>
              </a:spcAft>
              <a:buClr>
                <a:srgbClr val="FFFF00"/>
              </a:buClr>
              <a:buSzPts val="1300"/>
              <a:buAutoNum type="arabicPeriod"/>
            </a:pPr>
            <a:r>
              <a:rPr lang="ro">
                <a:solidFill>
                  <a:srgbClr val="FFFF00"/>
                </a:solidFill>
              </a:rPr>
              <a:t>Compare the colors with the predefined road sign colors and adjust with a threshold.</a:t>
            </a:r>
            <a:endParaRPr>
              <a:solidFill>
                <a:srgbClr val="FFFF00"/>
              </a:solidFill>
            </a:endParaRPr>
          </a:p>
          <a:p>
            <a:pPr indent="-311150" lvl="0" marL="914400" rtl="0" algn="l">
              <a:lnSpc>
                <a:spcPct val="95000"/>
              </a:lnSpc>
              <a:spcBef>
                <a:spcPts val="0"/>
              </a:spcBef>
              <a:spcAft>
                <a:spcPts val="0"/>
              </a:spcAft>
              <a:buClr>
                <a:srgbClr val="FFFF00"/>
              </a:buClr>
              <a:buSzPts val="1300"/>
              <a:buChar char="-"/>
            </a:pPr>
            <a:r>
              <a:rPr lang="ro">
                <a:solidFill>
                  <a:srgbClr val="FFFF00"/>
                </a:solidFill>
              </a:rPr>
              <a:t>iterate through each road sign colour and try to find it in the source image</a:t>
            </a:r>
            <a:endParaRPr>
              <a:solidFill>
                <a:srgbClr val="FFFF00"/>
              </a:solidFill>
            </a:endParaRPr>
          </a:p>
          <a:p>
            <a:pPr indent="-311150" lvl="0" marL="457200" rtl="0" algn="l">
              <a:lnSpc>
                <a:spcPct val="95000"/>
              </a:lnSpc>
              <a:spcBef>
                <a:spcPts val="0"/>
              </a:spcBef>
              <a:spcAft>
                <a:spcPts val="0"/>
              </a:spcAft>
              <a:buClr>
                <a:srgbClr val="FFFF00"/>
              </a:buClr>
              <a:buSzPts val="1300"/>
              <a:buAutoNum type="arabicPeriod"/>
            </a:pPr>
            <a:r>
              <a:rPr lang="ro">
                <a:solidFill>
                  <a:srgbClr val="FFFF00"/>
                </a:solidFill>
              </a:rPr>
              <a:t>Fetch the road sign from the source image</a:t>
            </a:r>
            <a:endParaRPr>
              <a:solidFill>
                <a:srgbClr val="FFFF00"/>
              </a:solidFill>
            </a:endParaRPr>
          </a:p>
          <a:p>
            <a:pPr indent="-311150" lvl="0" marL="914400" rtl="0" algn="l">
              <a:lnSpc>
                <a:spcPct val="95000"/>
              </a:lnSpc>
              <a:spcBef>
                <a:spcPts val="0"/>
              </a:spcBef>
              <a:spcAft>
                <a:spcPts val="0"/>
              </a:spcAft>
              <a:buClr>
                <a:srgbClr val="FFFF00"/>
              </a:buClr>
              <a:buSzPts val="1300"/>
              <a:buChar char="-"/>
            </a:pPr>
            <a:r>
              <a:rPr lang="ro">
                <a:solidFill>
                  <a:srgbClr val="FFFF00"/>
                </a:solidFill>
              </a:rPr>
              <a:t>analyze and detect all objects that have colour matching with any of the colours from our road sign database(array of images)</a:t>
            </a:r>
            <a:endParaRPr>
              <a:solidFill>
                <a:srgbClr val="FFFF00"/>
              </a:solidFill>
            </a:endParaRPr>
          </a:p>
          <a:p>
            <a:pPr indent="-311150" lvl="0" marL="914400" rtl="0" algn="l">
              <a:lnSpc>
                <a:spcPct val="95000"/>
              </a:lnSpc>
              <a:spcBef>
                <a:spcPts val="0"/>
              </a:spcBef>
              <a:spcAft>
                <a:spcPts val="0"/>
              </a:spcAft>
              <a:buClr>
                <a:srgbClr val="FFFF00"/>
              </a:buClr>
              <a:buSzPts val="1300"/>
              <a:buChar char="-"/>
            </a:pPr>
            <a:r>
              <a:rPr lang="ro">
                <a:solidFill>
                  <a:srgbClr val="FFFF00"/>
                </a:solidFill>
              </a:rPr>
              <a:t>store all objects in their respective colour category</a:t>
            </a:r>
            <a:endParaRPr>
              <a:solidFill>
                <a:srgbClr val="FFFF00"/>
              </a:solidFill>
            </a:endParaRPr>
          </a:p>
          <a:p>
            <a:pPr indent="-311150" lvl="0" marL="457200" rtl="0" algn="l">
              <a:lnSpc>
                <a:spcPct val="95000"/>
              </a:lnSpc>
              <a:spcBef>
                <a:spcPts val="0"/>
              </a:spcBef>
              <a:spcAft>
                <a:spcPts val="0"/>
              </a:spcAft>
              <a:buClr>
                <a:srgbClr val="FFFF00"/>
              </a:buClr>
              <a:buSzPts val="1300"/>
              <a:buAutoNum type="arabicPeriod"/>
            </a:pPr>
            <a:r>
              <a:rPr lang="ro">
                <a:solidFill>
                  <a:srgbClr val="FFFF00"/>
                </a:solidFill>
              </a:rPr>
              <a:t>Compare the edges with the database images.</a:t>
            </a:r>
            <a:endParaRPr>
              <a:solidFill>
                <a:srgbClr val="FFFF00"/>
              </a:solidFill>
            </a:endParaRPr>
          </a:p>
          <a:p>
            <a:pPr indent="-311150" lvl="0" marL="914400" rtl="0" algn="l">
              <a:lnSpc>
                <a:spcPct val="95000"/>
              </a:lnSpc>
              <a:spcBef>
                <a:spcPts val="0"/>
              </a:spcBef>
              <a:spcAft>
                <a:spcPts val="0"/>
              </a:spcAft>
              <a:buClr>
                <a:srgbClr val="FFFF00"/>
              </a:buClr>
              <a:buSzPts val="1300"/>
              <a:buChar char="-"/>
            </a:pPr>
            <a:r>
              <a:rPr lang="ro">
                <a:solidFill>
                  <a:srgbClr val="FFFF00"/>
                </a:solidFill>
              </a:rPr>
              <a:t>use an edge detection algorithm and compare the edges of each object with the road sign database shapes</a:t>
            </a:r>
            <a:endParaRPr>
              <a:solidFill>
                <a:srgbClr val="FFFF00"/>
              </a:solidFill>
            </a:endParaRPr>
          </a:p>
          <a:p>
            <a:pPr indent="-311150" lvl="0" marL="914400" rtl="0" algn="l">
              <a:lnSpc>
                <a:spcPct val="95000"/>
              </a:lnSpc>
              <a:spcBef>
                <a:spcPts val="0"/>
              </a:spcBef>
              <a:spcAft>
                <a:spcPts val="0"/>
              </a:spcAft>
              <a:buClr>
                <a:srgbClr val="FFFF00"/>
              </a:buClr>
              <a:buSzPts val="1300"/>
              <a:buChar char="-"/>
            </a:pPr>
            <a:r>
              <a:rPr lang="ro">
                <a:solidFill>
                  <a:srgbClr val="FFFF00"/>
                </a:solidFill>
              </a:rPr>
              <a:t> use an contour detection algorithm to verify the number of edges given by the edge detection algorithm</a:t>
            </a:r>
            <a:r>
              <a:rPr lang="ro">
                <a:solidFill>
                  <a:srgbClr val="FFFF00"/>
                </a:solidFill>
                <a:highlight>
                  <a:srgbClr val="FFFFFF"/>
                </a:highlight>
                <a:latin typeface="Times New Roman"/>
                <a:ea typeface="Times New Roman"/>
                <a:cs typeface="Times New Roman"/>
                <a:sym typeface="Times New Roman"/>
              </a:rPr>
              <a:t> </a:t>
            </a:r>
            <a:endParaRPr>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solidFill>
                  <a:srgbClr val="FF0000"/>
                </a:solidFill>
              </a:rPr>
              <a:t>Flow chart diagram</a:t>
            </a:r>
            <a:endParaRPr b="1">
              <a:solidFill>
                <a:srgbClr val="FF0000"/>
              </a:solidFill>
            </a:endParaRPr>
          </a:p>
        </p:txBody>
      </p:sp>
      <p:pic>
        <p:nvPicPr>
          <p:cNvPr id="165" name="Google Shape;165;p18"/>
          <p:cNvPicPr preferRelativeResize="0"/>
          <p:nvPr/>
        </p:nvPicPr>
        <p:blipFill>
          <a:blip r:embed="rId3">
            <a:alphaModFix/>
          </a:blip>
          <a:stretch>
            <a:fillRect/>
          </a:stretch>
        </p:blipFill>
        <p:spPr>
          <a:xfrm>
            <a:off x="1943350" y="1099700"/>
            <a:ext cx="4581525" cy="372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solidFill>
                  <a:srgbClr val="FF0000"/>
                </a:solidFill>
              </a:rPr>
              <a:t>Block diagram</a:t>
            </a:r>
            <a:endParaRPr b="1">
              <a:solidFill>
                <a:srgbClr val="FF0000"/>
              </a:solidFill>
            </a:endParaRPr>
          </a:p>
        </p:txBody>
      </p:sp>
      <p:pic>
        <p:nvPicPr>
          <p:cNvPr id="171" name="Google Shape;171;p19"/>
          <p:cNvPicPr preferRelativeResize="0"/>
          <p:nvPr/>
        </p:nvPicPr>
        <p:blipFill>
          <a:blip r:embed="rId3">
            <a:alphaModFix/>
          </a:blip>
          <a:stretch>
            <a:fillRect/>
          </a:stretch>
        </p:blipFill>
        <p:spPr>
          <a:xfrm>
            <a:off x="612530" y="1650350"/>
            <a:ext cx="7494050" cy="134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