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9" r:id="rId7"/>
    <p:sldId id="268" r:id="rId8"/>
    <p:sldId id="271" r:id="rId9"/>
    <p:sldId id="262" r:id="rId10"/>
    <p:sldId id="263"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aytone One" panose="020B0604020202020204" charset="0"/>
      <p:regular r:id="rId16"/>
    </p:embeddedFont>
    <p:embeddedFont>
      <p:font typeface="Quicksand Bold" panose="020B0604020202020204" charset="0"/>
      <p:regular r:id="rId17"/>
    </p:embeddedFont>
    <p:embeddedFont>
      <p:font typeface="Quicksand Medium"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7B0"/>
    <a:srgbClr val="C37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388" autoAdjust="0"/>
  </p:normalViewPr>
  <p:slideViewPr>
    <p:cSldViewPr>
      <p:cViewPr varScale="1">
        <p:scale>
          <a:sx n="59" d="100"/>
          <a:sy n="59" d="100"/>
        </p:scale>
        <p:origin x="466" y="1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image" Target="../media/image50.svg"/><Relationship Id="rId7" Type="http://schemas.openxmlformats.org/officeDocument/2006/relationships/image" Target="../media/image55.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2.svg"/><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0.svg"/><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2.svg"/><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4580789" y="0"/>
            <a:ext cx="4701724" cy="2222633"/>
          </a:xfrm>
          <a:custGeom>
            <a:avLst/>
            <a:gdLst/>
            <a:ahLst/>
            <a:cxnLst/>
            <a:rect l="l" t="t" r="r" b="b"/>
            <a:pathLst>
              <a:path w="4701724" h="2222633">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928470" y="5036740"/>
            <a:ext cx="8431059" cy="950410"/>
          </a:xfrm>
          <a:custGeom>
            <a:avLst/>
            <a:gdLst/>
            <a:ahLst/>
            <a:cxnLst/>
            <a:rect l="l" t="t" r="r" b="b"/>
            <a:pathLst>
              <a:path w="8431059" h="950410">
                <a:moveTo>
                  <a:pt x="0" y="0"/>
                </a:moveTo>
                <a:lnTo>
                  <a:pt x="8431060" y="0"/>
                </a:lnTo>
                <a:lnTo>
                  <a:pt x="8431060" y="950410"/>
                </a:lnTo>
                <a:lnTo>
                  <a:pt x="0" y="9504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154514" y="6912424"/>
            <a:ext cx="3978971" cy="1273271"/>
          </a:xfrm>
          <a:custGeom>
            <a:avLst/>
            <a:gdLst/>
            <a:ahLst/>
            <a:cxnLst/>
            <a:rect l="l" t="t" r="r" b="b"/>
            <a:pathLst>
              <a:path w="3978971" h="12732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4423086">
            <a:off x="166746" y="-4626437"/>
            <a:ext cx="5323671" cy="7857779"/>
          </a:xfrm>
          <a:custGeom>
            <a:avLst/>
            <a:gdLst/>
            <a:ahLst/>
            <a:cxnLst/>
            <a:rect l="l" t="t" r="r" b="b"/>
            <a:pathLst>
              <a:path w="5323671" h="7857779">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124406" y="7950069"/>
            <a:ext cx="5614490" cy="4130953"/>
          </a:xfrm>
          <a:custGeom>
            <a:avLst/>
            <a:gdLst/>
            <a:ahLst/>
            <a:cxnLst/>
            <a:rect l="l" t="t" r="r" b="b"/>
            <a:pathLst>
              <a:path w="5614490" h="4130953">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rot="-8897882">
            <a:off x="15681947" y="7636750"/>
            <a:ext cx="3154705" cy="2291105"/>
          </a:xfrm>
          <a:custGeom>
            <a:avLst/>
            <a:gdLst/>
            <a:ahLst/>
            <a:cxnLst/>
            <a:rect l="l" t="t" r="r" b="b"/>
            <a:pathLst>
              <a:path w="3154705" h="22911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89017" y="6978775"/>
            <a:ext cx="5181796" cy="5106425"/>
          </a:xfrm>
          <a:custGeom>
            <a:avLst/>
            <a:gdLst/>
            <a:ahLst/>
            <a:cxnLst/>
            <a:rect l="l" t="t" r="r" b="b"/>
            <a:pathLst>
              <a:path w="5181796" h="5106425">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a:off x="4356970" y="2787599"/>
            <a:ext cx="10502030" cy="1527726"/>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Paytone One"/>
              </a:rPr>
              <a:t>GROUP PROJECT 3</a:t>
            </a:r>
          </a:p>
        </p:txBody>
      </p:sp>
      <p:sp>
        <p:nvSpPr>
          <p:cNvPr id="10" name="TextBox 10"/>
          <p:cNvSpPr txBox="1"/>
          <p:nvPr/>
        </p:nvSpPr>
        <p:spPr>
          <a:xfrm>
            <a:off x="5181600" y="5143500"/>
            <a:ext cx="7801663" cy="709425"/>
          </a:xfrm>
          <a:prstGeom prst="rect">
            <a:avLst/>
          </a:prstGeom>
        </p:spPr>
        <p:txBody>
          <a:bodyPr wrap="square" lIns="0" tIns="0" rIns="0" bIns="0" rtlCol="0" anchor="t">
            <a:spAutoFit/>
          </a:bodyPr>
          <a:lstStyle/>
          <a:p>
            <a:pPr algn="ctr">
              <a:lnSpc>
                <a:spcPts val="6019"/>
              </a:lnSpc>
            </a:pPr>
            <a:r>
              <a:rPr lang="en-US" sz="4299" dirty="0">
                <a:solidFill>
                  <a:srgbClr val="000000"/>
                </a:solidFill>
                <a:latin typeface="Quicksand Medium"/>
              </a:rPr>
              <a:t>Presented by Team Number 3</a:t>
            </a:r>
          </a:p>
        </p:txBody>
      </p:sp>
      <p:sp>
        <p:nvSpPr>
          <p:cNvPr id="11" name="Freeform 11"/>
          <p:cNvSpPr/>
          <p:nvPr/>
        </p:nvSpPr>
        <p:spPr>
          <a:xfrm rot="4423086">
            <a:off x="-24920" y="-4936755"/>
            <a:ext cx="5323671" cy="7857779"/>
          </a:xfrm>
          <a:custGeom>
            <a:avLst/>
            <a:gdLst/>
            <a:ahLst/>
            <a:cxnLst/>
            <a:rect l="l" t="t" r="r" b="b"/>
            <a:pathLst>
              <a:path w="5323671" h="7857779">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26247"/>
            <a:ext cx="16230600" cy="7532053"/>
            <a:chOff x="0" y="0"/>
            <a:chExt cx="4274726" cy="1983751"/>
          </a:xfrm>
        </p:grpSpPr>
        <p:sp>
          <p:nvSpPr>
            <p:cNvPr id="3" name="Freeform 3"/>
            <p:cNvSpPr/>
            <p:nvPr/>
          </p:nvSpPr>
          <p:spPr>
            <a:xfrm>
              <a:off x="0" y="0"/>
              <a:ext cx="4274726" cy="1983751"/>
            </a:xfrm>
            <a:custGeom>
              <a:avLst/>
              <a:gdLst/>
              <a:ahLst/>
              <a:cxnLst/>
              <a:rect l="l" t="t" r="r" b="b"/>
              <a:pathLst>
                <a:path w="4274726" h="1983751">
                  <a:moveTo>
                    <a:pt x="0" y="0"/>
                  </a:moveTo>
                  <a:lnTo>
                    <a:pt x="4274726" y="0"/>
                  </a:lnTo>
                  <a:lnTo>
                    <a:pt x="4274726" y="1983751"/>
                  </a:lnTo>
                  <a:lnTo>
                    <a:pt x="0" y="1983751"/>
                  </a:lnTo>
                  <a:close/>
                </a:path>
              </a:pathLst>
            </a:custGeom>
            <a:solidFill>
              <a:srgbClr val="DCC3AC"/>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013372" y="1028700"/>
            <a:ext cx="8261255" cy="1430253"/>
            <a:chOff x="0" y="0"/>
            <a:chExt cx="2175804" cy="376692"/>
          </a:xfrm>
        </p:grpSpPr>
        <p:sp>
          <p:nvSpPr>
            <p:cNvPr id="6" name="Freeform 6"/>
            <p:cNvSpPr/>
            <p:nvPr/>
          </p:nvSpPr>
          <p:spPr>
            <a:xfrm>
              <a:off x="0" y="0"/>
              <a:ext cx="2175804" cy="376692"/>
            </a:xfrm>
            <a:custGeom>
              <a:avLst/>
              <a:gdLst/>
              <a:ahLst/>
              <a:cxnLst/>
              <a:rect l="l" t="t" r="r" b="b"/>
              <a:pathLst>
                <a:path w="2175804" h="376692">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rot="-5400000">
            <a:off x="-2087707" y="5482749"/>
            <a:ext cx="6834211" cy="0"/>
          </a:xfrm>
          <a:prstGeom prst="line">
            <a:avLst/>
          </a:prstGeom>
          <a:ln w="19050" cap="flat">
            <a:solidFill>
              <a:srgbClr val="000000"/>
            </a:solidFill>
            <a:prstDash val="lgDash"/>
            <a:headEnd type="none" w="sm" len="sm"/>
            <a:tailEnd type="none" w="sm" len="sm"/>
          </a:ln>
        </p:spPr>
      </p:sp>
      <p:sp>
        <p:nvSpPr>
          <p:cNvPr id="9" name="AutoShape 9"/>
          <p:cNvSpPr/>
          <p:nvPr/>
        </p:nvSpPr>
        <p:spPr>
          <a:xfrm rot="-5400000">
            <a:off x="13519898" y="5482749"/>
            <a:ext cx="6834211" cy="0"/>
          </a:xfrm>
          <a:prstGeom prst="line">
            <a:avLst/>
          </a:prstGeom>
          <a:ln w="19050" cap="flat">
            <a:solidFill>
              <a:srgbClr val="000000"/>
            </a:solidFill>
            <a:prstDash val="lgDash"/>
            <a:headEnd type="none" w="sm" len="sm"/>
            <a:tailEnd type="none" w="sm" len="sm"/>
          </a:ln>
        </p:spPr>
      </p:sp>
      <p:sp>
        <p:nvSpPr>
          <p:cNvPr id="10" name="Freeform 10"/>
          <p:cNvSpPr/>
          <p:nvPr/>
        </p:nvSpPr>
        <p:spPr>
          <a:xfrm>
            <a:off x="15260992" y="715126"/>
            <a:ext cx="2625452" cy="2057400"/>
          </a:xfrm>
          <a:custGeom>
            <a:avLst/>
            <a:gdLst/>
            <a:ahLst/>
            <a:cxnLst/>
            <a:rect l="l" t="t" r="r" b="b"/>
            <a:pathLst>
              <a:path w="2625452" h="2057400">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5400000">
            <a:off x="1957002" y="6716739"/>
            <a:ext cx="1169118" cy="5083122"/>
          </a:xfrm>
          <a:custGeom>
            <a:avLst/>
            <a:gdLst/>
            <a:ahLst/>
            <a:cxnLst/>
            <a:rect l="l" t="t" r="r" b="b"/>
            <a:pathLst>
              <a:path w="1169118" h="5083122">
                <a:moveTo>
                  <a:pt x="0" y="0"/>
                </a:moveTo>
                <a:lnTo>
                  <a:pt x="1169118" y="0"/>
                </a:lnTo>
                <a:lnTo>
                  <a:pt x="1169118" y="5083122"/>
                </a:lnTo>
                <a:lnTo>
                  <a:pt x="0" y="5083122"/>
                </a:lnTo>
                <a:lnTo>
                  <a:pt x="0" y="0"/>
                </a:lnTo>
                <a:close/>
              </a:path>
            </a:pathLst>
          </a:custGeom>
          <a:blipFill>
            <a:blip r:embed="rId4"/>
            <a:stretch>
              <a:fillRect/>
            </a:stretch>
          </a:blipFill>
        </p:spPr>
      </p:sp>
      <p:sp>
        <p:nvSpPr>
          <p:cNvPr id="12" name="TextBox 12"/>
          <p:cNvSpPr txBox="1"/>
          <p:nvPr/>
        </p:nvSpPr>
        <p:spPr>
          <a:xfrm>
            <a:off x="5707800" y="857250"/>
            <a:ext cx="6850802" cy="1566544"/>
          </a:xfrm>
          <a:prstGeom prst="rect">
            <a:avLst/>
          </a:prstGeom>
        </p:spPr>
        <p:txBody>
          <a:bodyPr lIns="0" tIns="0" rIns="0" bIns="0" rtlCol="0" anchor="t">
            <a:spAutoFit/>
          </a:bodyPr>
          <a:lstStyle/>
          <a:p>
            <a:pPr algn="ctr">
              <a:lnSpc>
                <a:spcPts val="12880"/>
              </a:lnSpc>
            </a:pPr>
            <a:r>
              <a:rPr lang="en-US" sz="9200">
                <a:solidFill>
                  <a:srgbClr val="FFFFFF"/>
                </a:solidFill>
                <a:latin typeface="Paytone One Bold"/>
              </a:rPr>
              <a:t>Conclusion</a:t>
            </a:r>
          </a:p>
        </p:txBody>
      </p:sp>
      <p:sp>
        <p:nvSpPr>
          <p:cNvPr id="13" name="TextBox 13"/>
          <p:cNvSpPr txBox="1"/>
          <p:nvPr/>
        </p:nvSpPr>
        <p:spPr>
          <a:xfrm>
            <a:off x="1871896" y="3467100"/>
            <a:ext cx="14701822" cy="3607526"/>
          </a:xfrm>
          <a:prstGeom prst="rect">
            <a:avLst/>
          </a:prstGeom>
        </p:spPr>
        <p:txBody>
          <a:bodyPr lIns="0" tIns="0" rIns="0" bIns="0" rtlCol="0" anchor="t">
            <a:spAutoFit/>
          </a:bodyPr>
          <a:lstStyle/>
          <a:p>
            <a:pPr algn="ctr">
              <a:lnSpc>
                <a:spcPts val="5650"/>
              </a:lnSpc>
            </a:pPr>
            <a:r>
              <a:rPr lang="en-US" sz="4400" dirty="0">
                <a:solidFill>
                  <a:srgbClr val="000000"/>
                </a:solidFill>
                <a:latin typeface="Quicksand Bold"/>
              </a:rPr>
              <a:t>Started creating JS code, encountered a BIG problem as our approach to analyze the data was with JS code instead of python making it way more challenging.</a:t>
            </a:r>
          </a:p>
          <a:p>
            <a:pPr algn="ctr">
              <a:lnSpc>
                <a:spcPts val="5650"/>
              </a:lnSpc>
            </a:pPr>
            <a:r>
              <a:rPr lang="en-US" sz="4400" dirty="0">
                <a:solidFill>
                  <a:srgbClr val="000000"/>
                </a:solidFill>
                <a:latin typeface="Quicksand Bold"/>
              </a:rPr>
              <a:t>Cleaning and processing data is way easier in python than in </a:t>
            </a:r>
            <a:r>
              <a:rPr lang="en-US" sz="4400" dirty="0" err="1">
                <a:solidFill>
                  <a:srgbClr val="000000"/>
                </a:solidFill>
                <a:latin typeface="Quicksand Bold"/>
              </a:rPr>
              <a:t>javasacript</a:t>
            </a:r>
            <a:r>
              <a:rPr lang="en-US" sz="4400" dirty="0">
                <a:solidFill>
                  <a:srgbClr val="000000"/>
                </a:solidFill>
                <a:latin typeface="Quicksand Bold"/>
              </a:rPr>
              <a:t>.</a:t>
            </a:r>
            <a:endParaRPr lang="en-US" sz="4035" dirty="0">
              <a:solidFill>
                <a:srgbClr val="000000"/>
              </a:solidFill>
              <a:latin typeface="Quicksan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367277" y="7086146"/>
            <a:ext cx="2447242" cy="3087118"/>
          </a:xfrm>
          <a:custGeom>
            <a:avLst/>
            <a:gdLst/>
            <a:ahLst/>
            <a:cxnLst/>
            <a:rect l="l" t="t" r="r" b="b"/>
            <a:pathLst>
              <a:path w="2447242" h="3087118">
                <a:moveTo>
                  <a:pt x="0" y="0"/>
                </a:moveTo>
                <a:lnTo>
                  <a:pt x="2447243" y="0"/>
                </a:lnTo>
                <a:lnTo>
                  <a:pt x="2447243" y="3087118"/>
                </a:lnTo>
                <a:lnTo>
                  <a:pt x="0" y="30871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758872" y="367395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41648" y="4526201"/>
            <a:ext cx="2404705" cy="2939083"/>
          </a:xfrm>
          <a:custGeom>
            <a:avLst/>
            <a:gdLst/>
            <a:ahLst/>
            <a:cxnLst/>
            <a:rect l="l" t="t" r="r" b="b"/>
            <a:pathLst>
              <a:path w="2404705" h="2939083">
                <a:moveTo>
                  <a:pt x="0" y="0"/>
                </a:moveTo>
                <a:lnTo>
                  <a:pt x="2404704" y="0"/>
                </a:lnTo>
                <a:lnTo>
                  <a:pt x="2404704" y="2939083"/>
                </a:lnTo>
                <a:lnTo>
                  <a:pt x="0" y="29390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854031" y="367395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738039" y="-1028700"/>
            <a:ext cx="4318969" cy="4114800"/>
          </a:xfrm>
          <a:custGeom>
            <a:avLst/>
            <a:gdLst/>
            <a:ahLst/>
            <a:cxnLst/>
            <a:rect l="l" t="t" r="r" b="b"/>
            <a:pathLst>
              <a:path w="4318969" h="4114800">
                <a:moveTo>
                  <a:pt x="0" y="0"/>
                </a:moveTo>
                <a:lnTo>
                  <a:pt x="4318969" y="0"/>
                </a:lnTo>
                <a:lnTo>
                  <a:pt x="431896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5503562" y="666901"/>
            <a:ext cx="2084357" cy="1440101"/>
          </a:xfrm>
          <a:custGeom>
            <a:avLst/>
            <a:gdLst/>
            <a:ahLst/>
            <a:cxnLst/>
            <a:rect l="l" t="t" r="r" b="b"/>
            <a:pathLst>
              <a:path w="2084357" h="1440101">
                <a:moveTo>
                  <a:pt x="0" y="0"/>
                </a:moveTo>
                <a:lnTo>
                  <a:pt x="2084356" y="0"/>
                </a:lnTo>
                <a:lnTo>
                  <a:pt x="2084356" y="1440101"/>
                </a:lnTo>
                <a:lnTo>
                  <a:pt x="0" y="14401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370180" y="0"/>
            <a:ext cx="3184700" cy="1476543"/>
          </a:xfrm>
          <a:custGeom>
            <a:avLst/>
            <a:gdLst/>
            <a:ahLst/>
            <a:cxnLst/>
            <a:rect l="l" t="t" r="r" b="b"/>
            <a:pathLst>
              <a:path w="3184700" h="1476543">
                <a:moveTo>
                  <a:pt x="0" y="0"/>
                </a:moveTo>
                <a:lnTo>
                  <a:pt x="3184700" y="0"/>
                </a:lnTo>
                <a:lnTo>
                  <a:pt x="3184700" y="1476543"/>
                </a:lnTo>
                <a:lnTo>
                  <a:pt x="0" y="14765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5180842" y="1305093"/>
            <a:ext cx="7198952" cy="1566544"/>
          </a:xfrm>
          <a:prstGeom prst="rect">
            <a:avLst/>
          </a:prstGeom>
        </p:spPr>
        <p:txBody>
          <a:bodyPr lIns="0" tIns="0" rIns="0" bIns="0" rtlCol="0" anchor="t">
            <a:spAutoFit/>
          </a:bodyPr>
          <a:lstStyle/>
          <a:p>
            <a:pPr algn="ctr">
              <a:lnSpc>
                <a:spcPts val="12880"/>
              </a:lnSpc>
            </a:pPr>
            <a:r>
              <a:rPr lang="en-US" sz="9200">
                <a:solidFill>
                  <a:srgbClr val="AD5545"/>
                </a:solidFill>
                <a:latin typeface="Paytone One"/>
              </a:rPr>
              <a:t>Our Team</a:t>
            </a:r>
          </a:p>
        </p:txBody>
      </p:sp>
      <p:sp>
        <p:nvSpPr>
          <p:cNvPr id="10" name="TextBox 10"/>
          <p:cNvSpPr txBox="1"/>
          <p:nvPr/>
        </p:nvSpPr>
        <p:spPr>
          <a:xfrm>
            <a:off x="2476713" y="6703284"/>
            <a:ext cx="4969022" cy="762000"/>
          </a:xfrm>
          <a:prstGeom prst="rect">
            <a:avLst/>
          </a:prstGeom>
        </p:spPr>
        <p:txBody>
          <a:bodyPr lIns="0" tIns="0" rIns="0" bIns="0" rtlCol="0" anchor="t">
            <a:spAutoFit/>
          </a:bodyPr>
          <a:lstStyle/>
          <a:p>
            <a:pPr algn="ctr">
              <a:lnSpc>
                <a:spcPts val="6299"/>
              </a:lnSpc>
            </a:pPr>
            <a:r>
              <a:rPr lang="en-US" sz="4499" dirty="0">
                <a:solidFill>
                  <a:srgbClr val="000000"/>
                </a:solidFill>
                <a:latin typeface="Quicksand Medium"/>
              </a:rPr>
              <a:t>Alan Islas</a:t>
            </a:r>
          </a:p>
        </p:txBody>
      </p:sp>
      <p:sp>
        <p:nvSpPr>
          <p:cNvPr id="11" name="TextBox 11"/>
          <p:cNvSpPr txBox="1"/>
          <p:nvPr/>
        </p:nvSpPr>
        <p:spPr>
          <a:xfrm>
            <a:off x="6791433" y="7572653"/>
            <a:ext cx="4969022" cy="762000"/>
          </a:xfrm>
          <a:prstGeom prst="rect">
            <a:avLst/>
          </a:prstGeom>
        </p:spPr>
        <p:txBody>
          <a:bodyPr lIns="0" tIns="0" rIns="0" bIns="0" rtlCol="0" anchor="t">
            <a:spAutoFit/>
          </a:bodyPr>
          <a:lstStyle/>
          <a:p>
            <a:pPr algn="ctr">
              <a:lnSpc>
                <a:spcPts val="6299"/>
              </a:lnSpc>
            </a:pPr>
            <a:r>
              <a:rPr lang="en-US" sz="4499" dirty="0">
                <a:solidFill>
                  <a:srgbClr val="000000"/>
                </a:solidFill>
                <a:latin typeface="Quicksand Medium"/>
              </a:rPr>
              <a:t>Jorge Salazar</a:t>
            </a:r>
          </a:p>
        </p:txBody>
      </p:sp>
      <p:sp>
        <p:nvSpPr>
          <p:cNvPr id="12" name="TextBox 12"/>
          <p:cNvSpPr txBox="1"/>
          <p:nvPr/>
        </p:nvSpPr>
        <p:spPr>
          <a:xfrm>
            <a:off x="10841652" y="6662284"/>
            <a:ext cx="4969022" cy="762000"/>
          </a:xfrm>
          <a:prstGeom prst="rect">
            <a:avLst/>
          </a:prstGeom>
        </p:spPr>
        <p:txBody>
          <a:bodyPr lIns="0" tIns="0" rIns="0" bIns="0" rtlCol="0" anchor="t">
            <a:spAutoFit/>
          </a:bodyPr>
          <a:lstStyle/>
          <a:p>
            <a:pPr algn="ctr">
              <a:lnSpc>
                <a:spcPts val="6299"/>
              </a:lnSpc>
            </a:pPr>
            <a:r>
              <a:rPr lang="en-US" sz="4499" dirty="0">
                <a:solidFill>
                  <a:srgbClr val="000000"/>
                </a:solidFill>
                <a:latin typeface="Quicksand Medium"/>
              </a:rPr>
              <a:t>Diego Rodriguez</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0" y="-5252"/>
            <a:ext cx="12121496" cy="10292252"/>
          </a:xfrm>
          <a:custGeom>
            <a:avLst/>
            <a:gdLst/>
            <a:ahLst/>
            <a:cxnLst/>
            <a:rect l="l" t="t" r="r" b="b"/>
            <a:pathLst>
              <a:path w="12121496" h="10292252">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0" y="133272"/>
            <a:ext cx="2592030" cy="895428"/>
          </a:xfrm>
          <a:custGeom>
            <a:avLst/>
            <a:gdLst/>
            <a:ahLst/>
            <a:cxnLst/>
            <a:rect l="l" t="t" r="r" b="b"/>
            <a:pathLst>
              <a:path w="2592030" h="895428">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227252" y="133272"/>
            <a:ext cx="12121496" cy="10292252"/>
          </a:xfrm>
          <a:custGeom>
            <a:avLst/>
            <a:gdLst/>
            <a:ahLst/>
            <a:cxnLst/>
            <a:rect l="l" t="t" r="r" b="b"/>
            <a:pathLst>
              <a:path w="12121496" h="10292252">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6373" y="8229600"/>
            <a:ext cx="2091627" cy="2057400"/>
          </a:xfrm>
          <a:custGeom>
            <a:avLst/>
            <a:gdLst/>
            <a:ahLst/>
            <a:cxnLst/>
            <a:rect l="l" t="t" r="r" b="b"/>
            <a:pathLst>
              <a:path w="2091627" h="2057400">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2743687" y="3070778"/>
            <a:ext cx="13235332" cy="1771044"/>
            <a:chOff x="0" y="0"/>
            <a:chExt cx="2602724" cy="348275"/>
          </a:xfrm>
        </p:grpSpPr>
        <p:sp>
          <p:nvSpPr>
            <p:cNvPr id="7"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308980" y="2663413"/>
            <a:ext cx="13235332" cy="1771044"/>
            <a:chOff x="0" y="0"/>
            <a:chExt cx="2602724" cy="348275"/>
          </a:xfrm>
        </p:grpSpPr>
        <p:sp>
          <p:nvSpPr>
            <p:cNvPr id="10"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743687" y="2423794"/>
            <a:ext cx="985710" cy="646984"/>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460609" y="6945410"/>
            <a:ext cx="5395669" cy="7964048"/>
          </a:xfrm>
          <a:custGeom>
            <a:avLst/>
            <a:gdLst/>
            <a:ahLst/>
            <a:cxnLst/>
            <a:rect l="l" t="t" r="r" b="b"/>
            <a:pathLst>
              <a:path w="5395669" h="7964048">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13940804" y="-2434298"/>
            <a:ext cx="6602765" cy="4858093"/>
          </a:xfrm>
          <a:custGeom>
            <a:avLst/>
            <a:gdLst/>
            <a:ahLst/>
            <a:cxnLst/>
            <a:rect l="l" t="t" r="r" b="b"/>
            <a:pathLst>
              <a:path w="6602765" h="4858093">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210037" y="7878010"/>
            <a:ext cx="3462763" cy="1857300"/>
          </a:xfrm>
          <a:custGeom>
            <a:avLst/>
            <a:gdLst/>
            <a:ahLst/>
            <a:cxnLst/>
            <a:rect l="l" t="t" r="r" b="b"/>
            <a:pathLst>
              <a:path w="3462763" h="1857300">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Freeform 16"/>
          <p:cNvSpPr/>
          <p:nvPr/>
        </p:nvSpPr>
        <p:spPr>
          <a:xfrm>
            <a:off x="5411983" y="7878010"/>
            <a:ext cx="1728484" cy="1920538"/>
          </a:xfrm>
          <a:custGeom>
            <a:avLst/>
            <a:gdLst/>
            <a:ahLst/>
            <a:cxnLst/>
            <a:rect l="l" t="t" r="r" b="b"/>
            <a:pathLst>
              <a:path w="1728484" h="1920538">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7" name="TextBox 17"/>
          <p:cNvSpPr txBox="1"/>
          <p:nvPr/>
        </p:nvSpPr>
        <p:spPr>
          <a:xfrm>
            <a:off x="7140468" y="857250"/>
            <a:ext cx="4306587" cy="1527726"/>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Paytone One Bold"/>
              </a:rPr>
              <a:t>Theme</a:t>
            </a:r>
          </a:p>
        </p:txBody>
      </p:sp>
      <p:sp>
        <p:nvSpPr>
          <p:cNvPr id="18" name="TextBox 18"/>
          <p:cNvSpPr txBox="1"/>
          <p:nvPr/>
        </p:nvSpPr>
        <p:spPr>
          <a:xfrm>
            <a:off x="3455446" y="2857500"/>
            <a:ext cx="10942400" cy="1461939"/>
          </a:xfrm>
          <a:prstGeom prst="rect">
            <a:avLst/>
          </a:prstGeom>
        </p:spPr>
        <p:txBody>
          <a:bodyPr lIns="0" tIns="0" rIns="0" bIns="0" rtlCol="0" anchor="t">
            <a:spAutoFit/>
          </a:bodyPr>
          <a:lstStyle/>
          <a:p>
            <a:pPr algn="ctr">
              <a:lnSpc>
                <a:spcPts val="5713"/>
              </a:lnSpc>
            </a:pPr>
            <a:r>
              <a:rPr lang="en-US" sz="5601" dirty="0">
                <a:solidFill>
                  <a:srgbClr val="000000"/>
                </a:solidFill>
                <a:latin typeface="Quicksand Bold"/>
              </a:rPr>
              <a:t>Topic 1: Data Modeling with sales DB</a:t>
            </a:r>
          </a:p>
        </p:txBody>
      </p:sp>
      <p:grpSp>
        <p:nvGrpSpPr>
          <p:cNvPr id="19" name="Group 19"/>
          <p:cNvGrpSpPr/>
          <p:nvPr/>
        </p:nvGrpSpPr>
        <p:grpSpPr>
          <a:xfrm>
            <a:off x="2743687" y="5787858"/>
            <a:ext cx="13235332" cy="1771044"/>
            <a:chOff x="0" y="0"/>
            <a:chExt cx="2602724" cy="348275"/>
          </a:xfrm>
        </p:grpSpPr>
        <p:sp>
          <p:nvSpPr>
            <p:cNvPr id="20" name="Freeform 2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21" name="TextBox 2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2308980" y="5380492"/>
            <a:ext cx="13235332" cy="1771044"/>
            <a:chOff x="0" y="0"/>
            <a:chExt cx="2602724" cy="348275"/>
          </a:xfrm>
        </p:grpSpPr>
        <p:sp>
          <p:nvSpPr>
            <p:cNvPr id="23" name="Freeform 23"/>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24" name="TextBox 2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2743687" y="5140874"/>
            <a:ext cx="985710" cy="646984"/>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TextBox 26"/>
          <p:cNvSpPr txBox="1"/>
          <p:nvPr/>
        </p:nvSpPr>
        <p:spPr>
          <a:xfrm>
            <a:off x="3672800" y="5600700"/>
            <a:ext cx="10942400" cy="1461939"/>
          </a:xfrm>
          <a:prstGeom prst="rect">
            <a:avLst/>
          </a:prstGeom>
        </p:spPr>
        <p:txBody>
          <a:bodyPr lIns="0" tIns="0" rIns="0" bIns="0" rtlCol="0" anchor="t">
            <a:spAutoFit/>
          </a:bodyPr>
          <a:lstStyle/>
          <a:p>
            <a:pPr algn="ctr">
              <a:lnSpc>
                <a:spcPts val="5713"/>
              </a:lnSpc>
            </a:pPr>
            <a:r>
              <a:rPr lang="en-US" sz="5601" dirty="0">
                <a:solidFill>
                  <a:srgbClr val="000000"/>
                </a:solidFill>
                <a:latin typeface="Quicksand Bold"/>
              </a:rPr>
              <a:t>Topic 2: Data Visualization of sales trends per 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5192893" y="857250"/>
            <a:ext cx="8059828"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Paytone One"/>
              </a:rPr>
              <a:t>Background </a:t>
            </a:r>
          </a:p>
        </p:txBody>
      </p:sp>
      <p:sp>
        <p:nvSpPr>
          <p:cNvPr id="11" name="TextBox 6">
            <a:extLst>
              <a:ext uri="{FF2B5EF4-FFF2-40B4-BE49-F238E27FC236}">
                <a16:creationId xmlns:a16="http://schemas.microsoft.com/office/drawing/2014/main" id="{311698CB-0FF4-FF8C-BBCC-59827A4DA440}"/>
              </a:ext>
            </a:extLst>
          </p:cNvPr>
          <p:cNvSpPr txBox="1"/>
          <p:nvPr/>
        </p:nvSpPr>
        <p:spPr>
          <a:xfrm>
            <a:off x="3048000" y="3428002"/>
            <a:ext cx="11609793" cy="4581062"/>
          </a:xfrm>
          <a:prstGeom prst="rect">
            <a:avLst/>
          </a:prstGeom>
        </p:spPr>
        <p:txBody>
          <a:bodyPr wrap="square" lIns="0" tIns="0" rIns="0" bIns="0" rtlCol="0" anchor="t">
            <a:spAutoFit/>
          </a:bodyPr>
          <a:lstStyle/>
          <a:p>
            <a:pPr>
              <a:lnSpc>
                <a:spcPts val="3631"/>
              </a:lnSpc>
            </a:pPr>
            <a:r>
              <a:rPr lang="en-US" sz="2593" dirty="0">
                <a:solidFill>
                  <a:srgbClr val="000000"/>
                </a:solidFill>
                <a:latin typeface="Quicksand Bold"/>
              </a:rPr>
              <a:t>For the marketing and commercial departments being able to visualize which products and clients are more relevant in each season allowed them to take decisions that provide added value for the business.</a:t>
            </a:r>
          </a:p>
          <a:p>
            <a:pPr>
              <a:lnSpc>
                <a:spcPts val="3631"/>
              </a:lnSpc>
            </a:pPr>
            <a:endParaRPr lang="en-US" sz="2593" dirty="0">
              <a:solidFill>
                <a:srgbClr val="000000"/>
              </a:solidFill>
              <a:latin typeface="Quicksand Bold"/>
            </a:endParaRPr>
          </a:p>
          <a:p>
            <a:pPr>
              <a:lnSpc>
                <a:spcPts val="3631"/>
              </a:lnSpc>
            </a:pPr>
            <a:r>
              <a:rPr lang="en-US" sz="2593" dirty="0">
                <a:solidFill>
                  <a:srgbClr val="000000"/>
                </a:solidFill>
                <a:latin typeface="Quicksand Bold"/>
              </a:rPr>
              <a:t>The present dashboard allows the user to select a region and to see the distribution of sales per product according to the region he selected. The second graph allows the user to define marketing activities bases on the season where the products are mostly needed. For the demand planning department being able to see sales trends is the basic input to decide which raw materials to buy.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73855" y="-255670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616030" y="1562100"/>
            <a:ext cx="6671662" cy="9169037"/>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t="-1" b="-93488"/>
            </a:stretch>
          </a:blipFill>
        </p:spPr>
      </p:sp>
      <p:sp>
        <p:nvSpPr>
          <p:cNvPr id="4" name="TextBox 4"/>
          <p:cNvSpPr txBox="1"/>
          <p:nvPr/>
        </p:nvSpPr>
        <p:spPr>
          <a:xfrm>
            <a:off x="3276600" y="-190499"/>
            <a:ext cx="12573000" cy="1527726"/>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Paytone One Bold"/>
              </a:rPr>
              <a:t>Coding Approach</a:t>
            </a:r>
          </a:p>
        </p:txBody>
      </p:sp>
      <p:sp>
        <p:nvSpPr>
          <p:cNvPr id="5" name="TextBox 5"/>
          <p:cNvSpPr txBox="1"/>
          <p:nvPr/>
        </p:nvSpPr>
        <p:spPr>
          <a:xfrm>
            <a:off x="3810000" y="2763436"/>
            <a:ext cx="5105400" cy="5504264"/>
          </a:xfrm>
          <a:prstGeom prst="rect">
            <a:avLst/>
          </a:prstGeom>
        </p:spPr>
        <p:txBody>
          <a:bodyPr wrap="square" lIns="0" tIns="0" rIns="0" bIns="0" rtlCol="0" anchor="t">
            <a:spAutoFit/>
          </a:bodyPr>
          <a:lstStyle/>
          <a:p>
            <a:pPr>
              <a:lnSpc>
                <a:spcPts val="3631"/>
              </a:lnSpc>
            </a:pPr>
            <a:r>
              <a:rPr lang="en-US" sz="2590" dirty="0">
                <a:solidFill>
                  <a:srgbClr val="000000"/>
                </a:solidFill>
                <a:latin typeface="Quicksand Bold"/>
              </a:rPr>
              <a:t>Decided to use </a:t>
            </a:r>
            <a:r>
              <a:rPr lang="en-US" sz="2590" dirty="0" err="1">
                <a:solidFill>
                  <a:srgbClr val="000000"/>
                </a:solidFill>
                <a:latin typeface="Quicksand Bold"/>
              </a:rPr>
              <a:t>pgAdmin</a:t>
            </a:r>
            <a:r>
              <a:rPr lang="en-US" sz="2590" dirty="0">
                <a:solidFill>
                  <a:srgbClr val="000000"/>
                </a:solidFill>
                <a:latin typeface="Quicksand Bold"/>
              </a:rPr>
              <a:t> 4 as our database to act as the holder of the 4 csv files: client, product, crop and sales.</a:t>
            </a:r>
          </a:p>
          <a:p>
            <a:pPr>
              <a:lnSpc>
                <a:spcPts val="3631"/>
              </a:lnSpc>
            </a:pPr>
            <a:r>
              <a:rPr lang="en-US" sz="2590" dirty="0">
                <a:solidFill>
                  <a:srgbClr val="000000"/>
                </a:solidFill>
                <a:latin typeface="Quicksand Bold"/>
              </a:rPr>
              <a:t>First, we created a schema to define the relationships between each table.</a:t>
            </a:r>
          </a:p>
          <a:p>
            <a:pPr>
              <a:lnSpc>
                <a:spcPts val="3631"/>
              </a:lnSpc>
            </a:pPr>
            <a:r>
              <a:rPr lang="en-US" sz="2590" dirty="0">
                <a:solidFill>
                  <a:srgbClr val="000000"/>
                </a:solidFill>
                <a:latin typeface="Quicksand Bold"/>
              </a:rPr>
              <a:t>We used data modeling to optimize the performance of the DB assigning primary and foreign keys for each of the tables.</a:t>
            </a:r>
          </a:p>
        </p:txBody>
      </p:sp>
      <p:sp>
        <p:nvSpPr>
          <p:cNvPr id="7" name="TextBox 7"/>
          <p:cNvSpPr txBox="1"/>
          <p:nvPr/>
        </p:nvSpPr>
        <p:spPr>
          <a:xfrm>
            <a:off x="2235178" y="4441089"/>
            <a:ext cx="1812131"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Paytone One Bold"/>
              </a:rPr>
              <a:t>1.</a:t>
            </a:r>
          </a:p>
        </p:txBody>
      </p:sp>
      <p:pic>
        <p:nvPicPr>
          <p:cNvPr id="14" name="Imagen 13">
            <a:extLst>
              <a:ext uri="{FF2B5EF4-FFF2-40B4-BE49-F238E27FC236}">
                <a16:creationId xmlns:a16="http://schemas.microsoft.com/office/drawing/2014/main" id="{62ABC569-75FB-EB99-6F3A-0FF3DD6C54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2199" y="1333499"/>
            <a:ext cx="7264511" cy="8717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278357" y="-255670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616029" y="1333500"/>
            <a:ext cx="12440720" cy="2895600"/>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b="-98580"/>
            </a:stretch>
          </a:blipFill>
        </p:spPr>
      </p:sp>
      <p:sp>
        <p:nvSpPr>
          <p:cNvPr id="4" name="TextBox 4"/>
          <p:cNvSpPr txBox="1"/>
          <p:nvPr/>
        </p:nvSpPr>
        <p:spPr>
          <a:xfrm>
            <a:off x="3276600" y="-190499"/>
            <a:ext cx="12573000" cy="1527726"/>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Paytone One Bold"/>
              </a:rPr>
              <a:t>Coding Approach</a:t>
            </a:r>
          </a:p>
        </p:txBody>
      </p:sp>
      <p:sp>
        <p:nvSpPr>
          <p:cNvPr id="7" name="TextBox 7"/>
          <p:cNvSpPr txBox="1"/>
          <p:nvPr/>
        </p:nvSpPr>
        <p:spPr>
          <a:xfrm>
            <a:off x="2663601" y="1714500"/>
            <a:ext cx="1812131"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Paytone One Bold"/>
              </a:rPr>
              <a:t>2.</a:t>
            </a:r>
          </a:p>
        </p:txBody>
      </p:sp>
      <p:sp>
        <p:nvSpPr>
          <p:cNvPr id="11" name="TextBox 6">
            <a:extLst>
              <a:ext uri="{FF2B5EF4-FFF2-40B4-BE49-F238E27FC236}">
                <a16:creationId xmlns:a16="http://schemas.microsoft.com/office/drawing/2014/main" id="{6ED207ED-C756-C72E-74FD-B3E4C66AFA4E}"/>
              </a:ext>
            </a:extLst>
          </p:cNvPr>
          <p:cNvSpPr txBox="1"/>
          <p:nvPr/>
        </p:nvSpPr>
        <p:spPr>
          <a:xfrm>
            <a:off x="4462279" y="1494912"/>
            <a:ext cx="10182061" cy="2272738"/>
          </a:xfrm>
          <a:prstGeom prst="rect">
            <a:avLst/>
          </a:prstGeom>
        </p:spPr>
        <p:txBody>
          <a:bodyPr lIns="0" tIns="0" rIns="0" bIns="0" rtlCol="0" anchor="t">
            <a:spAutoFit/>
          </a:bodyPr>
          <a:lstStyle/>
          <a:p>
            <a:pPr>
              <a:lnSpc>
                <a:spcPts val="3631"/>
              </a:lnSpc>
            </a:pPr>
            <a:r>
              <a:rPr lang="en-US" sz="2593" dirty="0">
                <a:solidFill>
                  <a:srgbClr val="000000"/>
                </a:solidFill>
                <a:latin typeface="Quicksand Bold"/>
              </a:rPr>
              <a:t>Using python, psycopg2, we were able to connect to our DB and  made our own Python flask API.</a:t>
            </a:r>
          </a:p>
          <a:p>
            <a:pPr>
              <a:lnSpc>
                <a:spcPts val="3631"/>
              </a:lnSpc>
            </a:pPr>
            <a:r>
              <a:rPr lang="en-US" sz="2593" dirty="0">
                <a:solidFill>
                  <a:srgbClr val="000000"/>
                </a:solidFill>
                <a:latin typeface="Quicksand Bold"/>
              </a:rPr>
              <a:t>To convert our tabular structure into JSON format we used </a:t>
            </a:r>
            <a:r>
              <a:rPr lang="en-US" sz="2593" dirty="0" err="1">
                <a:solidFill>
                  <a:srgbClr val="000000"/>
                </a:solidFill>
                <a:latin typeface="Quicksand Bold"/>
              </a:rPr>
              <a:t>jsonify</a:t>
            </a:r>
            <a:r>
              <a:rPr lang="en-US" sz="2593" dirty="0">
                <a:solidFill>
                  <a:srgbClr val="000000"/>
                </a:solidFill>
                <a:latin typeface="Quicksand Bold"/>
              </a:rPr>
              <a:t>.</a:t>
            </a:r>
          </a:p>
          <a:p>
            <a:pPr>
              <a:lnSpc>
                <a:spcPts val="3631"/>
              </a:lnSpc>
            </a:pPr>
            <a:r>
              <a:rPr lang="en-US" sz="2593" dirty="0">
                <a:solidFill>
                  <a:srgbClr val="000000"/>
                </a:solidFill>
                <a:latin typeface="Quicksand Bold"/>
              </a:rPr>
              <a:t>We created routes for each csv files. </a:t>
            </a:r>
          </a:p>
        </p:txBody>
      </p:sp>
      <p:pic>
        <p:nvPicPr>
          <p:cNvPr id="15" name="Imagen 14">
            <a:extLst>
              <a:ext uri="{FF2B5EF4-FFF2-40B4-BE49-F238E27FC236}">
                <a16:creationId xmlns:a16="http://schemas.microsoft.com/office/drawing/2014/main" id="{66AB11D3-6B0C-5233-95EB-8CED5B7D97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1600" y="4099473"/>
            <a:ext cx="5991225" cy="6075608"/>
          </a:xfrm>
          <a:prstGeom prst="rect">
            <a:avLst/>
          </a:prstGeom>
        </p:spPr>
      </p:pic>
      <p:pic>
        <p:nvPicPr>
          <p:cNvPr id="17" name="Imagen 16">
            <a:extLst>
              <a:ext uri="{FF2B5EF4-FFF2-40B4-BE49-F238E27FC236}">
                <a16:creationId xmlns:a16="http://schemas.microsoft.com/office/drawing/2014/main" id="{F8E7D548-D9C0-DB1D-3459-C335A8075D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 y="5641852"/>
            <a:ext cx="7791450" cy="1495425"/>
          </a:xfrm>
          <a:prstGeom prst="rect">
            <a:avLst/>
          </a:prstGeom>
        </p:spPr>
      </p:pic>
    </p:spTree>
    <p:extLst>
      <p:ext uri="{BB962C8B-B14F-4D97-AF65-F5344CB8AC3E}">
        <p14:creationId xmlns:p14="http://schemas.microsoft.com/office/powerpoint/2010/main" val="236136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10" name="Freeform 3">
            <a:extLst>
              <a:ext uri="{FF2B5EF4-FFF2-40B4-BE49-F238E27FC236}">
                <a16:creationId xmlns:a16="http://schemas.microsoft.com/office/drawing/2014/main" id="{5F0ED9A6-0356-2253-5FE8-3E0FFC1B2F30}"/>
              </a:ext>
            </a:extLst>
          </p:cNvPr>
          <p:cNvSpPr/>
          <p:nvPr/>
        </p:nvSpPr>
        <p:spPr>
          <a:xfrm>
            <a:off x="2514600" y="1455087"/>
            <a:ext cx="12440720" cy="2774013"/>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2">
              <a:extLst>
                <a:ext uri="{96DAC541-7B7A-43D3-8B79-37D633B846F1}">
                  <asvg:svgBlip xmlns:asvg="http://schemas.microsoft.com/office/drawing/2016/SVG/main" r:embed="rId3"/>
                </a:ext>
              </a:extLst>
            </a:blip>
            <a:stretch>
              <a:fillRect t="-107284"/>
            </a:stretch>
          </a:blipFill>
        </p:spPr>
      </p:sp>
      <p:sp>
        <p:nvSpPr>
          <p:cNvPr id="2" name="Freeform 2"/>
          <p:cNvSpPr/>
          <p:nvPr/>
        </p:nvSpPr>
        <p:spPr>
          <a:xfrm>
            <a:off x="-1173855" y="-255670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4">
              <a:alphaModFix amt="42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276600" y="-190499"/>
            <a:ext cx="12573000" cy="1527726"/>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Paytone One Bold"/>
              </a:rPr>
              <a:t>Coding Approach</a:t>
            </a:r>
          </a:p>
        </p:txBody>
      </p:sp>
      <p:sp>
        <p:nvSpPr>
          <p:cNvPr id="6" name="TextBox 6"/>
          <p:cNvSpPr txBox="1"/>
          <p:nvPr/>
        </p:nvSpPr>
        <p:spPr>
          <a:xfrm>
            <a:off x="4528589" y="1773149"/>
            <a:ext cx="10182061" cy="2272738"/>
          </a:xfrm>
          <a:prstGeom prst="rect">
            <a:avLst/>
          </a:prstGeom>
        </p:spPr>
        <p:txBody>
          <a:bodyPr lIns="0" tIns="0" rIns="0" bIns="0" rtlCol="0" anchor="t">
            <a:spAutoFit/>
          </a:bodyPr>
          <a:lstStyle/>
          <a:p>
            <a:pPr>
              <a:lnSpc>
                <a:spcPts val="3631"/>
              </a:lnSpc>
            </a:pPr>
            <a:r>
              <a:rPr lang="en-US" sz="2593" dirty="0">
                <a:solidFill>
                  <a:srgbClr val="000000"/>
                </a:solidFill>
                <a:latin typeface="Quicksand Bold"/>
              </a:rPr>
              <a:t>Using JavaScript, we were able to retrieve the data from the previously defined routes. Created the HTML with the following structure: d3.js, plotly.js, chart.js, logic.js, style.css.</a:t>
            </a:r>
          </a:p>
          <a:p>
            <a:pPr>
              <a:lnSpc>
                <a:spcPts val="3631"/>
              </a:lnSpc>
            </a:pPr>
            <a:r>
              <a:rPr lang="en-US" sz="2593" dirty="0">
                <a:solidFill>
                  <a:srgbClr val="000000"/>
                </a:solidFill>
                <a:latin typeface="Quicksand Bold"/>
              </a:rPr>
              <a:t> In that way we were able to connect to each of the sources required to build the dashboard.</a:t>
            </a:r>
          </a:p>
        </p:txBody>
      </p:sp>
      <p:sp>
        <p:nvSpPr>
          <p:cNvPr id="9" name="TextBox 7">
            <a:extLst>
              <a:ext uri="{FF2B5EF4-FFF2-40B4-BE49-F238E27FC236}">
                <a16:creationId xmlns:a16="http://schemas.microsoft.com/office/drawing/2014/main" id="{C4A804B6-77AC-ABC6-E4B6-8E00C771DE46}"/>
              </a:ext>
            </a:extLst>
          </p:cNvPr>
          <p:cNvSpPr txBox="1"/>
          <p:nvPr/>
        </p:nvSpPr>
        <p:spPr>
          <a:xfrm>
            <a:off x="2660208" y="2058820"/>
            <a:ext cx="1812131"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Paytone One Bold"/>
              </a:rPr>
              <a:t>3.</a:t>
            </a:r>
          </a:p>
        </p:txBody>
      </p:sp>
      <p:pic>
        <p:nvPicPr>
          <p:cNvPr id="13" name="Imagen 12">
            <a:extLst>
              <a:ext uri="{FF2B5EF4-FFF2-40B4-BE49-F238E27FC236}">
                <a16:creationId xmlns:a16="http://schemas.microsoft.com/office/drawing/2014/main" id="{13D9BC8A-697A-7F8E-FFAD-D3F1556A69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25" y="4348248"/>
            <a:ext cx="7970094" cy="5776928"/>
          </a:xfrm>
          <a:prstGeom prst="rect">
            <a:avLst/>
          </a:prstGeom>
        </p:spPr>
      </p:pic>
    </p:spTree>
    <p:extLst>
      <p:ext uri="{BB962C8B-B14F-4D97-AF65-F5344CB8AC3E}">
        <p14:creationId xmlns:p14="http://schemas.microsoft.com/office/powerpoint/2010/main" val="402782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73855" y="-255670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616029" y="1257300"/>
            <a:ext cx="12440720" cy="4000694"/>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t="-1" b="-93488"/>
            </a:stretch>
          </a:blipFill>
        </p:spPr>
      </p:sp>
      <p:sp>
        <p:nvSpPr>
          <p:cNvPr id="4" name="TextBox 4"/>
          <p:cNvSpPr txBox="1"/>
          <p:nvPr/>
        </p:nvSpPr>
        <p:spPr>
          <a:xfrm>
            <a:off x="3276599" y="-190500"/>
            <a:ext cx="12440719" cy="1527726"/>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Paytone One Bold"/>
              </a:rPr>
              <a:t>Coding Approach</a:t>
            </a:r>
          </a:p>
        </p:txBody>
      </p:sp>
      <p:sp>
        <p:nvSpPr>
          <p:cNvPr id="7" name="TextBox 7"/>
          <p:cNvSpPr txBox="1"/>
          <p:nvPr/>
        </p:nvSpPr>
        <p:spPr>
          <a:xfrm>
            <a:off x="2663601" y="2019300"/>
            <a:ext cx="1812131" cy="1527726"/>
          </a:xfrm>
          <a:prstGeom prst="rect">
            <a:avLst/>
          </a:prstGeom>
        </p:spPr>
        <p:txBody>
          <a:bodyPr lIns="0" tIns="0" rIns="0" bIns="0" rtlCol="0" anchor="t">
            <a:spAutoFit/>
          </a:bodyPr>
          <a:lstStyle/>
          <a:p>
            <a:pPr algn="ctr">
              <a:lnSpc>
                <a:spcPts val="12880"/>
              </a:lnSpc>
            </a:pPr>
            <a:r>
              <a:rPr lang="en-US" sz="9200" dirty="0">
                <a:solidFill>
                  <a:srgbClr val="000000"/>
                </a:solidFill>
                <a:latin typeface="Paytone One Bold"/>
              </a:rPr>
              <a:t>4.</a:t>
            </a:r>
          </a:p>
        </p:txBody>
      </p:sp>
      <p:sp>
        <p:nvSpPr>
          <p:cNvPr id="12" name="TextBox 6">
            <a:extLst>
              <a:ext uri="{FF2B5EF4-FFF2-40B4-BE49-F238E27FC236}">
                <a16:creationId xmlns:a16="http://schemas.microsoft.com/office/drawing/2014/main" id="{20B8D5B8-1E08-0FB2-F1D0-F941FF16C099}"/>
              </a:ext>
            </a:extLst>
          </p:cNvPr>
          <p:cNvSpPr txBox="1"/>
          <p:nvPr/>
        </p:nvSpPr>
        <p:spPr>
          <a:xfrm>
            <a:off x="4495800" y="1485900"/>
            <a:ext cx="10182061" cy="1811073"/>
          </a:xfrm>
          <a:prstGeom prst="rect">
            <a:avLst/>
          </a:prstGeom>
        </p:spPr>
        <p:txBody>
          <a:bodyPr lIns="0" tIns="0" rIns="0" bIns="0" rtlCol="0" anchor="t">
            <a:spAutoFit/>
          </a:bodyPr>
          <a:lstStyle/>
          <a:p>
            <a:pPr>
              <a:lnSpc>
                <a:spcPts val="3631"/>
              </a:lnSpc>
            </a:pPr>
            <a:r>
              <a:rPr lang="en-US" sz="2593" dirty="0">
                <a:solidFill>
                  <a:srgbClr val="000000"/>
                </a:solidFill>
                <a:latin typeface="Quicksand Bold"/>
              </a:rPr>
              <a:t>We filtered the data based on the user selection; to merge the data in order to retrieve the product names of the auxiliary tables; to </a:t>
            </a:r>
            <a:r>
              <a:rPr lang="en-US" sz="2593" dirty="0" err="1">
                <a:solidFill>
                  <a:srgbClr val="000000"/>
                </a:solidFill>
                <a:latin typeface="Quicksand Bold"/>
              </a:rPr>
              <a:t>groupby</a:t>
            </a:r>
            <a:r>
              <a:rPr lang="en-US" sz="2593" dirty="0">
                <a:solidFill>
                  <a:srgbClr val="000000"/>
                </a:solidFill>
                <a:latin typeface="Quicksand Bold"/>
              </a:rPr>
              <a:t> product, month or client based on the graph we were planning to use. </a:t>
            </a:r>
          </a:p>
        </p:txBody>
      </p:sp>
      <p:pic>
        <p:nvPicPr>
          <p:cNvPr id="6" name="Imagen 5">
            <a:extLst>
              <a:ext uri="{FF2B5EF4-FFF2-40B4-BE49-F238E27FC236}">
                <a16:creationId xmlns:a16="http://schemas.microsoft.com/office/drawing/2014/main" id="{58602BE9-6EB1-6759-2145-55E3D8E549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400" y="4873196"/>
            <a:ext cx="8814010" cy="5375704"/>
          </a:xfrm>
          <a:prstGeom prst="rect">
            <a:avLst/>
          </a:prstGeom>
        </p:spPr>
      </p:pic>
    </p:spTree>
    <p:extLst>
      <p:ext uri="{BB962C8B-B14F-4D97-AF65-F5344CB8AC3E}">
        <p14:creationId xmlns:p14="http://schemas.microsoft.com/office/powerpoint/2010/main" val="185560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sp>
      <p:sp>
        <p:nvSpPr>
          <p:cNvPr id="3" name="Freeform 3"/>
          <p:cNvSpPr/>
          <p:nvPr/>
        </p:nvSpPr>
        <p:spPr>
          <a:xfrm rot="4284660">
            <a:off x="247526" y="3175668"/>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376029" y="3009900"/>
            <a:ext cx="4260111"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Paytone One Bold"/>
              </a:rPr>
              <a:t>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410</Words>
  <Application>Microsoft Office PowerPoint</Application>
  <PresentationFormat>Personalizado</PresentationFormat>
  <Paragraphs>34</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Quicksand Medium</vt:lpstr>
      <vt:lpstr>Quicksand Bold</vt:lpstr>
      <vt:lpstr>Calibri</vt:lpstr>
      <vt:lpstr>Arial</vt:lpstr>
      <vt:lpstr>Paytone One</vt:lpstr>
      <vt:lpstr>Paytone One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Rodriguez</dc:creator>
  <cp:lastModifiedBy>Diego Rodriguez</cp:lastModifiedBy>
  <cp:revision>12</cp:revision>
  <dcterms:created xsi:type="dcterms:W3CDTF">2006-08-16T00:00:00Z</dcterms:created>
  <dcterms:modified xsi:type="dcterms:W3CDTF">2023-07-19T00:31:24Z</dcterms:modified>
  <dc:identifier>DAFo7mCL4_g</dc:identifier>
</cp:coreProperties>
</file>