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ca6541d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ca6541d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ca6541d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ca6541d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ca6541d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ca6541d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ca6541d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ca6541d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4ca6541d4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4ca6541d4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ca6541d4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4ca6541d4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PREDICTION USING MACHINE LEARNING 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Floribert Monga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EXPLORATION AND DATA ANALYSIS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68450" y="4568800"/>
            <a:ext cx="8520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default rate is very high to the customer with low education level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EXPLORATION AND DATA ANALYSIS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628674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65750" y="4499550"/>
            <a:ext cx="85206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 b="1"/>
              <a:t>Customers with income less than $50k have high rate of default 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DATA MODELING 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Random Forest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Support Vector Machine(SVM)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K-Nearest Neighbors(KNN)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Decision Trees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49023" y="135249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All Models Results </a:t>
            </a:r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	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A95942-3588-2685-6E19-129F0787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06710"/>
              </p:ext>
            </p:extLst>
          </p:nvPr>
        </p:nvGraphicFramePr>
        <p:xfrm>
          <a:off x="212737" y="809897"/>
          <a:ext cx="8796902" cy="4101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332">
                  <a:extLst>
                    <a:ext uri="{9D8B030D-6E8A-4147-A177-3AD203B41FA5}">
                      <a16:colId xmlns:a16="http://schemas.microsoft.com/office/drawing/2014/main" val="3104252818"/>
                    </a:ext>
                  </a:extLst>
                </a:gridCol>
                <a:gridCol w="1876040">
                  <a:extLst>
                    <a:ext uri="{9D8B030D-6E8A-4147-A177-3AD203B41FA5}">
                      <a16:colId xmlns:a16="http://schemas.microsoft.com/office/drawing/2014/main" val="2876685029"/>
                    </a:ext>
                  </a:extLst>
                </a:gridCol>
                <a:gridCol w="930138">
                  <a:extLst>
                    <a:ext uri="{9D8B030D-6E8A-4147-A177-3AD203B41FA5}">
                      <a16:colId xmlns:a16="http://schemas.microsoft.com/office/drawing/2014/main" val="212594737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2653218963"/>
                    </a:ext>
                  </a:extLst>
                </a:gridCol>
                <a:gridCol w="1245439">
                  <a:extLst>
                    <a:ext uri="{9D8B030D-6E8A-4147-A177-3AD203B41FA5}">
                      <a16:colId xmlns:a16="http://schemas.microsoft.com/office/drawing/2014/main" val="3857871328"/>
                    </a:ext>
                  </a:extLst>
                </a:gridCol>
                <a:gridCol w="1119320">
                  <a:extLst>
                    <a:ext uri="{9D8B030D-6E8A-4147-A177-3AD203B41FA5}">
                      <a16:colId xmlns:a16="http://schemas.microsoft.com/office/drawing/2014/main" val="1244266124"/>
                    </a:ext>
                  </a:extLst>
                </a:gridCol>
                <a:gridCol w="804019">
                  <a:extLst>
                    <a:ext uri="{9D8B030D-6E8A-4147-A177-3AD203B41FA5}">
                      <a16:colId xmlns:a16="http://schemas.microsoft.com/office/drawing/2014/main" val="2832447538"/>
                    </a:ext>
                  </a:extLst>
                </a:gridCol>
              </a:tblGrid>
              <a:tr h="345759">
                <a:tc>
                  <a:txBody>
                    <a:bodyPr/>
                    <a:lstStyle/>
                    <a:p>
                      <a:pPr algn="l" fontAlgn="ctr"/>
                      <a:endParaRPr lang="en-US" sz="9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Hyperparameters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Recall Default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Precision Default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Train accuracy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Validation accuracy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Notes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extLst>
                  <a:ext uri="{0D108BD9-81ED-4DB2-BD59-A6C34878D82A}">
                    <a16:rowId xmlns:a16="http://schemas.microsoft.com/office/drawing/2014/main" val="787820262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Log Reg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olver='lbfgs',penalty='none',max_iter=1000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562414864"/>
                  </a:ext>
                </a:extLst>
              </a:tr>
              <a:tr h="17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Optimized parameters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661158698"/>
                  </a:ext>
                </a:extLst>
              </a:tr>
              <a:tr h="832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estimator=rfc,X=X_train_sc,y=y_train,cv=5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81% accuracy with 5 times cross validation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extLst>
                  <a:ext uri="{0D108BD9-81ED-4DB2-BD59-A6C34878D82A}">
                    <a16:rowId xmlns:a16="http://schemas.microsoft.com/office/drawing/2014/main" val="2793974909"/>
                  </a:ext>
                </a:extLst>
              </a:tr>
              <a:tr h="279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Support Vector Machine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4128463862"/>
                  </a:ext>
                </a:extLst>
              </a:tr>
              <a:tr h="555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Support Vector Machine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900" u="none" strike="noStrike">
                          <a:effectLst/>
                        </a:rPr>
                        <a:t>C=1.2,gamma=0.4,kernel='rbf', Cv=5</a:t>
                      </a:r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GridSearchCV the best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extLst>
                  <a:ext uri="{0D108BD9-81ED-4DB2-BD59-A6C34878D82A}">
                    <a16:rowId xmlns:a16="http://schemas.microsoft.com/office/drawing/2014/main" val="4135774004"/>
                  </a:ext>
                </a:extLst>
              </a:tr>
              <a:tr h="279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K-Nearest Neighbors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43%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408910520"/>
                  </a:ext>
                </a:extLst>
              </a:tr>
              <a:tr h="555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K-Nearest Neighbors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Best K value, Best value of k: 11 with validation accuracy of 0.79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813444542"/>
                  </a:ext>
                </a:extLst>
              </a:tr>
              <a:tr h="17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Decision Trees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Optimized parameters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825676130"/>
                  </a:ext>
                </a:extLst>
              </a:tr>
              <a:tr h="555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Decision Trees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max_depth_values = range(1, 20), best value =1, best accuracy=78%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Overftting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3744" marR="3744" marT="3744" marB="0" anchor="ctr"/>
                </a:tc>
                <a:extLst>
                  <a:ext uri="{0D108BD9-81ED-4DB2-BD59-A6C34878D82A}">
                    <a16:rowId xmlns:a16="http://schemas.microsoft.com/office/drawing/2014/main" val="2608740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 THE BEST MODEL ON THE TEST DATA </a:t>
            </a:r>
            <a:endParaRPr sz="240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Train accuracy : 77%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Validation accuracy:77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Default recall : 16%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Default precision:82%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Paid loans recall :98%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Paid loans precision: 77%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Optimized DecisionTrees.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201500" cy="19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 INTERPRETATION AND BUSINESS RECOMMENDATION</a:t>
            </a:r>
            <a:endParaRPr sz="2800"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2"/>
          </p:nvPr>
        </p:nvSpPr>
        <p:spPr>
          <a:xfrm>
            <a:off x="4939500" y="244550"/>
            <a:ext cx="3837000" cy="45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The model is predicting 16% of loans default, and 82% of that number will be permanently defaulted.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The model prediction 99% of the loans extended will be paid and this might be due to the data imbalance.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The age, income, work experience and education level should be taken into consideration when approving a loans.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lenders should consider both customers high-risk and low-risk. Provide more loans and in best interest rate for low-risk and high interest rate for high risk customer.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lang="en" sz="3300"/>
              <a:t>Conclusion </a:t>
            </a:r>
            <a:endParaRPr sz="330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 conclusion, credit risk prediction is crucial for informed decision making, risk management, profitability, regulatory compliance, customer relationship management, portfolio diversification, and economic stability.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enables lenders to assess creditworthiness accurately, reduce risk, and make responsible lending decisions, benefiting both the lenders and borrowers.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58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" y="1368100"/>
            <a:ext cx="8045751" cy="3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4750" y="-231750"/>
            <a:ext cx="8986200" cy="53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credit risk prediction   helps financial institutions and landers to: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Make informed decisions about extending a credit to induals. By allowing them to assess the payment capacity of the borrowers and avoid risk lending situation.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Mitigate the risk of loss by identifying high-risk borrowers and take appropriate measure to reduce exposure.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Title:Credit Risk Analysis for extending Bank Loans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Name: bankloans.csv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type : CSV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Volume : 42.07KB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DATA DESCRIPTION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659500" cy="381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              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       Age 	:        Age of the Customers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Ed	:        Education Level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Employ:	  Work Experience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Address	: Address of the Customers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Income :	Yearly income of the Customer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Debtinc :	Debt to Income Ratio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creddebt:	Credit to Debt ratio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Othdebt :	Other debt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Default :	Customer defaulted in the past (1= defaulted, 0=Never defaulted)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 b="1"/>
              <a:t>CLEANING   PROCESS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understanding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processing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type : all object and int &amp; float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Missing values: 150 in default columns and used mean to fill them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Duplicated : 300 sum and less than 26%, all were dropped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Duplication, missing and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44425" y="86200"/>
            <a:ext cx="8520600" cy="6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EXPLORATION AND DATA ANALYSIS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10625"/>
            <a:ext cx="4139700" cy="3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75" y="821875"/>
            <a:ext cx="4527425" cy="33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04800" y="1285875"/>
            <a:ext cx="3000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75" y="916325"/>
            <a:ext cx="4380950" cy="31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449494" y="3003225"/>
            <a:ext cx="2076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45075" y="4568825"/>
            <a:ext cx="8554800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Age analyse: The age of customers started at 20 and drop at 55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relationship between income and age shows customer’s income increased with age, due to seniority or work experience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EXPLORATION AND DATA ANALYSIS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l="-9960" r="-3225"/>
          <a:stretch/>
        </p:blipFill>
        <p:spPr>
          <a:xfrm>
            <a:off x="376650" y="1269825"/>
            <a:ext cx="4318276" cy="23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992250" y="656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575" y="1307200"/>
            <a:ext cx="4070525" cy="23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093973" y="1171603"/>
            <a:ext cx="2115600" cy="26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955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Age and debt to income ratio relationship shows that in most the case income &amp; debt a correlated, both increase at 45 and drop at 55 this due to responsibilities that age can bring such as family care and so on.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Credit to debt ratio and age relationship provided insight of credit utilization by age, we can notice that utilization is high from 45 to 55 age 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13900" y="462425"/>
            <a:ext cx="8520600" cy="339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experiment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5" y="586900"/>
            <a:ext cx="8866725" cy="3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0275" y="37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EXPLORATION AND DATA ANALYSIS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46188" y="42655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Default rate by age shows that most young age a likely to default, the rate is between 23% to 47%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On-screen Show (16:9)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Old Standard TT</vt:lpstr>
      <vt:lpstr>Var(--jp-content-font-family)</vt:lpstr>
      <vt:lpstr>Times New Roman</vt:lpstr>
      <vt:lpstr>Arial</vt:lpstr>
      <vt:lpstr>Calibri</vt:lpstr>
      <vt:lpstr>Paperback</vt:lpstr>
      <vt:lpstr>CREDIT RISK PREDICTION USING MACHINE LEARNING  </vt:lpstr>
      <vt:lpstr>PROJECT WORKFLOW    </vt:lpstr>
      <vt:lpstr>        INTRODUCTION The credit risk prediction   helps financial institutions and landers to: Make informed decisions about extending a credit to induals. By allowing them to assess the payment capacity of the borrowers and avoid risk lending situation.  Mitigate the risk of loss by identifying high-risk borrowers and take appropriate measure to reduce exposure.   </vt:lpstr>
      <vt:lpstr>DATA ACQUISION</vt:lpstr>
      <vt:lpstr>                 DATA DESCRIPTION </vt:lpstr>
      <vt:lpstr>          CLEANING   PROCESS </vt:lpstr>
      <vt:lpstr>EXPLORATION AND DATA ANALYSIS </vt:lpstr>
      <vt:lpstr>     EXPLORATION AND DATA ANALYSIS</vt:lpstr>
      <vt:lpstr>EXPLORATION AND DATA ANALYSIS</vt:lpstr>
      <vt:lpstr>EXPLORATION AND DATA ANALYSIS</vt:lpstr>
      <vt:lpstr>EXPLORATION AND DATA ANALYSIS</vt:lpstr>
      <vt:lpstr>                 DATA MODELING </vt:lpstr>
      <vt:lpstr>                     All Models Results </vt:lpstr>
      <vt:lpstr>TESTING THE BEST MODEL ON THE TEST DATA </vt:lpstr>
      <vt:lpstr>RESULT INTERPRETATION AND BUSINESS RECOMMENDATION</vt:lpstr>
      <vt:lpstr>                   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 USING MACHINE LEARNING  </dc:title>
  <cp:lastModifiedBy>Floribert Monga</cp:lastModifiedBy>
  <cp:revision>1</cp:revision>
  <dcterms:modified xsi:type="dcterms:W3CDTF">2023-05-18T03:41:22Z</dcterms:modified>
</cp:coreProperties>
</file>