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10"/>
  </p:normalViewPr>
  <p:slideViewPr>
    <p:cSldViewPr snapToGrid="0" snapToObjects="1">
      <p:cViewPr varScale="1">
        <p:scale>
          <a:sx n="57" d="100"/>
          <a:sy n="57" d="100"/>
        </p:scale>
        <p:origin x="94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69854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00">
              <a:alpha val="75000"/>
            </a:srgbClr>
          </a:solidFill>
          <a:ln/>
        </p:spPr>
        <p:txBody>
          <a:bodyPr/>
          <a:lstStyle/>
          <a:p>
            <a:endParaRPr lang="fr-FR"/>
          </a:p>
        </p:txBody>
      </p:sp>
      <p:pic>
        <p:nvPicPr>
          <p:cNvPr id="4" name="Image 1" descr="preencoded.png"/>
          <p:cNvPicPr>
            <a:picLocks noChangeAspect="1"/>
          </p:cNvPicPr>
          <p:nvPr/>
        </p:nvPicPr>
        <p:blipFill>
          <a:blip r:embed="rId4"/>
          <a:stretch>
            <a:fillRect/>
          </a:stretch>
        </p:blipFill>
        <p:spPr>
          <a:xfrm>
            <a:off x="0" y="0"/>
            <a:ext cx="14630400" cy="8229600"/>
          </a:xfrm>
          <a:prstGeom prst="rect">
            <a:avLst/>
          </a:prstGeom>
        </p:spPr>
      </p:pic>
      <p:sp>
        <p:nvSpPr>
          <p:cNvPr id="5" name="Shape 1"/>
          <p:cNvSpPr/>
          <p:nvPr/>
        </p:nvSpPr>
        <p:spPr>
          <a:xfrm>
            <a:off x="0" y="0"/>
            <a:ext cx="14630400" cy="8229600"/>
          </a:xfrm>
          <a:prstGeom prst="rect">
            <a:avLst/>
          </a:prstGeom>
          <a:solidFill>
            <a:srgbClr val="000000">
              <a:alpha val="80000"/>
            </a:srgbClr>
          </a:solidFill>
          <a:ln/>
        </p:spPr>
        <p:txBody>
          <a:bodyPr/>
          <a:lstStyle/>
          <a:p>
            <a:endParaRPr lang="fr-FR"/>
          </a:p>
        </p:txBody>
      </p:sp>
      <p:sp>
        <p:nvSpPr>
          <p:cNvPr id="6" name="Text 2"/>
          <p:cNvSpPr/>
          <p:nvPr/>
        </p:nvSpPr>
        <p:spPr>
          <a:xfrm>
            <a:off x="2037993" y="2048708"/>
            <a:ext cx="10554414" cy="1666399"/>
          </a:xfrm>
          <a:prstGeom prst="rect">
            <a:avLst/>
          </a:prstGeom>
          <a:noFill/>
          <a:ln/>
        </p:spPr>
        <p:txBody>
          <a:bodyPr wrap="square" rtlCol="0" anchor="t"/>
          <a:lstStyle/>
          <a:p>
            <a:pPr marL="0" indent="0">
              <a:lnSpc>
                <a:spcPts val="6561"/>
              </a:lnSpc>
              <a:buNone/>
            </a:pPr>
            <a:r>
              <a:rPr lang="en-US" sz="5249" dirty="0">
                <a:solidFill>
                  <a:srgbClr val="FFFFFF"/>
                </a:solidFill>
                <a:latin typeface="Roboto" pitchFamily="34" charset="0"/>
                <a:ea typeface="Roboto" pitchFamily="34" charset="-122"/>
                <a:cs typeface="Roboto" pitchFamily="34" charset="-120"/>
              </a:rPr>
              <a:t>Introduction à la veille technologique</a:t>
            </a:r>
            <a:endParaRPr lang="en-US" sz="5249" dirty="0"/>
          </a:p>
        </p:txBody>
      </p:sp>
      <p:sp>
        <p:nvSpPr>
          <p:cNvPr id="7" name="Text 3"/>
          <p:cNvSpPr/>
          <p:nvPr/>
        </p:nvSpPr>
        <p:spPr>
          <a:xfrm>
            <a:off x="2037993" y="4048363"/>
            <a:ext cx="10554414" cy="2132409"/>
          </a:xfrm>
          <a:prstGeom prst="rect">
            <a:avLst/>
          </a:prstGeom>
          <a:noFill/>
          <a:ln/>
        </p:spPr>
        <p:txBody>
          <a:bodyPr wrap="square" rtlCol="0" anchor="t"/>
          <a:lstStyle/>
          <a:p>
            <a:pPr marL="0" indent="0">
              <a:lnSpc>
                <a:spcPts val="2799"/>
              </a:lnSpc>
              <a:buNone/>
            </a:pPr>
            <a:r>
              <a:rPr lang="en-US" sz="1750" dirty="0">
                <a:solidFill>
                  <a:srgbClr val="CFD0D8"/>
                </a:solidFill>
                <a:latin typeface="Roboto" pitchFamily="34" charset="0"/>
                <a:ea typeface="Roboto" pitchFamily="34" charset="-122"/>
                <a:cs typeface="Roboto" pitchFamily="34" charset="-120"/>
              </a:rPr>
              <a:t>La veille technologique consiste à surveiller l'évolution des technologies. Cela implique de rester à jour sur les avancées, les tendances actuelles et futures, ainsi que les impacts potentiels sur divers secteurs. Dans ce document, nous nous concentrons spécifiquement sur la surveillance de l'Intelligence Artificielle (IA), explorant ses applications, avancées récentes, outils de veille technologique et méthodologie de surveillance. De plus, nous analyserons les impacts de l'IA sur différents secteurs pour fournir une compréhension approfondie de ce domaine en évolution constante.</a:t>
            </a:r>
            <a:endParaRPr lang="en-US" sz="175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18">
              <a:alpha val="75000"/>
            </a:srgbClr>
          </a:solidFill>
          <a:ln/>
        </p:spPr>
        <p:txBody>
          <a:bodyPr/>
          <a:lstStyle/>
          <a:p>
            <a:endParaRPr lang="fr-FR"/>
          </a:p>
        </p:txBody>
      </p:sp>
      <p:sp>
        <p:nvSpPr>
          <p:cNvPr id="4" name="Text 1"/>
          <p:cNvSpPr/>
          <p:nvPr/>
        </p:nvSpPr>
        <p:spPr>
          <a:xfrm>
            <a:off x="2037993" y="2309693"/>
            <a:ext cx="10554414" cy="1388745"/>
          </a:xfrm>
          <a:prstGeom prst="rect">
            <a:avLst/>
          </a:prstGeom>
          <a:noFill/>
          <a:ln/>
        </p:spPr>
        <p:txBody>
          <a:bodyPr wrap="square" rtlCol="0" anchor="t"/>
          <a:lstStyle/>
          <a:p>
            <a:pPr marL="0" indent="0">
              <a:lnSpc>
                <a:spcPts val="5468"/>
              </a:lnSpc>
              <a:buNone/>
            </a:pPr>
            <a:r>
              <a:rPr lang="en-US" sz="4374" dirty="0">
                <a:solidFill>
                  <a:srgbClr val="FFFFFF"/>
                </a:solidFill>
                <a:latin typeface="Roboto" pitchFamily="34" charset="0"/>
                <a:ea typeface="Roboto" pitchFamily="34" charset="-122"/>
                <a:cs typeface="Roboto" pitchFamily="34" charset="-120"/>
              </a:rPr>
              <a:t>Qu'est-ce que l'Intelligence Artificielle (IA) ?</a:t>
            </a:r>
            <a:endParaRPr lang="en-US" sz="4374" dirty="0"/>
          </a:p>
        </p:txBody>
      </p:sp>
      <p:sp>
        <p:nvSpPr>
          <p:cNvPr id="5" name="Text 2"/>
          <p:cNvSpPr/>
          <p:nvPr/>
        </p:nvSpPr>
        <p:spPr>
          <a:xfrm>
            <a:off x="2037993" y="4142780"/>
            <a:ext cx="10554414" cy="1777008"/>
          </a:xfrm>
          <a:prstGeom prst="rect">
            <a:avLst/>
          </a:prstGeom>
          <a:noFill/>
          <a:ln/>
        </p:spPr>
        <p:txBody>
          <a:bodyPr wrap="square" rtlCol="0" anchor="t"/>
          <a:lstStyle/>
          <a:p>
            <a:pPr marL="0" indent="0">
              <a:lnSpc>
                <a:spcPts val="2799"/>
              </a:lnSpc>
              <a:buNone/>
            </a:pPr>
            <a:r>
              <a:rPr lang="en-US" sz="1750" dirty="0">
                <a:solidFill>
                  <a:srgbClr val="CFD0D8"/>
                </a:solidFill>
                <a:latin typeface="Roboto" pitchFamily="34" charset="0"/>
                <a:ea typeface="Roboto" pitchFamily="34" charset="-122"/>
                <a:cs typeface="Roboto" pitchFamily="34" charset="-120"/>
              </a:rPr>
              <a:t>L'Intelligence Artificielle (IA) se réfère à la capacité des machines et des systèmes informatiques à exécuter des tâches qui nécessiteraient normalement une intelligence humaine. Cela inclut la résolution de problèmes, l'apprentissage, la reconnaissance de formes, la planification et l'adaptation à des situations imprévues. Les domaines d'application de l'IA sont vastes, couvrant des secteurs tels que la médecine, la finance, la robotique, l'automobile et bien d'autres.</a:t>
            </a:r>
            <a:endParaRPr lang="en-US" sz="17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18">
              <a:alpha val="75000"/>
            </a:srgbClr>
          </a:solidFill>
          <a:ln/>
        </p:spPr>
        <p:txBody>
          <a:bodyPr/>
          <a:lstStyle/>
          <a:p>
            <a:endParaRPr lang="fr-FR"/>
          </a:p>
        </p:txBody>
      </p:sp>
      <p:sp>
        <p:nvSpPr>
          <p:cNvPr id="4" name="Text 1"/>
          <p:cNvSpPr/>
          <p:nvPr/>
        </p:nvSpPr>
        <p:spPr>
          <a:xfrm>
            <a:off x="2037993" y="2701409"/>
            <a:ext cx="7139821" cy="694373"/>
          </a:xfrm>
          <a:prstGeom prst="rect">
            <a:avLst/>
          </a:prstGeom>
          <a:noFill/>
          <a:ln/>
        </p:spPr>
        <p:txBody>
          <a:bodyPr wrap="none" rtlCol="0" anchor="t"/>
          <a:lstStyle/>
          <a:p>
            <a:pPr marL="0" indent="0">
              <a:lnSpc>
                <a:spcPts val="5468"/>
              </a:lnSpc>
              <a:buNone/>
            </a:pPr>
            <a:r>
              <a:rPr lang="en-US" sz="4374" dirty="0">
                <a:solidFill>
                  <a:srgbClr val="FFFFFF"/>
                </a:solidFill>
                <a:latin typeface="Roboto" pitchFamily="34" charset="0"/>
                <a:ea typeface="Roboto" pitchFamily="34" charset="-122"/>
                <a:cs typeface="Roboto" pitchFamily="34" charset="-120"/>
              </a:rPr>
              <a:t>Applications actuelles de l'IA</a:t>
            </a:r>
            <a:endParaRPr lang="en-US" sz="4374" dirty="0"/>
          </a:p>
        </p:txBody>
      </p:sp>
      <p:sp>
        <p:nvSpPr>
          <p:cNvPr id="5" name="Text 2"/>
          <p:cNvSpPr/>
          <p:nvPr/>
        </p:nvSpPr>
        <p:spPr>
          <a:xfrm>
            <a:off x="2393394" y="3840123"/>
            <a:ext cx="10199013" cy="355402"/>
          </a:xfrm>
          <a:prstGeom prst="rect">
            <a:avLst/>
          </a:prstGeom>
          <a:noFill/>
          <a:ln/>
        </p:spPr>
        <p:txBody>
          <a:bodyPr wrap="none" rtlCol="0" anchor="t"/>
          <a:lstStyle/>
          <a:p>
            <a:pPr marL="342900" indent="-342900" algn="l">
              <a:lnSpc>
                <a:spcPts val="2799"/>
              </a:lnSpc>
              <a:buSzPct val="100000"/>
              <a:buChar char="•"/>
            </a:pPr>
            <a:r>
              <a:rPr lang="en-US" sz="1750" dirty="0">
                <a:solidFill>
                  <a:srgbClr val="CFD0D8"/>
                </a:solidFill>
                <a:latin typeface="Roboto" pitchFamily="34" charset="0"/>
                <a:ea typeface="Roboto" pitchFamily="34" charset="-122"/>
                <a:cs typeface="Roboto" pitchFamily="34" charset="-120"/>
              </a:rPr>
              <a:t>La médecine - diagnostic assisté par ordinateur, recherche pharmaceutique</a:t>
            </a:r>
            <a:endParaRPr lang="en-US" sz="1750" dirty="0"/>
          </a:p>
        </p:txBody>
      </p:sp>
      <p:sp>
        <p:nvSpPr>
          <p:cNvPr id="6" name="Text 3"/>
          <p:cNvSpPr/>
          <p:nvPr/>
        </p:nvSpPr>
        <p:spPr>
          <a:xfrm>
            <a:off x="2393394" y="4284345"/>
            <a:ext cx="10199013" cy="355402"/>
          </a:xfrm>
          <a:prstGeom prst="rect">
            <a:avLst/>
          </a:prstGeom>
          <a:noFill/>
          <a:ln/>
        </p:spPr>
        <p:txBody>
          <a:bodyPr wrap="none" rtlCol="0" anchor="t"/>
          <a:lstStyle/>
          <a:p>
            <a:pPr marL="342900" indent="-342900" algn="l">
              <a:lnSpc>
                <a:spcPts val="2799"/>
              </a:lnSpc>
              <a:buSzPct val="100000"/>
              <a:buChar char="•"/>
            </a:pPr>
            <a:r>
              <a:rPr lang="en-US" sz="1750" dirty="0">
                <a:solidFill>
                  <a:srgbClr val="CFD0D8"/>
                </a:solidFill>
                <a:latin typeface="Roboto" pitchFamily="34" charset="0"/>
                <a:ea typeface="Roboto" pitchFamily="34" charset="-122"/>
                <a:cs typeface="Roboto" pitchFamily="34" charset="-120"/>
              </a:rPr>
              <a:t>Finance - analyse prédictive, trading automatisé</a:t>
            </a:r>
            <a:endParaRPr lang="en-US" sz="1750" dirty="0"/>
          </a:p>
        </p:txBody>
      </p:sp>
      <p:sp>
        <p:nvSpPr>
          <p:cNvPr id="7" name="Text 4"/>
          <p:cNvSpPr/>
          <p:nvPr/>
        </p:nvSpPr>
        <p:spPr>
          <a:xfrm>
            <a:off x="2393394" y="4728567"/>
            <a:ext cx="10199013" cy="355402"/>
          </a:xfrm>
          <a:prstGeom prst="rect">
            <a:avLst/>
          </a:prstGeom>
          <a:noFill/>
          <a:ln/>
        </p:spPr>
        <p:txBody>
          <a:bodyPr wrap="none" rtlCol="0" anchor="t"/>
          <a:lstStyle/>
          <a:p>
            <a:pPr marL="342900" indent="-342900" algn="l">
              <a:lnSpc>
                <a:spcPts val="2799"/>
              </a:lnSpc>
              <a:buSzPct val="100000"/>
              <a:buChar char="•"/>
            </a:pPr>
            <a:r>
              <a:rPr lang="en-US" sz="1750" dirty="0">
                <a:solidFill>
                  <a:srgbClr val="CFD0D8"/>
                </a:solidFill>
                <a:latin typeface="Roboto" pitchFamily="34" charset="0"/>
                <a:ea typeface="Roboto" pitchFamily="34" charset="-122"/>
                <a:cs typeface="Roboto" pitchFamily="34" charset="-120"/>
              </a:rPr>
              <a:t>Robotique - systèmes autonomes, automatisation industrielle</a:t>
            </a:r>
            <a:endParaRPr lang="en-US" sz="1750" dirty="0"/>
          </a:p>
        </p:txBody>
      </p:sp>
      <p:sp>
        <p:nvSpPr>
          <p:cNvPr id="8" name="Text 5"/>
          <p:cNvSpPr/>
          <p:nvPr/>
        </p:nvSpPr>
        <p:spPr>
          <a:xfrm>
            <a:off x="2393394" y="5172789"/>
            <a:ext cx="10199013" cy="355402"/>
          </a:xfrm>
          <a:prstGeom prst="rect">
            <a:avLst/>
          </a:prstGeom>
          <a:noFill/>
          <a:ln/>
        </p:spPr>
        <p:txBody>
          <a:bodyPr wrap="none" rtlCol="0" anchor="t"/>
          <a:lstStyle/>
          <a:p>
            <a:pPr marL="342900" indent="-342900" algn="l">
              <a:lnSpc>
                <a:spcPts val="2799"/>
              </a:lnSpc>
              <a:buSzPct val="100000"/>
              <a:buChar char="•"/>
            </a:pPr>
            <a:r>
              <a:rPr lang="en-US" sz="1750" dirty="0">
                <a:solidFill>
                  <a:srgbClr val="CFD0D8"/>
                </a:solidFill>
                <a:latin typeface="Roboto" pitchFamily="34" charset="0"/>
                <a:ea typeface="Roboto" pitchFamily="34" charset="-122"/>
                <a:cs typeface="Roboto" pitchFamily="34" charset="-120"/>
              </a:rPr>
              <a:t>Automobile - véhicules autonomes, assistance à la conduite</a:t>
            </a:r>
            <a:endParaRPr lang="en-US" sz="17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18">
              <a:alpha val="75000"/>
            </a:srgbClr>
          </a:solidFill>
          <a:ln/>
        </p:spPr>
        <p:txBody>
          <a:bodyPr/>
          <a:lstStyle/>
          <a:p>
            <a:endParaRPr lang="fr-FR"/>
          </a:p>
        </p:txBody>
      </p:sp>
      <p:sp>
        <p:nvSpPr>
          <p:cNvPr id="4" name="Text 1"/>
          <p:cNvSpPr/>
          <p:nvPr/>
        </p:nvSpPr>
        <p:spPr>
          <a:xfrm>
            <a:off x="2037993" y="2665095"/>
            <a:ext cx="10554414" cy="1388745"/>
          </a:xfrm>
          <a:prstGeom prst="rect">
            <a:avLst/>
          </a:prstGeom>
          <a:noFill/>
          <a:ln/>
        </p:spPr>
        <p:txBody>
          <a:bodyPr wrap="square" rtlCol="0" anchor="t"/>
          <a:lstStyle/>
          <a:p>
            <a:pPr marL="0" indent="0">
              <a:lnSpc>
                <a:spcPts val="5468"/>
              </a:lnSpc>
              <a:buNone/>
            </a:pPr>
            <a:r>
              <a:rPr lang="en-US" sz="4374" dirty="0">
                <a:solidFill>
                  <a:srgbClr val="FFFFFF"/>
                </a:solidFill>
                <a:latin typeface="Roboto" pitchFamily="34" charset="0"/>
                <a:ea typeface="Roboto" pitchFamily="34" charset="-122"/>
                <a:cs typeface="Roboto" pitchFamily="34" charset="-120"/>
              </a:rPr>
              <a:t>Avancées récentes dans le domaine de l'IA</a:t>
            </a:r>
            <a:endParaRPr lang="en-US" sz="4374" dirty="0"/>
          </a:p>
        </p:txBody>
      </p:sp>
      <p:sp>
        <p:nvSpPr>
          <p:cNvPr id="5" name="Text 2"/>
          <p:cNvSpPr/>
          <p:nvPr/>
        </p:nvSpPr>
        <p:spPr>
          <a:xfrm>
            <a:off x="2037993" y="4498181"/>
            <a:ext cx="10554414" cy="1066205"/>
          </a:xfrm>
          <a:prstGeom prst="rect">
            <a:avLst/>
          </a:prstGeom>
          <a:noFill/>
          <a:ln/>
        </p:spPr>
        <p:txBody>
          <a:bodyPr wrap="square" rtlCol="0" anchor="t"/>
          <a:lstStyle/>
          <a:p>
            <a:pPr marL="0" indent="0">
              <a:lnSpc>
                <a:spcPts val="2799"/>
              </a:lnSpc>
              <a:buNone/>
            </a:pPr>
            <a:r>
              <a:rPr lang="en-US" sz="1750" dirty="0">
                <a:solidFill>
                  <a:srgbClr val="CFD0D8"/>
                </a:solidFill>
                <a:latin typeface="Roboto" pitchFamily="34" charset="0"/>
                <a:ea typeface="Roboto" pitchFamily="34" charset="-122"/>
                <a:cs typeface="Roboto" pitchFamily="34" charset="-120"/>
              </a:rPr>
              <a:t>Les avancées récentes dans le domaine de l'IA incluent le développement de réseaux neuronaux avancés, l'apprentissage profond, la vision par ordinateur, le traitement du langage naturel, et des progrès significatifs dans la résolution de problèmes de plus en plus complexes.</a:t>
            </a:r>
            <a:endParaRPr lang="en-US" sz="17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18">
              <a:alpha val="75000"/>
            </a:srgbClr>
          </a:solidFill>
          <a:ln/>
        </p:spPr>
        <p:txBody>
          <a:bodyPr/>
          <a:lstStyle/>
          <a:p>
            <a:endParaRPr lang="fr-FR"/>
          </a:p>
        </p:txBody>
      </p:sp>
      <p:sp>
        <p:nvSpPr>
          <p:cNvPr id="4" name="Text 1"/>
          <p:cNvSpPr/>
          <p:nvPr/>
        </p:nvSpPr>
        <p:spPr>
          <a:xfrm>
            <a:off x="2037993" y="2834640"/>
            <a:ext cx="9486781" cy="694373"/>
          </a:xfrm>
          <a:prstGeom prst="rect">
            <a:avLst/>
          </a:prstGeom>
          <a:noFill/>
          <a:ln/>
        </p:spPr>
        <p:txBody>
          <a:bodyPr wrap="none" rtlCol="0" anchor="t"/>
          <a:lstStyle/>
          <a:p>
            <a:pPr marL="0" indent="0">
              <a:lnSpc>
                <a:spcPts val="5468"/>
              </a:lnSpc>
              <a:buNone/>
            </a:pPr>
            <a:r>
              <a:rPr lang="en-US" sz="4374" dirty="0">
                <a:solidFill>
                  <a:srgbClr val="FFFFFF"/>
                </a:solidFill>
                <a:latin typeface="Roboto" pitchFamily="34" charset="0"/>
                <a:ea typeface="Roboto" pitchFamily="34" charset="-122"/>
                <a:cs typeface="Roboto" pitchFamily="34" charset="-120"/>
              </a:rPr>
              <a:t>Outils de veille technologique pour l'IA</a:t>
            </a:r>
            <a:endParaRPr lang="en-US" sz="4374" dirty="0"/>
          </a:p>
        </p:txBody>
      </p:sp>
      <p:sp>
        <p:nvSpPr>
          <p:cNvPr id="5" name="Text 2"/>
          <p:cNvSpPr/>
          <p:nvPr/>
        </p:nvSpPr>
        <p:spPr>
          <a:xfrm>
            <a:off x="2037993" y="3973354"/>
            <a:ext cx="10554414" cy="1421606"/>
          </a:xfrm>
          <a:prstGeom prst="rect">
            <a:avLst/>
          </a:prstGeom>
          <a:noFill/>
          <a:ln/>
        </p:spPr>
        <p:txBody>
          <a:bodyPr wrap="square" rtlCol="0" anchor="t"/>
          <a:lstStyle/>
          <a:p>
            <a:pPr marL="0" indent="0">
              <a:lnSpc>
                <a:spcPts val="2799"/>
              </a:lnSpc>
              <a:buNone/>
            </a:pPr>
            <a:r>
              <a:rPr lang="en-US" sz="1750" dirty="0">
                <a:solidFill>
                  <a:srgbClr val="CFD0D8"/>
                </a:solidFill>
                <a:latin typeface="Roboto" pitchFamily="34" charset="0"/>
                <a:ea typeface="Roboto" pitchFamily="34" charset="-122"/>
                <a:cs typeface="Roboto" pitchFamily="34" charset="-120"/>
              </a:rPr>
              <a:t>Les outils de veille technologique pour l'IA comprennent des plateformes de données, des moteurs de recherche spécialisés, des systèmes de suivi de la presse, des bases de données brevets, des technologies de surveillance de réseaux sociaux et des systèmes de surveillance de conférences et de publications scientifiques.</a:t>
            </a:r>
            <a:endParaRPr lang="en-US" sz="17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18">
              <a:alpha val="75000"/>
            </a:srgbClr>
          </a:solidFill>
          <a:ln/>
        </p:spPr>
        <p:txBody>
          <a:bodyPr/>
          <a:lstStyle/>
          <a:p>
            <a:endParaRPr lang="fr-FR"/>
          </a:p>
        </p:txBody>
      </p:sp>
      <p:sp>
        <p:nvSpPr>
          <p:cNvPr id="4" name="Text 1"/>
          <p:cNvSpPr/>
          <p:nvPr/>
        </p:nvSpPr>
        <p:spPr>
          <a:xfrm>
            <a:off x="2037993" y="2487454"/>
            <a:ext cx="10554414" cy="1388745"/>
          </a:xfrm>
          <a:prstGeom prst="rect">
            <a:avLst/>
          </a:prstGeom>
          <a:noFill/>
          <a:ln/>
        </p:spPr>
        <p:txBody>
          <a:bodyPr wrap="square" rtlCol="0" anchor="t"/>
          <a:lstStyle/>
          <a:p>
            <a:pPr marL="0" indent="0">
              <a:lnSpc>
                <a:spcPts val="5468"/>
              </a:lnSpc>
              <a:buNone/>
            </a:pPr>
            <a:r>
              <a:rPr lang="en-US" sz="4374" dirty="0">
                <a:solidFill>
                  <a:srgbClr val="FFFFFF"/>
                </a:solidFill>
                <a:latin typeface="Roboto" pitchFamily="34" charset="0"/>
                <a:ea typeface="Roboto" pitchFamily="34" charset="-122"/>
                <a:cs typeface="Roboto" pitchFamily="34" charset="-120"/>
              </a:rPr>
              <a:t>Méthodologie de la veille technologique sur l'IA</a:t>
            </a:r>
            <a:endParaRPr lang="en-US" sz="4374" dirty="0"/>
          </a:p>
        </p:txBody>
      </p:sp>
      <p:sp>
        <p:nvSpPr>
          <p:cNvPr id="5" name="Text 2"/>
          <p:cNvSpPr/>
          <p:nvPr/>
        </p:nvSpPr>
        <p:spPr>
          <a:xfrm>
            <a:off x="2037993" y="4320540"/>
            <a:ext cx="10554414" cy="1421606"/>
          </a:xfrm>
          <a:prstGeom prst="rect">
            <a:avLst/>
          </a:prstGeom>
          <a:noFill/>
          <a:ln/>
        </p:spPr>
        <p:txBody>
          <a:bodyPr wrap="square" rtlCol="0" anchor="t"/>
          <a:lstStyle/>
          <a:p>
            <a:pPr marL="0" indent="0">
              <a:lnSpc>
                <a:spcPts val="2799"/>
              </a:lnSpc>
              <a:buNone/>
            </a:pPr>
            <a:r>
              <a:rPr lang="en-US" sz="1750" dirty="0">
                <a:solidFill>
                  <a:srgbClr val="CFD0D8"/>
                </a:solidFill>
                <a:latin typeface="Roboto" pitchFamily="34" charset="0"/>
                <a:ea typeface="Roboto" pitchFamily="34" charset="-122"/>
                <a:cs typeface="Roboto" pitchFamily="34" charset="-120"/>
              </a:rPr>
              <a:t>La méthodologie de la veille technologique sur l'IA implique la collecte de données pertinentes, l'analyse des tendances, l'identification des impacts potentiels, et la transformation des informations brutes en insights actionnables. Cela nécessite un suivi rigoureux des sources fiables, une analyse approfondie et une capacité à anticiper les développements futurs.</a:t>
            </a:r>
            <a:endParaRPr lang="en-US" sz="17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18">
              <a:alpha val="75000"/>
            </a:srgbClr>
          </a:solidFill>
          <a:ln/>
        </p:spPr>
        <p:txBody>
          <a:bodyPr/>
          <a:lstStyle/>
          <a:p>
            <a:endParaRPr lang="fr-FR"/>
          </a:p>
        </p:txBody>
      </p:sp>
      <p:pic>
        <p:nvPicPr>
          <p:cNvPr id="4" name="Image 1" descr="preencoded.png"/>
          <p:cNvPicPr>
            <a:picLocks noChangeAspect="1"/>
          </p:cNvPicPr>
          <p:nvPr/>
        </p:nvPicPr>
        <p:blipFill>
          <a:blip r:embed="rId4"/>
          <a:stretch>
            <a:fillRect/>
          </a:stretch>
        </p:blipFill>
        <p:spPr>
          <a:xfrm>
            <a:off x="9144000" y="0"/>
            <a:ext cx="5486400" cy="8229600"/>
          </a:xfrm>
          <a:prstGeom prst="rect">
            <a:avLst/>
          </a:prstGeom>
        </p:spPr>
      </p:pic>
      <p:sp>
        <p:nvSpPr>
          <p:cNvPr id="5" name="Text 1"/>
          <p:cNvSpPr/>
          <p:nvPr/>
        </p:nvSpPr>
        <p:spPr>
          <a:xfrm>
            <a:off x="833199" y="2115383"/>
            <a:ext cx="7477601" cy="1388745"/>
          </a:xfrm>
          <a:prstGeom prst="rect">
            <a:avLst/>
          </a:prstGeom>
          <a:noFill/>
          <a:ln/>
        </p:spPr>
        <p:txBody>
          <a:bodyPr wrap="square" rtlCol="0" anchor="t"/>
          <a:lstStyle/>
          <a:p>
            <a:pPr marL="0" indent="0">
              <a:lnSpc>
                <a:spcPts val="5468"/>
              </a:lnSpc>
              <a:buNone/>
            </a:pPr>
            <a:r>
              <a:rPr lang="en-US" sz="4374" dirty="0">
                <a:solidFill>
                  <a:srgbClr val="FFFFFF"/>
                </a:solidFill>
                <a:latin typeface="Roboto" pitchFamily="34" charset="0"/>
                <a:ea typeface="Roboto" pitchFamily="34" charset="-122"/>
                <a:cs typeface="Roboto" pitchFamily="34" charset="-120"/>
              </a:rPr>
              <a:t>Analyse des impacts de l'IA sur différents secteurs</a:t>
            </a:r>
            <a:endParaRPr lang="en-US" sz="4374" dirty="0"/>
          </a:p>
        </p:txBody>
      </p:sp>
      <p:sp>
        <p:nvSpPr>
          <p:cNvPr id="6" name="Text 2"/>
          <p:cNvSpPr/>
          <p:nvPr/>
        </p:nvSpPr>
        <p:spPr>
          <a:xfrm>
            <a:off x="1166455" y="4087297"/>
            <a:ext cx="7144345" cy="1777008"/>
          </a:xfrm>
          <a:prstGeom prst="rect">
            <a:avLst/>
          </a:prstGeom>
          <a:noFill/>
          <a:ln/>
        </p:spPr>
        <p:txBody>
          <a:bodyPr wrap="square" rtlCol="0" anchor="t"/>
          <a:lstStyle/>
          <a:p>
            <a:pPr marL="0" indent="0">
              <a:lnSpc>
                <a:spcPts val="2799"/>
              </a:lnSpc>
              <a:buNone/>
            </a:pPr>
            <a:r>
              <a:rPr lang="en-US" sz="1750" dirty="0">
                <a:solidFill>
                  <a:srgbClr val="CFD0D8"/>
                </a:solidFill>
                <a:latin typeface="Roboto" pitchFamily="34" charset="0"/>
                <a:ea typeface="Roboto" pitchFamily="34" charset="-122"/>
                <a:cs typeface="Roboto" pitchFamily="34" charset="-120"/>
              </a:rPr>
              <a:t>L'impact de l'IA sur les différents secteurs est significatif, engendrant des changements majeurs dans les processus, la main-d'œuvre, les modèles d'affaires et les interactions avec les clients. Ces impacts nécessitent une analyse approfondie pour comprendre les implications économiques, éthiques, et sociales.</a:t>
            </a:r>
            <a:endParaRPr lang="en-US" sz="1750" dirty="0"/>
          </a:p>
        </p:txBody>
      </p:sp>
      <p:sp>
        <p:nvSpPr>
          <p:cNvPr id="7" name="Shape 3"/>
          <p:cNvSpPr/>
          <p:nvPr/>
        </p:nvSpPr>
        <p:spPr>
          <a:xfrm>
            <a:off x="833199" y="3837384"/>
            <a:ext cx="44410" cy="2276832"/>
          </a:xfrm>
          <a:prstGeom prst="rect">
            <a:avLst/>
          </a:prstGeom>
          <a:solidFill>
            <a:srgbClr val="5A6ED8"/>
          </a:solidFill>
          <a:ln/>
        </p:spPr>
        <p:txBody>
          <a:bodyPr/>
          <a:lstStyle/>
          <a:p>
            <a:endParaRPr lang="fr-F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18">
              <a:alpha val="75000"/>
            </a:srgbClr>
          </a:solidFill>
          <a:ln/>
        </p:spPr>
        <p:txBody>
          <a:bodyPr/>
          <a:lstStyle/>
          <a:p>
            <a:endParaRPr lang="fr-FR"/>
          </a:p>
        </p:txBody>
      </p:sp>
      <p:pic>
        <p:nvPicPr>
          <p:cNvPr id="4" name="Image 1" descr="preencoded.png"/>
          <p:cNvPicPr>
            <a:picLocks noChangeAspect="1"/>
          </p:cNvPicPr>
          <p:nvPr/>
        </p:nvPicPr>
        <p:blipFill>
          <a:blip r:embed="rId4"/>
          <a:stretch>
            <a:fillRect/>
          </a:stretch>
        </p:blipFill>
        <p:spPr>
          <a:xfrm>
            <a:off x="9144000" y="0"/>
            <a:ext cx="5486400" cy="8229600"/>
          </a:xfrm>
          <a:prstGeom prst="rect">
            <a:avLst/>
          </a:prstGeom>
        </p:spPr>
      </p:pic>
      <p:sp>
        <p:nvSpPr>
          <p:cNvPr id="5" name="Text 1"/>
          <p:cNvSpPr/>
          <p:nvPr/>
        </p:nvSpPr>
        <p:spPr>
          <a:xfrm>
            <a:off x="833199" y="2187535"/>
            <a:ext cx="7477601" cy="1388745"/>
          </a:xfrm>
          <a:prstGeom prst="rect">
            <a:avLst/>
          </a:prstGeom>
          <a:noFill/>
          <a:ln/>
        </p:spPr>
        <p:txBody>
          <a:bodyPr wrap="square" rtlCol="0" anchor="t"/>
          <a:lstStyle/>
          <a:p>
            <a:pPr marL="0" indent="0">
              <a:lnSpc>
                <a:spcPts val="5468"/>
              </a:lnSpc>
              <a:buNone/>
            </a:pPr>
            <a:r>
              <a:rPr lang="en-US" sz="4374" dirty="0">
                <a:solidFill>
                  <a:srgbClr val="FFFFFF"/>
                </a:solidFill>
                <a:latin typeface="Roboto" pitchFamily="34" charset="0"/>
                <a:ea typeface="Roboto" pitchFamily="34" charset="-122"/>
                <a:cs typeface="Roboto" pitchFamily="34" charset="-120"/>
              </a:rPr>
              <a:t>Conclusion et recommandations</a:t>
            </a:r>
            <a:endParaRPr lang="en-US" sz="4374" dirty="0"/>
          </a:p>
        </p:txBody>
      </p:sp>
      <p:sp>
        <p:nvSpPr>
          <p:cNvPr id="6" name="Text 2"/>
          <p:cNvSpPr/>
          <p:nvPr/>
        </p:nvSpPr>
        <p:spPr>
          <a:xfrm>
            <a:off x="833199" y="3909536"/>
            <a:ext cx="7477601" cy="2132409"/>
          </a:xfrm>
          <a:prstGeom prst="rect">
            <a:avLst/>
          </a:prstGeom>
          <a:noFill/>
          <a:ln/>
        </p:spPr>
        <p:txBody>
          <a:bodyPr wrap="square" rtlCol="0" anchor="t"/>
          <a:lstStyle/>
          <a:p>
            <a:pPr marL="0" indent="0">
              <a:lnSpc>
                <a:spcPts val="2799"/>
              </a:lnSpc>
              <a:buNone/>
            </a:pPr>
            <a:r>
              <a:rPr lang="en-US" sz="1750" dirty="0">
                <a:solidFill>
                  <a:srgbClr val="CFD0D8"/>
                </a:solidFill>
                <a:latin typeface="Roboto" pitchFamily="34" charset="0"/>
                <a:ea typeface="Roboto" pitchFamily="34" charset="-122"/>
                <a:cs typeface="Roboto" pitchFamily="34" charset="-120"/>
              </a:rPr>
              <a:t>En conclusion, la veille technologique sur l'IA est essentielle pour rester compétitif et informé dans un paysage technologique en constante évolution. Il est recommandé de maintenir une surveillance continue, d'investir dans des outils spécialisés, et de s'engager dans une analyse proactive des implications de l'IA sur les processus commerciaux, l'éthique et la société.</a:t>
            </a:r>
            <a:endParaRPr lang="en-US" sz="175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0</TotalTime>
  <Words>517</Words>
  <Application>Microsoft Office PowerPoint</Application>
  <PresentationFormat>Custom</PresentationFormat>
  <Paragraphs>27</Paragraphs>
  <Slides>8</Slides>
  <Notes>8</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Roboto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Florent BERNIER</cp:lastModifiedBy>
  <cp:revision>2</cp:revision>
  <dcterms:created xsi:type="dcterms:W3CDTF">2024-03-26T12:48:50Z</dcterms:created>
  <dcterms:modified xsi:type="dcterms:W3CDTF">2024-03-26T12:49:45Z</dcterms:modified>
</cp:coreProperties>
</file>