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0"/>
  </p:notesMasterIdLst>
  <p:sldIdLst>
    <p:sldId id="256" r:id="rId2"/>
    <p:sldId id="274" r:id="rId3"/>
    <p:sldId id="275" r:id="rId4"/>
    <p:sldId id="258" r:id="rId5"/>
    <p:sldId id="265" r:id="rId6"/>
    <p:sldId id="279" r:id="rId7"/>
    <p:sldId id="281" r:id="rId8"/>
    <p:sldId id="282" r:id="rId9"/>
    <p:sldId id="283" r:id="rId10"/>
    <p:sldId id="285" r:id="rId11"/>
    <p:sldId id="284" r:id="rId12"/>
    <p:sldId id="280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57" r:id="rId22"/>
    <p:sldId id="259" r:id="rId23"/>
    <p:sldId id="260" r:id="rId24"/>
    <p:sldId id="261" r:id="rId25"/>
    <p:sldId id="276" r:id="rId26"/>
    <p:sldId id="277" r:id="rId27"/>
    <p:sldId id="278" r:id="rId28"/>
    <p:sldId id="264" r:id="rId2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B2"/>
    <a:srgbClr val="45D8FF"/>
    <a:srgbClr val="FFBD30"/>
    <a:srgbClr val="FF91B0"/>
    <a:srgbClr val="004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0" autoAdjust="0"/>
    <p:restoredTop sz="86549" autoAdjust="0"/>
  </p:normalViewPr>
  <p:slideViewPr>
    <p:cSldViewPr snapToGrid="0">
      <p:cViewPr varScale="1">
        <p:scale>
          <a:sx n="97" d="100"/>
          <a:sy n="97" d="100"/>
        </p:scale>
        <p:origin x="5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628" y="-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73BAD-26BF-45FC-A316-E1836D95B7B8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8DBFF-C64D-4374-B24D-3FD9CC14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2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EA75B-B9DF-A02F-9289-90D810C26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B77DF5-7D67-340F-A791-F4A8739D73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35C015-D314-880E-51EC-89F0D8DA64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הרכיב שעבדנו עליו הוא ה-</a:t>
            </a:r>
            <a:r>
              <a:rPr lang="en-US" dirty="0"/>
              <a:t>Parser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941CA-0752-2080-02D8-7E2A3F7D84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18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13A0C-A57D-E209-F013-42C3F9288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1D73F1-5862-76AE-7AA3-C908A5C9B9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F07516-6B40-6B61-3B66-2E75C5970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5B649-1E2C-734F-2E4C-808B86BD53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75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679AA-94BC-6762-9055-4F4ECCAF7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520D49-2E0B-15B3-E9A8-05E01E8CA6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B0934A-79D0-83F4-C58C-2F7CC8624E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156C6-D1C9-FAAD-E4A4-EB5BAA90B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77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C331C-C01B-6CD2-2E22-04A51374D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812B40-2815-C319-24ED-26A8C78FF8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B40CEF-8F8F-5B34-E230-C492833D79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5F9D8-7281-0C46-0434-D98DA14A3B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65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43D08-7A7F-13EF-3600-90B30711A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EBBC1E-82A5-C088-D0E6-175DF6C083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2CF761-1F22-F529-3A41-B0EAA5C1BE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18119-A7F5-3F1B-8564-0CB75C5D32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49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5A4B8-5F54-8A3F-623A-6AEFCECEA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464F24-54CA-4A9A-FE69-932D909CE0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AF2F68-D8BA-449F-98BA-6A4ACD3ADE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D4A73-4C65-6BB0-EAAE-2AC71B7828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80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F95B5-4F14-E7C2-7D42-1546DE557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80B464-35FB-D4CB-92EE-DDA097BDB0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3F41B0-DE6C-A76B-65AC-B259F78FE5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C1C08-5F02-A1FE-1B16-5DA3F2EBDF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17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86FA5-B30D-7F88-61A6-2FDB4477B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20A066-6E8B-C2EE-FB96-57F7262850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619636-0665-2216-032E-5FE68ECC8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B6FD0-483A-FF52-5044-7557E0AF84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34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DA26C-E8CD-FD35-2EA4-E01DD59ED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CF7BC0-E2C4-76B0-2119-2A294F4879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172375-C18D-F6F5-F9DA-CADA54729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B3F05-2B8C-7E94-0E52-F656CCA3E3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8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5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6ED2E-FF49-9BDC-FDC8-F44BF700F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BDEFD2-5FEA-CEA9-7DEA-76CBC465E5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E7D3F6-9944-747D-823F-A3A3207EC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F5759-D0BA-664F-5C16-4A0E2669EA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39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8CD26-DC91-A5C9-6F6F-278FA10CE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5303B4-7276-A0D2-9F5B-891098D01F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C1725B-41E5-A701-7415-9F5137B1A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4B4E9-2B54-2D20-AAB2-4FB5BCFB9F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89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FBF65-B19C-6DB0-2E65-2A96A7C87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DC8F2B-D609-0627-23EB-6AA306B1F2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B330BD-9C0C-C421-B51E-0C738DA33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63DCD-F138-9346-9A2B-9E2A6C2C03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63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62E59-B6AD-F461-BA1B-765A09BC4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F74C38-7996-ABC1-F210-B881B783E9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EC0B90-2412-21DC-637A-B8836426D8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254E3-0690-770A-325E-F2F00B06BE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12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E9082-957F-51B0-44B4-2C387CEFF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6BBD60-53D1-BE72-B7F2-079D7BF4D2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DD61A5-C5BD-FB6A-ECA3-144C0D6C2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38AD4-906D-4CD1-E8F1-26A71B4C4C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82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CD5EF-2B2A-6580-4740-F3DD1EEF6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26C6C8-7D63-D982-462D-4C51252ECF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FDD58A-0893-63DD-697D-F0BBE26367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531E4-99EF-7F8A-E5CF-CACFB771EF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74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א'/טבת/תשפ"ה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243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א'/טבת/תשפ"ה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884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א'/טבת/תשפ"ה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064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א'/טבת/תשפ"ה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318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א'/טבת/תשפ"ה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644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א'/טבת/תשפ"ה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748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א'/טבת/תשפ"ה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018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א'/טבת/תשפ"ה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478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א'/טבת/תשפ"ה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017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א'/טבת/תשפ"ה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081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א'/טבת/תשפ"ה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455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/>
              <a:t>לחץ כדי לערוך סגנון כותרת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/>
              <a:t> ערוך סגנונות טקסט של תבנית בסיס</a:t>
            </a:r>
          </a:p>
          <a:p>
            <a:pPr lvl="1"/>
            <a:r>
              <a:rPr lang="he-IL" dirty="0"/>
              <a:t>רמה שניה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צורה חופשית 7"/>
          <p:cNvSpPr/>
          <p:nvPr/>
        </p:nvSpPr>
        <p:spPr>
          <a:xfrm>
            <a:off x="10646228" y="5342708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צורה חופשית 8"/>
          <p:cNvSpPr/>
          <p:nvPr/>
        </p:nvSpPr>
        <p:spPr>
          <a:xfrm>
            <a:off x="10489474" y="518609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צורה חופשית 9"/>
          <p:cNvSpPr/>
          <p:nvPr/>
        </p:nvSpPr>
        <p:spPr>
          <a:xfrm>
            <a:off x="10855233" y="5603966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אליפסה 10"/>
          <p:cNvSpPr/>
          <p:nvPr/>
        </p:nvSpPr>
        <p:spPr>
          <a:xfrm>
            <a:off x="11606222" y="5610922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11614929" y="6089895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3" name="אליפסה 12"/>
          <p:cNvSpPr/>
          <p:nvPr/>
        </p:nvSpPr>
        <p:spPr>
          <a:xfrm>
            <a:off x="10857287" y="6298898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4" name="אליפסה 13"/>
          <p:cNvSpPr/>
          <p:nvPr/>
        </p:nvSpPr>
        <p:spPr>
          <a:xfrm>
            <a:off x="11388514" y="6307605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5" name="אליפסה 14"/>
          <p:cNvSpPr/>
          <p:nvPr/>
        </p:nvSpPr>
        <p:spPr>
          <a:xfrm>
            <a:off x="11810873" y="533224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/>
          <p:cNvSpPr/>
          <p:nvPr/>
        </p:nvSpPr>
        <p:spPr>
          <a:xfrm>
            <a:off x="10565549" y="646435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אליפסה 16"/>
          <p:cNvSpPr/>
          <p:nvPr/>
        </p:nvSpPr>
        <p:spPr>
          <a:xfrm>
            <a:off x="11819580" y="5798158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/>
        </p:nvSpPr>
        <p:spPr>
          <a:xfrm>
            <a:off x="11114188" y="6464361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/>
        </p:nvSpPr>
        <p:spPr>
          <a:xfrm>
            <a:off x="11971981" y="5166781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/>
          <p:cNvSpPr/>
          <p:nvPr/>
        </p:nvSpPr>
        <p:spPr>
          <a:xfrm>
            <a:off x="10387022" y="6625468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/>
          <p:cNvSpPr/>
          <p:nvPr/>
        </p:nvSpPr>
        <p:spPr>
          <a:xfrm>
            <a:off x="11532198" y="663417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אליפסה 21"/>
          <p:cNvSpPr/>
          <p:nvPr/>
        </p:nvSpPr>
        <p:spPr>
          <a:xfrm>
            <a:off x="11963272" y="617697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צורה חופשית 23"/>
          <p:cNvSpPr/>
          <p:nvPr userDrawn="1"/>
        </p:nvSpPr>
        <p:spPr>
          <a:xfrm rot="10800000">
            <a:off x="317609" y="339100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צורה חופשית 24"/>
          <p:cNvSpPr/>
          <p:nvPr userDrawn="1"/>
        </p:nvSpPr>
        <p:spPr>
          <a:xfrm rot="10800000">
            <a:off x="165209" y="18670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צורה חופשית 25"/>
          <p:cNvSpPr/>
          <p:nvPr userDrawn="1"/>
        </p:nvSpPr>
        <p:spPr>
          <a:xfrm rot="10800000">
            <a:off x="526741" y="508918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אליפסה 26"/>
          <p:cNvSpPr/>
          <p:nvPr userDrawn="1"/>
        </p:nvSpPr>
        <p:spPr>
          <a:xfrm rot="10800000">
            <a:off x="481021" y="1162063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8" name="אליפסה 27"/>
          <p:cNvSpPr/>
          <p:nvPr userDrawn="1"/>
        </p:nvSpPr>
        <p:spPr>
          <a:xfrm rot="10800000">
            <a:off x="472314" y="68309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9" name="אליפסה 28"/>
          <p:cNvSpPr/>
          <p:nvPr userDrawn="1"/>
        </p:nvSpPr>
        <p:spPr>
          <a:xfrm rot="10800000">
            <a:off x="1229956" y="474087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0" name="אליפסה 29"/>
          <p:cNvSpPr/>
          <p:nvPr userDrawn="1"/>
        </p:nvSpPr>
        <p:spPr>
          <a:xfrm rot="10800000">
            <a:off x="698729" y="46538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1" name="אליפסה 30"/>
          <p:cNvSpPr/>
          <p:nvPr userDrawn="1"/>
        </p:nvSpPr>
        <p:spPr>
          <a:xfrm rot="10800000">
            <a:off x="276370" y="144073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אליפסה 31"/>
          <p:cNvSpPr/>
          <p:nvPr userDrawn="1"/>
        </p:nvSpPr>
        <p:spPr>
          <a:xfrm rot="10800000">
            <a:off x="1521694" y="30862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אליפסה 32"/>
          <p:cNvSpPr/>
          <p:nvPr userDrawn="1"/>
        </p:nvSpPr>
        <p:spPr>
          <a:xfrm rot="10800000">
            <a:off x="267663" y="974827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אליפסה 33"/>
          <p:cNvSpPr/>
          <p:nvPr userDrawn="1"/>
        </p:nvSpPr>
        <p:spPr>
          <a:xfrm rot="10800000">
            <a:off x="973055" y="308624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אליפסה 34"/>
          <p:cNvSpPr/>
          <p:nvPr userDrawn="1"/>
        </p:nvSpPr>
        <p:spPr>
          <a:xfrm rot="10800000">
            <a:off x="115262" y="1606204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אליפסה 35"/>
          <p:cNvSpPr/>
          <p:nvPr userDrawn="1"/>
        </p:nvSpPr>
        <p:spPr>
          <a:xfrm rot="10800000">
            <a:off x="1700221" y="147517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אליפסה 36"/>
          <p:cNvSpPr/>
          <p:nvPr userDrawn="1"/>
        </p:nvSpPr>
        <p:spPr>
          <a:xfrm rot="10800000">
            <a:off x="555045" y="13881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אליפסה 37"/>
          <p:cNvSpPr/>
          <p:nvPr userDrawn="1"/>
        </p:nvSpPr>
        <p:spPr>
          <a:xfrm rot="10800000">
            <a:off x="123971" y="59601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9" name="קבוצה 38"/>
          <p:cNvGrpSpPr/>
          <p:nvPr userDrawn="1"/>
        </p:nvGrpSpPr>
        <p:grpSpPr>
          <a:xfrm>
            <a:off x="102199" y="5695403"/>
            <a:ext cx="1815736" cy="1051135"/>
            <a:chOff x="378824" y="4885509"/>
            <a:chExt cx="2704011" cy="1776548"/>
          </a:xfrm>
        </p:grpSpPr>
        <p:pic>
          <p:nvPicPr>
            <p:cNvPr id="40" name="תמונה 39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65" t="24830" r="18416" b="38598"/>
            <a:stretch/>
          </p:blipFill>
          <p:spPr>
            <a:xfrm>
              <a:off x="378824" y="5747656"/>
              <a:ext cx="2704011" cy="914401"/>
            </a:xfrm>
            <a:prstGeom prst="rect">
              <a:avLst/>
            </a:prstGeom>
          </p:spPr>
        </p:pic>
        <p:pic>
          <p:nvPicPr>
            <p:cNvPr id="41" name="תמונה 40"/>
            <p:cNvPicPr/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14" t="24399" r="6754" b="36696"/>
            <a:stretch/>
          </p:blipFill>
          <p:spPr>
            <a:xfrm>
              <a:off x="378824" y="4885509"/>
              <a:ext cx="2646906" cy="999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5942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639096"/>
            <a:ext cx="9144000" cy="1130155"/>
          </a:xfrm>
        </p:spPr>
        <p:txBody>
          <a:bodyPr/>
          <a:lstStyle/>
          <a:p>
            <a:r>
              <a:rPr lang="he-IL" dirty="0"/>
              <a:t>הצגת ספרינט 2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5371845"/>
            <a:ext cx="9144000" cy="1655762"/>
          </a:xfrm>
        </p:spPr>
        <p:txBody>
          <a:bodyPr/>
          <a:lstStyle/>
          <a:p>
            <a:r>
              <a:rPr lang="he-IL" dirty="0"/>
              <a:t>מציגים: דביר ביטון, אושרי פוגל</a:t>
            </a:r>
          </a:p>
        </p:txBody>
      </p:sp>
      <p:pic>
        <p:nvPicPr>
          <p:cNvPr id="5" name="Picture 4" descr="A blue arrow in a black background&#10;&#10;Description automatically generated">
            <a:extLst>
              <a:ext uri="{FF2B5EF4-FFF2-40B4-BE49-F238E27FC236}">
                <a16:creationId xmlns:a16="http://schemas.microsoft.com/office/drawing/2014/main" id="{84667D53-52D1-B6D6-6F59-4E9ADDA05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159" y="2074051"/>
            <a:ext cx="3339682" cy="1777778"/>
          </a:xfrm>
          <a:prstGeom prst="rect">
            <a:avLst/>
          </a:prstGeom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6C7B5662-27AE-9E0B-1396-60182EA16446}"/>
              </a:ext>
            </a:extLst>
          </p:cNvPr>
          <p:cNvSpPr txBox="1">
            <a:spLocks/>
          </p:cNvSpPr>
          <p:nvPr/>
        </p:nvSpPr>
        <p:spPr>
          <a:xfrm>
            <a:off x="1524000" y="3851829"/>
            <a:ext cx="9144000" cy="1130155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7200" b="0" i="1" dirty="0">
                <a:solidFill>
                  <a:srgbClr val="0070C0"/>
                </a:solidFill>
                <a:latin typeface="Source Sans Pro Black" panose="020F0502020204030204" pitchFamily="34" charset="0"/>
                <a:ea typeface="STHupo" panose="020B0503020204020204" pitchFamily="2" charset="-122"/>
              </a:rPr>
              <a:t>Flow</a:t>
            </a:r>
            <a:endParaRPr lang="he-IL" sz="7200" b="0" i="1" dirty="0">
              <a:solidFill>
                <a:srgbClr val="0070C0"/>
              </a:solidFill>
              <a:latin typeface="Source Sans Pro Black" panose="020F0502020204030204" pitchFamily="34" charset="0"/>
              <a:ea typeface="STHupo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872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E40DC-A1C5-A003-1B29-767F45FED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427B-95C2-0238-3323-4AC636F3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 – Abstract Syntax Tree</a:t>
            </a:r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83453D-AAE4-5758-1048-9DFBAC24B255}"/>
              </a:ext>
            </a:extLst>
          </p:cNvPr>
          <p:cNvSpPr/>
          <p:nvPr/>
        </p:nvSpPr>
        <p:spPr>
          <a:xfrm>
            <a:off x="5781369" y="1799304"/>
            <a:ext cx="1455174" cy="98322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Declaration</a:t>
            </a:r>
            <a:endParaRPr lang="he-I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445892-23A1-BB0D-9B4A-37B3461A42AC}"/>
              </a:ext>
            </a:extLst>
          </p:cNvPr>
          <p:cNvSpPr/>
          <p:nvPr/>
        </p:nvSpPr>
        <p:spPr>
          <a:xfrm>
            <a:off x="8062452" y="1956619"/>
            <a:ext cx="865240" cy="668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he-IL" dirty="0">
              <a:latin typeface="Consolas" panose="020B0609020204030204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408CA5-E17A-D86E-F9CF-3C9727D2208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7236543" y="2290916"/>
            <a:ext cx="82590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32CF02-8CD3-5123-2F9D-61C0E7747142}"/>
              </a:ext>
            </a:extLst>
          </p:cNvPr>
          <p:cNvSpPr txBox="1"/>
          <p:nvPr/>
        </p:nvSpPr>
        <p:spPr>
          <a:xfrm>
            <a:off x="7297106" y="1956619"/>
            <a:ext cx="74411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</a:t>
            </a:r>
            <a:endParaRPr lang="he-IL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AB8B72-EF6D-EE9A-3FD7-8884D3460306}"/>
              </a:ext>
            </a:extLst>
          </p:cNvPr>
          <p:cNvCxnSpPr>
            <a:cxnSpLocks/>
          </p:cNvCxnSpPr>
          <p:nvPr/>
        </p:nvCxnSpPr>
        <p:spPr>
          <a:xfrm flipV="1">
            <a:off x="4955459" y="2290916"/>
            <a:ext cx="82590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67311D-58ED-97FD-D576-93ADB02954CE}"/>
              </a:ext>
            </a:extLst>
          </p:cNvPr>
          <p:cNvSpPr txBox="1"/>
          <p:nvPr/>
        </p:nvSpPr>
        <p:spPr>
          <a:xfrm>
            <a:off x="5132271" y="1956619"/>
            <a:ext cx="62786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Type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6B5C28-BFF6-8C58-2152-AA28845CAAC9}"/>
              </a:ext>
            </a:extLst>
          </p:cNvPr>
          <p:cNvSpPr/>
          <p:nvPr/>
        </p:nvSpPr>
        <p:spPr>
          <a:xfrm>
            <a:off x="825911" y="2820052"/>
            <a:ext cx="2556388" cy="4817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var X: Int = Y + 5</a:t>
            </a:r>
            <a:endParaRPr lang="he-IL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2DD362-AF87-CCC9-2A51-AD943E39F63B}"/>
              </a:ext>
            </a:extLst>
          </p:cNvPr>
          <p:cNvSpPr/>
          <p:nvPr/>
        </p:nvSpPr>
        <p:spPr>
          <a:xfrm>
            <a:off x="4090220" y="1956619"/>
            <a:ext cx="865240" cy="668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Int</a:t>
            </a:r>
            <a:endParaRPr lang="he-IL" dirty="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535E82-A429-018D-E451-9B0EE25C119B}"/>
              </a:ext>
            </a:extLst>
          </p:cNvPr>
          <p:cNvSpPr/>
          <p:nvPr/>
        </p:nvSpPr>
        <p:spPr>
          <a:xfrm>
            <a:off x="5992764" y="3301833"/>
            <a:ext cx="1032384" cy="5014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Y + 5</a:t>
            </a:r>
            <a:endParaRPr lang="he-I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929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98550-D62A-1662-B6BE-807FC1BC1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33404-B251-333D-9C0D-E9C8012D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 – Abstract Syntax Tree</a:t>
            </a:r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299A8E-DFB8-3B52-070A-60942B33E990}"/>
              </a:ext>
            </a:extLst>
          </p:cNvPr>
          <p:cNvSpPr/>
          <p:nvPr/>
        </p:nvSpPr>
        <p:spPr>
          <a:xfrm>
            <a:off x="5781369" y="1799304"/>
            <a:ext cx="1455174" cy="98322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Declaration</a:t>
            </a:r>
            <a:endParaRPr lang="he-I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130AB9-7118-17D6-5947-DACFC0E27A7A}"/>
              </a:ext>
            </a:extLst>
          </p:cNvPr>
          <p:cNvSpPr/>
          <p:nvPr/>
        </p:nvSpPr>
        <p:spPr>
          <a:xfrm>
            <a:off x="8062452" y="1956619"/>
            <a:ext cx="865240" cy="668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X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50BDAB-A60E-7677-A0B5-E8B530D84F2F}"/>
              </a:ext>
            </a:extLst>
          </p:cNvPr>
          <p:cNvSpPr/>
          <p:nvPr/>
        </p:nvSpPr>
        <p:spPr>
          <a:xfrm>
            <a:off x="6115666" y="3234813"/>
            <a:ext cx="786580" cy="69809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/>
              <a:t>+</a:t>
            </a:r>
            <a:endParaRPr lang="he-IL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571794-0180-BA73-8727-7EB1141113DF}"/>
              </a:ext>
            </a:extLst>
          </p:cNvPr>
          <p:cNvSpPr/>
          <p:nvPr/>
        </p:nvSpPr>
        <p:spPr>
          <a:xfrm>
            <a:off x="4699822" y="4611327"/>
            <a:ext cx="1415844" cy="112087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reference</a:t>
            </a:r>
            <a:endParaRPr lang="he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163A307-E0E4-20B1-2C97-9967C28D1FC5}"/>
              </a:ext>
            </a:extLst>
          </p:cNvPr>
          <p:cNvSpPr/>
          <p:nvPr/>
        </p:nvSpPr>
        <p:spPr>
          <a:xfrm>
            <a:off x="3008672" y="4837470"/>
            <a:ext cx="865240" cy="668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Y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FD75F0-4828-649B-E35D-AB55930682FA}"/>
              </a:ext>
            </a:extLst>
          </p:cNvPr>
          <p:cNvSpPr/>
          <p:nvPr/>
        </p:nvSpPr>
        <p:spPr>
          <a:xfrm>
            <a:off x="6902246" y="4611327"/>
            <a:ext cx="1415844" cy="112087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Number Literal</a:t>
            </a:r>
            <a:endParaRPr lang="he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BC138B-272D-76A7-3AAA-A2D1E423EA09}"/>
              </a:ext>
            </a:extLst>
          </p:cNvPr>
          <p:cNvSpPr/>
          <p:nvPr/>
        </p:nvSpPr>
        <p:spPr>
          <a:xfrm>
            <a:off x="9144000" y="4837469"/>
            <a:ext cx="865240" cy="668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5</a:t>
            </a:r>
            <a:endParaRPr lang="he-IL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04B14-8471-76D2-A6F9-6BBF9CDF804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7236543" y="2290916"/>
            <a:ext cx="82590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13294FC-CADA-A5C0-0E05-5C63055E9F20}"/>
              </a:ext>
            </a:extLst>
          </p:cNvPr>
          <p:cNvSpPr txBox="1"/>
          <p:nvPr/>
        </p:nvSpPr>
        <p:spPr>
          <a:xfrm>
            <a:off x="7297106" y="1956619"/>
            <a:ext cx="74411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</a:t>
            </a:r>
            <a:endParaRPr lang="he-IL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D5DA8-ED8E-27A3-6DDF-9AB4916E94C4}"/>
              </a:ext>
            </a:extLst>
          </p:cNvPr>
          <p:cNvCxnSpPr>
            <a:cxnSpLocks/>
          </p:cNvCxnSpPr>
          <p:nvPr/>
        </p:nvCxnSpPr>
        <p:spPr>
          <a:xfrm flipV="1">
            <a:off x="4955459" y="2290916"/>
            <a:ext cx="82590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9CB041F-6280-54C3-D819-1914F53C5BB2}"/>
              </a:ext>
            </a:extLst>
          </p:cNvPr>
          <p:cNvSpPr txBox="1"/>
          <p:nvPr/>
        </p:nvSpPr>
        <p:spPr>
          <a:xfrm>
            <a:off x="5132271" y="1956619"/>
            <a:ext cx="62786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Type</a:t>
            </a:r>
            <a:endParaRPr lang="he-IL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1CC412-6ECE-3A75-95AA-D148961C201C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508956" y="2782530"/>
            <a:ext cx="0" cy="45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5AD58C-BF63-B95C-29D5-D4F9C79B0778}"/>
              </a:ext>
            </a:extLst>
          </p:cNvPr>
          <p:cNvSpPr txBox="1"/>
          <p:nvPr/>
        </p:nvSpPr>
        <p:spPr>
          <a:xfrm>
            <a:off x="6532502" y="2824005"/>
            <a:ext cx="7040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Value</a:t>
            </a:r>
            <a:endParaRPr lang="he-IL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A1316F-255F-C1D5-D5C3-23B02C8B864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5407744" y="3932903"/>
            <a:ext cx="1101212" cy="678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3533DA-FA1C-6185-3100-59FE2C968E78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6508956" y="3932903"/>
            <a:ext cx="1101212" cy="678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0A9ED5-9177-3333-A95B-1F0C7C0ABCAB}"/>
              </a:ext>
            </a:extLst>
          </p:cNvPr>
          <p:cNvCxnSpPr>
            <a:stCxn id="9" idx="3"/>
            <a:endCxn id="8" idx="1"/>
          </p:cNvCxnSpPr>
          <p:nvPr/>
        </p:nvCxnSpPr>
        <p:spPr>
          <a:xfrm flipV="1">
            <a:off x="3873912" y="5171766"/>
            <a:ext cx="82591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54981D-7DF2-5577-EE0D-4D0EBDF232F8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318090" y="5171766"/>
            <a:ext cx="825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5122FFA-D9F1-8306-3EE0-C28E64A9D5B9}"/>
              </a:ext>
            </a:extLst>
          </p:cNvPr>
          <p:cNvSpPr txBox="1"/>
          <p:nvPr/>
        </p:nvSpPr>
        <p:spPr>
          <a:xfrm>
            <a:off x="3895145" y="4802433"/>
            <a:ext cx="74411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2D4257-CCE6-BC22-3466-364BE5DB3CBE}"/>
              </a:ext>
            </a:extLst>
          </p:cNvPr>
          <p:cNvSpPr txBox="1"/>
          <p:nvPr/>
        </p:nvSpPr>
        <p:spPr>
          <a:xfrm>
            <a:off x="8358164" y="4802433"/>
            <a:ext cx="7040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Value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7B6B3C-0C0E-E8CF-97E6-E1485FC2826A}"/>
              </a:ext>
            </a:extLst>
          </p:cNvPr>
          <p:cNvSpPr/>
          <p:nvPr/>
        </p:nvSpPr>
        <p:spPr>
          <a:xfrm>
            <a:off x="825911" y="2820052"/>
            <a:ext cx="2556388" cy="4817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var X: Int = Y + 5</a:t>
            </a:r>
            <a:endParaRPr lang="he-IL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5B22BB-B1C6-59CB-FB80-94B43D7108FC}"/>
              </a:ext>
            </a:extLst>
          </p:cNvPr>
          <p:cNvSpPr/>
          <p:nvPr/>
        </p:nvSpPr>
        <p:spPr>
          <a:xfrm>
            <a:off x="4090220" y="1956619"/>
            <a:ext cx="865240" cy="668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67766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3E0E5-1969-67ED-802A-AD62292E0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54D7A6-A972-8C65-0A05-B10C5E16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245278-E10D-573A-EFC6-3F35B961CB85}"/>
              </a:ext>
            </a:extLst>
          </p:cNvPr>
          <p:cNvSpPr/>
          <p:nvPr/>
        </p:nvSpPr>
        <p:spPr>
          <a:xfrm>
            <a:off x="1995949" y="2113935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תשתית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D70C7F-FEFD-5AB6-DAC0-3753C8675A19}"/>
              </a:ext>
            </a:extLst>
          </p:cNvPr>
          <p:cNvSpPr/>
          <p:nvPr/>
        </p:nvSpPr>
        <p:spPr>
          <a:xfrm>
            <a:off x="1995949" y="3920615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AST Builder</a:t>
            </a:r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EF542-D6D7-4BCB-DAB7-2BAD3F46D16C}"/>
              </a:ext>
            </a:extLst>
          </p:cNvPr>
          <p:cNvSpPr txBox="1"/>
          <p:nvPr/>
        </p:nvSpPr>
        <p:spPr>
          <a:xfrm>
            <a:off x="4778477" y="2264422"/>
            <a:ext cx="644996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bg1"/>
                </a:solidFill>
              </a:rPr>
              <a:t>התשתית אחראית על ניהול תהליך </a:t>
            </a:r>
            <a:r>
              <a:rPr lang="he-IL" sz="2400" dirty="0" err="1">
                <a:solidFill>
                  <a:schemeClr val="bg1"/>
                </a:solidFill>
              </a:rPr>
              <a:t>הפירסור</a:t>
            </a:r>
            <a:r>
              <a:rPr lang="he-IL" sz="2400" dirty="0">
                <a:solidFill>
                  <a:schemeClr val="bg1"/>
                </a:solidFill>
              </a:rPr>
              <a:t> ומתן ממשק לגישה לטוקנים שנוצרו מהקוד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3DF62-6D7C-E826-201C-7102455B4922}"/>
              </a:ext>
            </a:extLst>
          </p:cNvPr>
          <p:cNvSpPr txBox="1"/>
          <p:nvPr/>
        </p:nvSpPr>
        <p:spPr>
          <a:xfrm>
            <a:off x="4640826" y="4044661"/>
            <a:ext cx="671297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bg1"/>
                </a:solidFill>
              </a:rPr>
              <a:t>ה-</a:t>
            </a:r>
            <a:r>
              <a:rPr lang="en-US" sz="2400" dirty="0">
                <a:solidFill>
                  <a:schemeClr val="bg1"/>
                </a:solidFill>
              </a:rPr>
              <a:t>AST Builder</a:t>
            </a:r>
            <a:r>
              <a:rPr lang="he-IL" sz="2400" dirty="0">
                <a:solidFill>
                  <a:schemeClr val="bg1"/>
                </a:solidFill>
              </a:rPr>
              <a:t> (גם חלק מהתשתית) אחראי על לקבל את התוצרים של כל אחד מהמנתחים ולייצא את התוצאה</a:t>
            </a:r>
          </a:p>
        </p:txBody>
      </p:sp>
    </p:spTree>
    <p:extLst>
      <p:ext uri="{BB962C8B-B14F-4D97-AF65-F5344CB8AC3E}">
        <p14:creationId xmlns:p14="http://schemas.microsoft.com/office/powerpoint/2010/main" val="4149533187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4D469-4E3C-A1F8-425C-8C05501E2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AEDBB2-505F-D357-95CA-80FDD38572E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971071" y="2476500"/>
            <a:ext cx="1056969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550BFB-8B81-8FBD-7A74-33D930BE8573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4163960" y="2476500"/>
            <a:ext cx="1056969" cy="2718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7A186C-D612-E940-7AFC-805739FA6213}"/>
              </a:ext>
            </a:extLst>
          </p:cNvPr>
          <p:cNvCxnSpPr>
            <a:cxnSpLocks/>
          </p:cNvCxnSpPr>
          <p:nvPr/>
        </p:nvCxnSpPr>
        <p:spPr>
          <a:xfrm flipH="1">
            <a:off x="4163960" y="3016045"/>
            <a:ext cx="1056969" cy="88533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4B26E7-0483-0C5B-C67A-FD235E4E28FB}"/>
              </a:ext>
            </a:extLst>
          </p:cNvPr>
          <p:cNvCxnSpPr>
            <a:cxnSpLocks/>
          </p:cNvCxnSpPr>
          <p:nvPr/>
        </p:nvCxnSpPr>
        <p:spPr>
          <a:xfrm>
            <a:off x="6971071" y="3013374"/>
            <a:ext cx="1056969" cy="88800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E86395-6350-F665-76FD-6FE90C512FD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802330" y="2939305"/>
            <a:ext cx="0" cy="96479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3A950B-77BF-8408-A55E-D1DCB5C26D9D}"/>
              </a:ext>
            </a:extLst>
          </p:cNvPr>
          <p:cNvCxnSpPr>
            <a:cxnSpLocks/>
          </p:cNvCxnSpPr>
          <p:nvPr/>
        </p:nvCxnSpPr>
        <p:spPr>
          <a:xfrm>
            <a:off x="3389670" y="2953906"/>
            <a:ext cx="0" cy="96479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4F4FB4-D520-8A21-559A-973A784B7363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6971071" y="4378783"/>
            <a:ext cx="1056968" cy="39600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80D0BC-A9D8-F670-9E56-AC206BF3CBAE}"/>
              </a:ext>
            </a:extLst>
          </p:cNvPr>
          <p:cNvCxnSpPr>
            <a:cxnSpLocks/>
          </p:cNvCxnSpPr>
          <p:nvPr/>
        </p:nvCxnSpPr>
        <p:spPr>
          <a:xfrm flipH="1">
            <a:off x="6626942" y="2961576"/>
            <a:ext cx="1401097" cy="127367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23CF17-3A23-F29B-87E7-DE26A1501A19}"/>
              </a:ext>
            </a:extLst>
          </p:cNvPr>
          <p:cNvCxnSpPr>
            <a:cxnSpLocks/>
          </p:cNvCxnSpPr>
          <p:nvPr/>
        </p:nvCxnSpPr>
        <p:spPr>
          <a:xfrm>
            <a:off x="4163959" y="2961575"/>
            <a:ext cx="1401099" cy="127367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66859F-1EF2-99FB-2385-05E9B6C0F46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163961" y="4378782"/>
            <a:ext cx="1056968" cy="39601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כותרת 1">
            <a:extLst>
              <a:ext uri="{FF2B5EF4-FFF2-40B4-BE49-F238E27FC236}">
                <a16:creationId xmlns:a16="http://schemas.microsoft.com/office/drawing/2014/main" id="{31B48B4B-2360-BC65-15E0-73E4EC4A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5073B8-CEEC-45BD-5DC7-8BB5E31BC445}"/>
              </a:ext>
            </a:extLst>
          </p:cNvPr>
          <p:cNvSpPr/>
          <p:nvPr/>
        </p:nvSpPr>
        <p:spPr>
          <a:xfrm>
            <a:off x="5220929" y="1936955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תשתית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8B4290-EA0F-2378-FECB-69C05B61E606}"/>
              </a:ext>
            </a:extLst>
          </p:cNvPr>
          <p:cNvSpPr/>
          <p:nvPr/>
        </p:nvSpPr>
        <p:spPr>
          <a:xfrm>
            <a:off x="5220929" y="4235247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AST Builder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BB1C75-6555-2B2D-3722-BC6EAEF2A547}"/>
              </a:ext>
            </a:extLst>
          </p:cNvPr>
          <p:cNvSpPr/>
          <p:nvPr/>
        </p:nvSpPr>
        <p:spPr>
          <a:xfrm>
            <a:off x="8028040" y="1999094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מנתח משתנים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296D6E-00C1-6089-6FF0-FEE6C96453AC}"/>
              </a:ext>
            </a:extLst>
          </p:cNvPr>
          <p:cNvSpPr/>
          <p:nvPr/>
        </p:nvSpPr>
        <p:spPr>
          <a:xfrm>
            <a:off x="2615380" y="3904095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מנתח פונקציות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16E6A2-3917-A226-FE63-26BB96DDC48C}"/>
              </a:ext>
            </a:extLst>
          </p:cNvPr>
          <p:cNvSpPr/>
          <p:nvPr/>
        </p:nvSpPr>
        <p:spPr>
          <a:xfrm>
            <a:off x="8028040" y="3904095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מנתח ביטויים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80DE99-8276-269C-2C93-6FF336047B56}"/>
              </a:ext>
            </a:extLst>
          </p:cNvPr>
          <p:cNvSpPr/>
          <p:nvPr/>
        </p:nvSpPr>
        <p:spPr>
          <a:xfrm>
            <a:off x="2615380" y="2001812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מנתח משפטים</a:t>
            </a:r>
          </a:p>
        </p:txBody>
      </p:sp>
    </p:spTree>
    <p:extLst>
      <p:ext uri="{BB962C8B-B14F-4D97-AF65-F5344CB8AC3E}">
        <p14:creationId xmlns:p14="http://schemas.microsoft.com/office/powerpoint/2010/main" val="4189109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03230-4EF3-25B3-1D6F-F18DF1D2D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EEB5F9-9FE6-6FD3-EAC5-60B850571736}"/>
              </a:ext>
            </a:extLst>
          </p:cNvPr>
          <p:cNvSpPr/>
          <p:nvPr/>
        </p:nvSpPr>
        <p:spPr>
          <a:xfrm>
            <a:off x="1909915" y="2114436"/>
            <a:ext cx="1632153" cy="10063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מנתח ערכים</a:t>
            </a: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09D5904-E1C9-F481-39BD-1536D518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A0DFB7-859D-13CE-9884-B0BA47C48E19}"/>
              </a:ext>
            </a:extLst>
          </p:cNvPr>
          <p:cNvSpPr/>
          <p:nvPr/>
        </p:nvSpPr>
        <p:spPr>
          <a:xfrm>
            <a:off x="1833716" y="2067453"/>
            <a:ext cx="1784553" cy="11003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מנתח ביטויים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CF1E82-C438-3159-176B-490DC7DA3279}"/>
              </a:ext>
            </a:extLst>
          </p:cNvPr>
          <p:cNvSpPr txBox="1"/>
          <p:nvPr/>
        </p:nvSpPr>
        <p:spPr>
          <a:xfrm>
            <a:off x="4778477" y="2264422"/>
            <a:ext cx="644996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bg1"/>
                </a:solidFill>
              </a:rPr>
              <a:t>מנתח הביטויים מזהה ערכים, אופרטורים וסוגריים, ויודע לסדר אותם לפי סדר פעולות חשבון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19338E-89E4-229D-BC26-16194BA42964}"/>
              </a:ext>
            </a:extLst>
          </p:cNvPr>
          <p:cNvSpPr txBox="1"/>
          <p:nvPr/>
        </p:nvSpPr>
        <p:spPr>
          <a:xfrm>
            <a:off x="4640826" y="4044661"/>
            <a:ext cx="671297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bg1"/>
                </a:solidFill>
              </a:rPr>
              <a:t>מנתח הערכים מזהה ערכים ליטרליים (מספרים, מחרוזות, כתובות </a:t>
            </a:r>
            <a:r>
              <a:rPr lang="en-US" sz="2400" dirty="0">
                <a:solidFill>
                  <a:schemeClr val="bg1"/>
                </a:solidFill>
              </a:rPr>
              <a:t>IP</a:t>
            </a:r>
            <a:r>
              <a:rPr lang="he-IL" sz="2400" dirty="0">
                <a:solidFill>
                  <a:schemeClr val="bg1"/>
                </a:solidFill>
              </a:rPr>
              <a:t>...), וכן גישה למשתנים ופונקציות</a:t>
            </a:r>
          </a:p>
        </p:txBody>
      </p:sp>
    </p:spTree>
    <p:extLst>
      <p:ext uri="{BB962C8B-B14F-4D97-AF65-F5344CB8AC3E}">
        <p14:creationId xmlns:p14="http://schemas.microsoft.com/office/powerpoint/2010/main" val="3605631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96296E-6 L 2.29167E-6 0.25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96857-4788-8D79-8271-4260AF4DD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27F54F-99D0-F6B8-EFDE-25848623F51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971071" y="2476500"/>
            <a:ext cx="1056969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301C57-CE23-DE76-73C1-B769C7401DB9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4163960" y="2476500"/>
            <a:ext cx="1056969" cy="2718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2CC898F-2CF8-4CE3-4705-F11C6E196D32}"/>
              </a:ext>
            </a:extLst>
          </p:cNvPr>
          <p:cNvCxnSpPr>
            <a:cxnSpLocks/>
          </p:cNvCxnSpPr>
          <p:nvPr/>
        </p:nvCxnSpPr>
        <p:spPr>
          <a:xfrm flipH="1">
            <a:off x="4163960" y="3016045"/>
            <a:ext cx="1056969" cy="88533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B6D267-38F0-F85A-A03D-6F3EC1185806}"/>
              </a:ext>
            </a:extLst>
          </p:cNvPr>
          <p:cNvCxnSpPr>
            <a:cxnSpLocks/>
          </p:cNvCxnSpPr>
          <p:nvPr/>
        </p:nvCxnSpPr>
        <p:spPr>
          <a:xfrm>
            <a:off x="6971071" y="3013374"/>
            <a:ext cx="1056969" cy="88800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7CA56F-2881-FF4A-45E3-F04004EA462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802330" y="2939305"/>
            <a:ext cx="0" cy="96479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64B128-A232-2FB3-A2DC-331EE0FB2A0E}"/>
              </a:ext>
            </a:extLst>
          </p:cNvPr>
          <p:cNvCxnSpPr>
            <a:cxnSpLocks/>
          </p:cNvCxnSpPr>
          <p:nvPr/>
        </p:nvCxnSpPr>
        <p:spPr>
          <a:xfrm>
            <a:off x="3389670" y="2953906"/>
            <a:ext cx="0" cy="96479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7AFAA5-935C-E3A3-DF17-C04B5427742C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6971071" y="4378783"/>
            <a:ext cx="1056968" cy="39600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975B0E-8D73-0680-1623-57BBE5A9B848}"/>
              </a:ext>
            </a:extLst>
          </p:cNvPr>
          <p:cNvCxnSpPr>
            <a:cxnSpLocks/>
          </p:cNvCxnSpPr>
          <p:nvPr/>
        </p:nvCxnSpPr>
        <p:spPr>
          <a:xfrm flipH="1">
            <a:off x="6626942" y="2961576"/>
            <a:ext cx="1401097" cy="127367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44CEC8-96A6-630D-E434-B9F829207002}"/>
              </a:ext>
            </a:extLst>
          </p:cNvPr>
          <p:cNvCxnSpPr>
            <a:cxnSpLocks/>
          </p:cNvCxnSpPr>
          <p:nvPr/>
        </p:nvCxnSpPr>
        <p:spPr>
          <a:xfrm>
            <a:off x="4163959" y="2961575"/>
            <a:ext cx="1401099" cy="127367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6340C49-BA1C-29AC-D302-52C1750F602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163961" y="4378782"/>
            <a:ext cx="1056968" cy="39601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כותרת 1">
            <a:extLst>
              <a:ext uri="{FF2B5EF4-FFF2-40B4-BE49-F238E27FC236}">
                <a16:creationId xmlns:a16="http://schemas.microsoft.com/office/drawing/2014/main" id="{FFD132CA-2303-B5B4-F742-BC7AF95A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D3D2A-B90B-7107-310B-BA2A99F009C9}"/>
              </a:ext>
            </a:extLst>
          </p:cNvPr>
          <p:cNvSpPr/>
          <p:nvPr/>
        </p:nvSpPr>
        <p:spPr>
          <a:xfrm>
            <a:off x="5220929" y="1936955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תשתית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CB828F-67EA-C3B0-8106-92D14956099C}"/>
              </a:ext>
            </a:extLst>
          </p:cNvPr>
          <p:cNvSpPr/>
          <p:nvPr/>
        </p:nvSpPr>
        <p:spPr>
          <a:xfrm>
            <a:off x="5220929" y="4235247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AST Builder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7C64E8-5C7D-59E9-374A-E96C9B516525}"/>
              </a:ext>
            </a:extLst>
          </p:cNvPr>
          <p:cNvSpPr/>
          <p:nvPr/>
        </p:nvSpPr>
        <p:spPr>
          <a:xfrm>
            <a:off x="8028040" y="1999094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מנתח משתנים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F44040-D6CB-8716-479A-E66C58A21C8D}"/>
              </a:ext>
            </a:extLst>
          </p:cNvPr>
          <p:cNvSpPr/>
          <p:nvPr/>
        </p:nvSpPr>
        <p:spPr>
          <a:xfrm>
            <a:off x="2615380" y="3904095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מנתח פונקציות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6139FF-ECBA-C331-D40A-F718A6609F90}"/>
              </a:ext>
            </a:extLst>
          </p:cNvPr>
          <p:cNvSpPr/>
          <p:nvPr/>
        </p:nvSpPr>
        <p:spPr>
          <a:xfrm>
            <a:off x="8028040" y="3904095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מנתח ביטויים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FC4872-F534-8413-474C-0801CD0BCF23}"/>
              </a:ext>
            </a:extLst>
          </p:cNvPr>
          <p:cNvSpPr/>
          <p:nvPr/>
        </p:nvSpPr>
        <p:spPr>
          <a:xfrm>
            <a:off x="2615380" y="2001812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מנתח משפטים</a:t>
            </a:r>
          </a:p>
        </p:txBody>
      </p:sp>
    </p:spTree>
    <p:extLst>
      <p:ext uri="{BB962C8B-B14F-4D97-AF65-F5344CB8AC3E}">
        <p14:creationId xmlns:p14="http://schemas.microsoft.com/office/powerpoint/2010/main" val="1412224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1AA56-FDE2-BE26-D75F-84D6F2F6F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B687B8-A7BA-74D2-FE46-9119E0C1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F47178-28DF-EC47-F9F6-7C7456A09BD1}"/>
              </a:ext>
            </a:extLst>
          </p:cNvPr>
          <p:cNvSpPr/>
          <p:nvPr/>
        </p:nvSpPr>
        <p:spPr>
          <a:xfrm>
            <a:off x="1676400" y="2674373"/>
            <a:ext cx="1952349" cy="12037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מנתח משתנים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E70D36-2AC5-CD3D-88E5-8D21FC463891}"/>
              </a:ext>
            </a:extLst>
          </p:cNvPr>
          <p:cNvSpPr txBox="1"/>
          <p:nvPr/>
        </p:nvSpPr>
        <p:spPr>
          <a:xfrm>
            <a:off x="4758813" y="2860756"/>
            <a:ext cx="644996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bg1"/>
                </a:solidFill>
              </a:rPr>
              <a:t>מנתח המשתנים יודע לזהות הכרזות על משתנים והשמה למשתנים</a:t>
            </a:r>
          </a:p>
        </p:txBody>
      </p:sp>
    </p:spTree>
    <p:extLst>
      <p:ext uri="{BB962C8B-B14F-4D97-AF65-F5344CB8AC3E}">
        <p14:creationId xmlns:p14="http://schemas.microsoft.com/office/powerpoint/2010/main" val="3757936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81FC4-0198-BC53-D067-FD91C41B4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85552C-4F7C-8F1E-842D-7E40E120101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971071" y="2476500"/>
            <a:ext cx="1056969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EA856C-0B77-A4D7-8114-BDD0234661FC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4163960" y="2476500"/>
            <a:ext cx="1056969" cy="2718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74A2CC-83CE-D217-4794-467A44B7F314}"/>
              </a:ext>
            </a:extLst>
          </p:cNvPr>
          <p:cNvCxnSpPr>
            <a:cxnSpLocks/>
          </p:cNvCxnSpPr>
          <p:nvPr/>
        </p:nvCxnSpPr>
        <p:spPr>
          <a:xfrm flipH="1">
            <a:off x="4163960" y="3016045"/>
            <a:ext cx="1056969" cy="88533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B875A1-82D5-8709-41E4-A4274078BFD0}"/>
              </a:ext>
            </a:extLst>
          </p:cNvPr>
          <p:cNvCxnSpPr>
            <a:cxnSpLocks/>
          </p:cNvCxnSpPr>
          <p:nvPr/>
        </p:nvCxnSpPr>
        <p:spPr>
          <a:xfrm>
            <a:off x="6971071" y="3013374"/>
            <a:ext cx="1056969" cy="88800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215143-38FF-6140-6BBB-F4EBE3F64FE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802330" y="2939305"/>
            <a:ext cx="0" cy="96479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9496AC-63AC-EBF6-BA12-24486D58D857}"/>
              </a:ext>
            </a:extLst>
          </p:cNvPr>
          <p:cNvCxnSpPr>
            <a:cxnSpLocks/>
          </p:cNvCxnSpPr>
          <p:nvPr/>
        </p:nvCxnSpPr>
        <p:spPr>
          <a:xfrm>
            <a:off x="3389670" y="2953906"/>
            <a:ext cx="0" cy="96479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AADAE86-D614-62F9-A302-0E7AC54C013B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6971071" y="4378783"/>
            <a:ext cx="1056968" cy="39600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81F688-FFB4-5A0E-ED3B-FE7C7A058162}"/>
              </a:ext>
            </a:extLst>
          </p:cNvPr>
          <p:cNvCxnSpPr>
            <a:cxnSpLocks/>
          </p:cNvCxnSpPr>
          <p:nvPr/>
        </p:nvCxnSpPr>
        <p:spPr>
          <a:xfrm flipH="1">
            <a:off x="6626942" y="2961576"/>
            <a:ext cx="1401097" cy="127367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2D8868-A928-7EA9-97C6-96E01379A788}"/>
              </a:ext>
            </a:extLst>
          </p:cNvPr>
          <p:cNvCxnSpPr>
            <a:cxnSpLocks/>
          </p:cNvCxnSpPr>
          <p:nvPr/>
        </p:nvCxnSpPr>
        <p:spPr>
          <a:xfrm>
            <a:off x="4163959" y="2961575"/>
            <a:ext cx="1401099" cy="127367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11D55C-980A-5B18-A9A8-A3B7FD6A429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163961" y="4378782"/>
            <a:ext cx="1056968" cy="39601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כותרת 1">
            <a:extLst>
              <a:ext uri="{FF2B5EF4-FFF2-40B4-BE49-F238E27FC236}">
                <a16:creationId xmlns:a16="http://schemas.microsoft.com/office/drawing/2014/main" id="{0D896095-366A-4DB4-D54A-A9F2DBA0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B713F7-24C2-5A6C-1705-3F831BBBFE8A}"/>
              </a:ext>
            </a:extLst>
          </p:cNvPr>
          <p:cNvSpPr/>
          <p:nvPr/>
        </p:nvSpPr>
        <p:spPr>
          <a:xfrm>
            <a:off x="5220929" y="1936955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תשתית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7D9C41-6C14-C7C4-0E9F-45EB7F098056}"/>
              </a:ext>
            </a:extLst>
          </p:cNvPr>
          <p:cNvSpPr/>
          <p:nvPr/>
        </p:nvSpPr>
        <p:spPr>
          <a:xfrm>
            <a:off x="5220929" y="4235247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AST Builder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DC8876-99CC-63A8-1913-25E3EBBE6A45}"/>
              </a:ext>
            </a:extLst>
          </p:cNvPr>
          <p:cNvSpPr/>
          <p:nvPr/>
        </p:nvSpPr>
        <p:spPr>
          <a:xfrm>
            <a:off x="8028040" y="1999094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מנתח משתנים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7E2A41-65F7-E369-62F1-E898BBC5AD8F}"/>
              </a:ext>
            </a:extLst>
          </p:cNvPr>
          <p:cNvSpPr/>
          <p:nvPr/>
        </p:nvSpPr>
        <p:spPr>
          <a:xfrm>
            <a:off x="2615380" y="3904095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מנתח פונקציות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443261-3B1D-93A7-1855-DBBC888E432A}"/>
              </a:ext>
            </a:extLst>
          </p:cNvPr>
          <p:cNvSpPr/>
          <p:nvPr/>
        </p:nvSpPr>
        <p:spPr>
          <a:xfrm>
            <a:off x="8028040" y="3904095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מנתח ביטויים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2062BE-5C7C-6758-BF3C-1BD788A885A7}"/>
              </a:ext>
            </a:extLst>
          </p:cNvPr>
          <p:cNvSpPr/>
          <p:nvPr/>
        </p:nvSpPr>
        <p:spPr>
          <a:xfrm>
            <a:off x="2615380" y="2001812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מנתח משפטים</a:t>
            </a:r>
          </a:p>
        </p:txBody>
      </p:sp>
    </p:spTree>
    <p:extLst>
      <p:ext uri="{BB962C8B-B14F-4D97-AF65-F5344CB8AC3E}">
        <p14:creationId xmlns:p14="http://schemas.microsoft.com/office/powerpoint/2010/main" val="1788359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A10FC-C18D-10B9-134E-641C7FCF2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42DFA7-3A01-B152-49D9-6BF2A235BABD}"/>
              </a:ext>
            </a:extLst>
          </p:cNvPr>
          <p:cNvSpPr/>
          <p:nvPr/>
        </p:nvSpPr>
        <p:spPr>
          <a:xfrm>
            <a:off x="2261226" y="3335406"/>
            <a:ext cx="898270" cy="5538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While</a:t>
            </a:r>
            <a:endParaRPr lang="he-IL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33587C-CBBF-B1A6-C9C0-FF2F17B673FC}"/>
              </a:ext>
            </a:extLst>
          </p:cNvPr>
          <p:cNvSpPr/>
          <p:nvPr/>
        </p:nvSpPr>
        <p:spPr>
          <a:xfrm>
            <a:off x="2303358" y="3359662"/>
            <a:ext cx="898270" cy="5538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If</a:t>
            </a:r>
            <a:endParaRPr lang="he-IL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A09F43-7192-6864-FF2B-9AE1C82CEA72}"/>
              </a:ext>
            </a:extLst>
          </p:cNvPr>
          <p:cNvSpPr/>
          <p:nvPr/>
        </p:nvSpPr>
        <p:spPr>
          <a:xfrm>
            <a:off x="2303358" y="3359663"/>
            <a:ext cx="898270" cy="5538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Foreach</a:t>
            </a:r>
            <a:endParaRPr lang="he-IL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C56BB3-80C6-A377-BA6E-27B4E5EE170D}"/>
              </a:ext>
            </a:extLst>
          </p:cNvPr>
          <p:cNvSpPr/>
          <p:nvPr/>
        </p:nvSpPr>
        <p:spPr>
          <a:xfrm>
            <a:off x="2345490" y="3335407"/>
            <a:ext cx="898270" cy="5538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Switch</a:t>
            </a:r>
            <a:endParaRPr lang="he-IL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0CA7D1-5C9D-E9ED-9EC0-2CFD0EDD4E0F}"/>
              </a:ext>
            </a:extLst>
          </p:cNvPr>
          <p:cNvSpPr/>
          <p:nvPr/>
        </p:nvSpPr>
        <p:spPr>
          <a:xfrm>
            <a:off x="2333393" y="3379955"/>
            <a:ext cx="898270" cy="5538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For</a:t>
            </a:r>
            <a:endParaRPr lang="he-IL" sz="1400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75B90E4-E477-B956-A7A4-F81536B8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9720CC-A451-6BE3-9301-5AA0E2123C4A}"/>
              </a:ext>
            </a:extLst>
          </p:cNvPr>
          <p:cNvGrpSpPr/>
          <p:nvPr/>
        </p:nvGrpSpPr>
        <p:grpSpPr>
          <a:xfrm>
            <a:off x="1599509" y="2725347"/>
            <a:ext cx="2359436" cy="1847008"/>
            <a:chOff x="1599509" y="2725347"/>
            <a:chExt cx="2359436" cy="184700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7A7E30D-0B2B-04C8-40D8-33C021D6CBFF}"/>
                </a:ext>
              </a:extLst>
            </p:cNvPr>
            <p:cNvCxnSpPr/>
            <p:nvPr/>
          </p:nvCxnSpPr>
          <p:spPr>
            <a:xfrm flipH="1">
              <a:off x="1599509" y="3741582"/>
              <a:ext cx="524258" cy="1141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84CB880-AC39-4D2E-11AC-49792A8BA969}"/>
                </a:ext>
              </a:extLst>
            </p:cNvPr>
            <p:cNvCxnSpPr/>
            <p:nvPr/>
          </p:nvCxnSpPr>
          <p:spPr>
            <a:xfrm flipH="1" flipV="1">
              <a:off x="2048644" y="2725347"/>
              <a:ext cx="562896" cy="480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EA7C2E0-BF4E-ED24-7A61-70C76366F70D}"/>
                </a:ext>
              </a:extLst>
            </p:cNvPr>
            <p:cNvCxnSpPr/>
            <p:nvPr/>
          </p:nvCxnSpPr>
          <p:spPr>
            <a:xfrm flipV="1">
              <a:off x="3323303" y="2854597"/>
              <a:ext cx="373626" cy="327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7CC08AB-D4E4-F1E7-CF00-6F214FBF566B}"/>
                </a:ext>
              </a:extLst>
            </p:cNvPr>
            <p:cNvCxnSpPr>
              <a:cxnSpLocks/>
            </p:cNvCxnSpPr>
            <p:nvPr/>
          </p:nvCxnSpPr>
          <p:spPr>
            <a:xfrm>
              <a:off x="2890684" y="4018506"/>
              <a:ext cx="131353" cy="553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A3DF419-778B-8B59-792A-579B0CA943BA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3441290" y="3612333"/>
              <a:ext cx="517655" cy="4061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CFD907A-DF4E-A7DF-34B1-E2501A3E5BE3}"/>
              </a:ext>
            </a:extLst>
          </p:cNvPr>
          <p:cNvSpPr txBox="1"/>
          <p:nvPr/>
        </p:nvSpPr>
        <p:spPr>
          <a:xfrm>
            <a:off x="4881410" y="3265569"/>
            <a:ext cx="644996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bg1"/>
                </a:solidFill>
              </a:rPr>
              <a:t>מנתח המשפטים יודע לזהות משפטים כגון </a:t>
            </a:r>
            <a:r>
              <a:rPr lang="en-US" sz="2400" dirty="0">
                <a:solidFill>
                  <a:schemeClr val="bg1"/>
                </a:solidFill>
              </a:rPr>
              <a:t>For, If, While</a:t>
            </a:r>
            <a:r>
              <a:rPr lang="he-IL" sz="2400" dirty="0">
                <a:solidFill>
                  <a:schemeClr val="bg1"/>
                </a:solidFill>
              </a:rPr>
              <a:t>, ו-</a:t>
            </a:r>
            <a:r>
              <a:rPr lang="en-US" sz="2400" dirty="0">
                <a:solidFill>
                  <a:schemeClr val="bg1"/>
                </a:solidFill>
              </a:rPr>
              <a:t>Switch</a:t>
            </a:r>
            <a:endParaRPr lang="he-IL" sz="24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C67EDD-CC70-E92E-7ACA-8C995D954D1D}"/>
              </a:ext>
            </a:extLst>
          </p:cNvPr>
          <p:cNvSpPr/>
          <p:nvPr/>
        </p:nvSpPr>
        <p:spPr>
          <a:xfrm>
            <a:off x="2123767" y="3206158"/>
            <a:ext cx="1317523" cy="8123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מנתח משפטים</a:t>
            </a:r>
          </a:p>
        </p:txBody>
      </p:sp>
    </p:spTree>
    <p:extLst>
      <p:ext uri="{BB962C8B-B14F-4D97-AF65-F5344CB8AC3E}">
        <p14:creationId xmlns:p14="http://schemas.microsoft.com/office/powerpoint/2010/main" val="847307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0.10807 -0.15879 " pathEditMode="relative" rAng="0" ptsTypes="AA">
                                      <p:cBhvr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4" y="-794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33333E-6 -3.7037E-7 L 0.13489 0.08079 " pathEditMode="relative" rAng="0" ptsTypes="AA">
                                      <p:cBhvr>
                                        <p:cTn id="23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5" y="402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25E-6 -2.59259E-6 L 0.02409 0.17408 " pathEditMode="relative" rAng="0" ptsTypes="AA">
                                      <p:cBhvr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870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1.25E-6 -2.59259E-6 L -0.13138 0.04653 " pathEditMode="relative" rAng="0" ptsTypes="AA">
                                      <p:cBhvr>
                                        <p:cTn id="2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231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4.375E-6 -3.7037E-7 L -0.06784 -0.16968 " pathEditMode="relative" rAng="0" ptsTypes="AA">
                                      <p:cBhvr>
                                        <p:cTn id="2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8" y="-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11" grpId="0" animBg="1"/>
      <p:bldP spid="11" grpId="1" animBg="1"/>
      <p:bldP spid="13" grpId="0" animBg="1"/>
      <p:bldP spid="13" grpId="1" animBg="1"/>
      <p:bldP spid="3" grpId="0" animBg="1"/>
      <p:bldP spid="3" grpId="1" animBg="1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1E9F1-B99A-AFB6-42DA-491E991D2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3B3DE8-F08E-2CD8-7130-38E6917D5FAC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971071" y="2476500"/>
            <a:ext cx="1056969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268324-CECC-C929-055F-9B4B1C3B8FB0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4163960" y="2476500"/>
            <a:ext cx="1056969" cy="2718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FF625D-1B20-5E69-63B8-ED563513A4CF}"/>
              </a:ext>
            </a:extLst>
          </p:cNvPr>
          <p:cNvCxnSpPr>
            <a:cxnSpLocks/>
          </p:cNvCxnSpPr>
          <p:nvPr/>
        </p:nvCxnSpPr>
        <p:spPr>
          <a:xfrm flipH="1">
            <a:off x="4163960" y="3016045"/>
            <a:ext cx="1056969" cy="88533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8168CD-AC51-CC45-7E9C-1A54781AC3D0}"/>
              </a:ext>
            </a:extLst>
          </p:cNvPr>
          <p:cNvCxnSpPr>
            <a:cxnSpLocks/>
          </p:cNvCxnSpPr>
          <p:nvPr/>
        </p:nvCxnSpPr>
        <p:spPr>
          <a:xfrm>
            <a:off x="6971071" y="3013374"/>
            <a:ext cx="1056969" cy="88800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D2B89E-38A1-AF0D-6D8A-02B86842D1D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802330" y="2939305"/>
            <a:ext cx="0" cy="96479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CC464AE-A818-DD91-D143-E384B70BA519}"/>
              </a:ext>
            </a:extLst>
          </p:cNvPr>
          <p:cNvCxnSpPr>
            <a:cxnSpLocks/>
          </p:cNvCxnSpPr>
          <p:nvPr/>
        </p:nvCxnSpPr>
        <p:spPr>
          <a:xfrm>
            <a:off x="3389670" y="2953906"/>
            <a:ext cx="0" cy="96479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F1A180-D12B-765D-9978-A930F8E8E972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6971071" y="4378783"/>
            <a:ext cx="1056968" cy="39600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B72280-8D6C-0D15-F80F-855F87E25B46}"/>
              </a:ext>
            </a:extLst>
          </p:cNvPr>
          <p:cNvCxnSpPr>
            <a:cxnSpLocks/>
          </p:cNvCxnSpPr>
          <p:nvPr/>
        </p:nvCxnSpPr>
        <p:spPr>
          <a:xfrm flipH="1">
            <a:off x="6626942" y="2961576"/>
            <a:ext cx="1401097" cy="127367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F276A4-D4B4-B05A-E256-1B66F66E723D}"/>
              </a:ext>
            </a:extLst>
          </p:cNvPr>
          <p:cNvCxnSpPr>
            <a:cxnSpLocks/>
          </p:cNvCxnSpPr>
          <p:nvPr/>
        </p:nvCxnSpPr>
        <p:spPr>
          <a:xfrm>
            <a:off x="4163959" y="2961575"/>
            <a:ext cx="1401099" cy="127367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22E199-E1DD-E474-4C4E-C26BD84C7AC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163961" y="4378782"/>
            <a:ext cx="1056968" cy="39601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כותרת 1">
            <a:extLst>
              <a:ext uri="{FF2B5EF4-FFF2-40B4-BE49-F238E27FC236}">
                <a16:creationId xmlns:a16="http://schemas.microsoft.com/office/drawing/2014/main" id="{90126716-5EC8-F1E0-862A-55C02A5D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1AB0A8-61F5-41AA-BAD8-9F5BF3A84D5C}"/>
              </a:ext>
            </a:extLst>
          </p:cNvPr>
          <p:cNvSpPr/>
          <p:nvPr/>
        </p:nvSpPr>
        <p:spPr>
          <a:xfrm>
            <a:off x="5220929" y="1936955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תשתית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0A29AA-7F3A-72C8-B300-4205764AA8FE}"/>
              </a:ext>
            </a:extLst>
          </p:cNvPr>
          <p:cNvSpPr/>
          <p:nvPr/>
        </p:nvSpPr>
        <p:spPr>
          <a:xfrm>
            <a:off x="5220929" y="4235247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AST Builder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E0CC8E-AC88-86BB-A9EA-98A6419A704E}"/>
              </a:ext>
            </a:extLst>
          </p:cNvPr>
          <p:cNvSpPr/>
          <p:nvPr/>
        </p:nvSpPr>
        <p:spPr>
          <a:xfrm>
            <a:off x="8028040" y="1999094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מנתח משתנים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EC37A0-E510-16D2-63E9-A7844241268C}"/>
              </a:ext>
            </a:extLst>
          </p:cNvPr>
          <p:cNvSpPr/>
          <p:nvPr/>
        </p:nvSpPr>
        <p:spPr>
          <a:xfrm>
            <a:off x="2615380" y="3904095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מנתח פונקציות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DA3C5B-92FE-1725-DF54-D7BE50253B15}"/>
              </a:ext>
            </a:extLst>
          </p:cNvPr>
          <p:cNvSpPr/>
          <p:nvPr/>
        </p:nvSpPr>
        <p:spPr>
          <a:xfrm>
            <a:off x="8028040" y="3904095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מנתח ביטויים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252FA8-09EB-F618-39AC-1426AC95C32C}"/>
              </a:ext>
            </a:extLst>
          </p:cNvPr>
          <p:cNvSpPr/>
          <p:nvPr/>
        </p:nvSpPr>
        <p:spPr>
          <a:xfrm>
            <a:off x="2615380" y="2001812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מנתח משפטים</a:t>
            </a:r>
          </a:p>
        </p:txBody>
      </p:sp>
    </p:spTree>
    <p:extLst>
      <p:ext uri="{BB962C8B-B14F-4D97-AF65-F5344CB8AC3E}">
        <p14:creationId xmlns:p14="http://schemas.microsoft.com/office/powerpoint/2010/main" val="2778341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79FFE-FB63-616F-96C3-31E75A0D1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81AD462E-8B4D-E1BA-C28B-E98705439321}"/>
              </a:ext>
            </a:extLst>
          </p:cNvPr>
          <p:cNvSpPr/>
          <p:nvPr/>
        </p:nvSpPr>
        <p:spPr>
          <a:xfrm>
            <a:off x="2143431" y="3661240"/>
            <a:ext cx="1101213" cy="915591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Token List</a:t>
            </a:r>
            <a:endParaRPr lang="he-IL" dirty="0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F5B5E522-6EA2-098C-6EF8-0749C0E8EEE5}"/>
              </a:ext>
            </a:extLst>
          </p:cNvPr>
          <p:cNvSpPr/>
          <p:nvPr/>
        </p:nvSpPr>
        <p:spPr>
          <a:xfrm>
            <a:off x="5781366" y="1848464"/>
            <a:ext cx="983225" cy="904568"/>
          </a:xfrm>
          <a:prstGeom prst="snip1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Source Code</a:t>
            </a:r>
            <a:endParaRPr lang="he-IL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ECB4622-2774-38F6-D2D2-93D58DE0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תהליך הקומפילציה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00F6F9-AC84-F8DB-8878-7BE600410492}"/>
              </a:ext>
            </a:extLst>
          </p:cNvPr>
          <p:cNvSpPr/>
          <p:nvPr/>
        </p:nvSpPr>
        <p:spPr>
          <a:xfrm>
            <a:off x="4404850" y="3579491"/>
            <a:ext cx="1297859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Parser</a:t>
            </a:r>
            <a:endParaRPr lang="he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244B83-88F7-2D8C-5A39-3EDBC251E270}"/>
              </a:ext>
            </a:extLst>
          </p:cNvPr>
          <p:cNvSpPr/>
          <p:nvPr/>
        </p:nvSpPr>
        <p:spPr>
          <a:xfrm>
            <a:off x="6764591" y="3579491"/>
            <a:ext cx="1297859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Semantic analysis</a:t>
            </a:r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25532E-63C0-7550-4535-BDD58A87C2D6}"/>
              </a:ext>
            </a:extLst>
          </p:cNvPr>
          <p:cNvSpPr/>
          <p:nvPr/>
        </p:nvSpPr>
        <p:spPr>
          <a:xfrm>
            <a:off x="9124332" y="3579491"/>
            <a:ext cx="1297859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Code generation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E7CF45-F118-5354-707B-14C260A157A2}"/>
              </a:ext>
            </a:extLst>
          </p:cNvPr>
          <p:cNvSpPr/>
          <p:nvPr/>
        </p:nvSpPr>
        <p:spPr>
          <a:xfrm>
            <a:off x="2045109" y="3579491"/>
            <a:ext cx="1297859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Lexer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9794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-0.14726 3.33333E-6 C -0.21328 3.33333E-6 -0.29427 0.07314 -0.29427 0.13194 L -0.29427 0.26389 " pathEditMode="relative" rAng="0" ptsTypes="A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14" y="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96296E-6 L -0.00078 0.19098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5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78 0.19098 L 0.04675 0.19098 C 0.06849 0.19098 0.09519 0.09653 0.09519 0.0213 L 0.09519 -0.14838 C 0.09701 -0.20902 0.18021 -0.18773 0.18099 -0.18842 C 0.19662 -0.19537 0.19506 -0.00162 0.19401 -0.00139 " pathEditMode="relative" rAng="0" ptsTypes="AAAAAA">
                                      <p:cBhvr>
                                        <p:cTn id="1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66" y="-1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AA5DB-AC8D-7166-F8F6-F608FA828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11719F-04BB-2D07-4FC2-4B63B44C8377}"/>
              </a:ext>
            </a:extLst>
          </p:cNvPr>
          <p:cNvSpPr/>
          <p:nvPr/>
        </p:nvSpPr>
        <p:spPr>
          <a:xfrm>
            <a:off x="1909915" y="2114436"/>
            <a:ext cx="1632153" cy="10063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מנתח בלוקים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6812CB-C08C-9F5A-D00A-BB1A567CD74B}"/>
              </a:ext>
            </a:extLst>
          </p:cNvPr>
          <p:cNvSpPr/>
          <p:nvPr/>
        </p:nvSpPr>
        <p:spPr>
          <a:xfrm>
            <a:off x="1858918" y="2082992"/>
            <a:ext cx="1734146" cy="10692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מנתח פונקציות</a:t>
            </a: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2F11DF6-218A-565C-1A91-6688C3F6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EA8A8D-615F-D3E7-CD8C-E8954328D240}"/>
              </a:ext>
            </a:extLst>
          </p:cNvPr>
          <p:cNvSpPr txBox="1"/>
          <p:nvPr/>
        </p:nvSpPr>
        <p:spPr>
          <a:xfrm>
            <a:off x="4149213" y="2202106"/>
            <a:ext cx="700056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bg1"/>
                </a:solidFill>
              </a:rPr>
              <a:t>מנתח הפונקציות יודע לזהות הכרזה על פונקציות. הוא אחראי על הכרזת הארגומנטים וסוגם, וכן על סוג ההחזרה.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3313D9-D80B-F131-41B3-3F4B4C70B807}"/>
              </a:ext>
            </a:extLst>
          </p:cNvPr>
          <p:cNvSpPr txBox="1"/>
          <p:nvPr/>
        </p:nvSpPr>
        <p:spPr>
          <a:xfrm>
            <a:off x="4247535" y="3824898"/>
            <a:ext cx="690224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bg1"/>
                </a:solidFill>
              </a:rPr>
              <a:t>מנתח הבלוקים יודע להשתמש בכל שאר המנתחים על מנת לנתח רשימת פקודות שרירותית. הוא משומש בסוגי </a:t>
            </a:r>
            <a:r>
              <a:rPr lang="en-US" sz="2400" dirty="0">
                <a:solidFill>
                  <a:schemeClr val="bg1"/>
                </a:solidFill>
              </a:rPr>
              <a:t>Context</a:t>
            </a:r>
            <a:r>
              <a:rPr lang="he-IL" sz="2400" dirty="0">
                <a:solidFill>
                  <a:schemeClr val="bg1"/>
                </a:solidFill>
              </a:rPr>
              <a:t> שונים לצרכים שונים.</a:t>
            </a:r>
          </a:p>
        </p:txBody>
      </p:sp>
    </p:spTree>
    <p:extLst>
      <p:ext uri="{BB962C8B-B14F-4D97-AF65-F5344CB8AC3E}">
        <p14:creationId xmlns:p14="http://schemas.microsoft.com/office/powerpoint/2010/main" val="1486416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96296E-6 L 2.29167E-6 0.25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מטרות הספרינט ותהליך העבודה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e-IL" dirty="0"/>
              <a:t>ליצור תשתית לרכיב </a:t>
            </a:r>
            <a:r>
              <a:rPr lang="he-IL" dirty="0" err="1"/>
              <a:t>הפארסר</a:t>
            </a:r>
            <a:endParaRPr lang="he-IL" dirty="0"/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ליצור תת-רכיבים לסוגי </a:t>
            </a:r>
            <a:r>
              <a:rPr lang="en-US" dirty="0"/>
              <a:t>Context</a:t>
            </a:r>
            <a:r>
              <a:rPr lang="he-IL" dirty="0"/>
              <a:t> בסיסיים:</a:t>
            </a:r>
          </a:p>
          <a:p>
            <a:pPr marL="971550" lvl="1" indent="-514350">
              <a:buFont typeface="+mj-lt"/>
              <a:buAutoNum type="arabicPeriod"/>
            </a:pPr>
            <a:r>
              <a:rPr lang="he-IL" dirty="0"/>
              <a:t>ניתוח משתנים</a:t>
            </a:r>
          </a:p>
          <a:p>
            <a:pPr marL="971550" lvl="1" indent="-514350">
              <a:buFont typeface="+mj-lt"/>
              <a:buAutoNum type="arabicPeriod"/>
            </a:pPr>
            <a:r>
              <a:rPr lang="he-IL" dirty="0"/>
              <a:t>ניתוח ביטויים אלגבריים</a:t>
            </a:r>
          </a:p>
          <a:p>
            <a:pPr marL="971550" lvl="1" indent="-514350">
              <a:buFont typeface="+mj-lt"/>
              <a:buAutoNum type="arabicPeriod"/>
            </a:pPr>
            <a:r>
              <a:rPr lang="he-IL" dirty="0"/>
              <a:t>ניתוח פונקציות +</a:t>
            </a:r>
            <a:r>
              <a:rPr lang="en-US" dirty="0"/>
              <a:t> </a:t>
            </a:r>
            <a:r>
              <a:rPr lang="he-IL" dirty="0"/>
              <a:t>בלוקים</a:t>
            </a:r>
          </a:p>
          <a:p>
            <a:pPr marL="971550" lvl="1" indent="-514350">
              <a:buFont typeface="+mj-lt"/>
              <a:buAutoNum type="arabicPeriod"/>
            </a:pPr>
            <a:r>
              <a:rPr lang="he-IL" dirty="0"/>
              <a:t>ניתוח משפטים (</a:t>
            </a:r>
            <a:r>
              <a:rPr lang="en-US" dirty="0"/>
              <a:t>if, for, while</a:t>
            </a:r>
            <a:r>
              <a:rPr lang="he-IL" dirty="0"/>
              <a:t>, וכד')</a:t>
            </a:r>
          </a:p>
        </p:txBody>
      </p:sp>
    </p:spTree>
    <p:extLst>
      <p:ext uri="{BB962C8B-B14F-4D97-AF65-F5344CB8AC3E}">
        <p14:creationId xmlns:p14="http://schemas.microsoft.com/office/powerpoint/2010/main" val="762537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פערים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לא סיימנו את הניתוח של חלק מה-</a:t>
            </a:r>
            <a:r>
              <a:rPr lang="en-US" dirty="0"/>
              <a:t>Statements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63930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מסקנות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שימור: עבודה מהירה ויעילה על אף עיכובים רבים</a:t>
            </a:r>
          </a:p>
        </p:txBody>
      </p:sp>
    </p:spTree>
    <p:extLst>
      <p:ext uri="{BB962C8B-B14F-4D97-AF65-F5344CB8AC3E}">
        <p14:creationId xmlns:p14="http://schemas.microsoft.com/office/powerpoint/2010/main" val="2865249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מסקנות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שיפור: טיפה יותר תקשורת ושיתוף פעולה</a:t>
            </a:r>
          </a:p>
        </p:txBody>
      </p:sp>
    </p:spTree>
    <p:extLst>
      <p:ext uri="{BB962C8B-B14F-4D97-AF65-F5344CB8AC3E}">
        <p14:creationId xmlns:p14="http://schemas.microsoft.com/office/powerpoint/2010/main" val="466079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4233B-F241-140E-5DF1-11ABEA125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D0C8FF-C545-BEE7-8631-31A278A97E63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971071" y="2476500"/>
            <a:ext cx="1056969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2F7DDF-A2CB-D2C6-F58A-BF1183B26985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4163960" y="2476500"/>
            <a:ext cx="1056969" cy="2718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40087E-0C25-2750-C81F-A602754F441F}"/>
              </a:ext>
            </a:extLst>
          </p:cNvPr>
          <p:cNvCxnSpPr>
            <a:cxnSpLocks/>
          </p:cNvCxnSpPr>
          <p:nvPr/>
        </p:nvCxnSpPr>
        <p:spPr>
          <a:xfrm flipH="1">
            <a:off x="4163960" y="3016045"/>
            <a:ext cx="1056969" cy="88533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9ED8EB-2E29-BC3D-97A2-7940EED29A4F}"/>
              </a:ext>
            </a:extLst>
          </p:cNvPr>
          <p:cNvCxnSpPr>
            <a:cxnSpLocks/>
          </p:cNvCxnSpPr>
          <p:nvPr/>
        </p:nvCxnSpPr>
        <p:spPr>
          <a:xfrm>
            <a:off x="6971071" y="3013374"/>
            <a:ext cx="1056969" cy="88800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DE721B-4228-C151-DAF5-9404DD43BE8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802330" y="2939305"/>
            <a:ext cx="0" cy="96479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F8029C-C6D2-6F60-ACB4-3324352B002E}"/>
              </a:ext>
            </a:extLst>
          </p:cNvPr>
          <p:cNvCxnSpPr>
            <a:cxnSpLocks/>
          </p:cNvCxnSpPr>
          <p:nvPr/>
        </p:nvCxnSpPr>
        <p:spPr>
          <a:xfrm>
            <a:off x="3389670" y="2953906"/>
            <a:ext cx="0" cy="96479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3BD50D0-B0A3-E9A5-ADE1-2B5B26349FD6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6971071" y="4378783"/>
            <a:ext cx="1056968" cy="39600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5268D6-A44C-5ECF-3322-E230364B5CF5}"/>
              </a:ext>
            </a:extLst>
          </p:cNvPr>
          <p:cNvCxnSpPr>
            <a:cxnSpLocks/>
          </p:cNvCxnSpPr>
          <p:nvPr/>
        </p:nvCxnSpPr>
        <p:spPr>
          <a:xfrm flipH="1">
            <a:off x="6626942" y="2961576"/>
            <a:ext cx="1401097" cy="127367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0E6BF6-A156-E283-79C1-73B838C798CF}"/>
              </a:ext>
            </a:extLst>
          </p:cNvPr>
          <p:cNvCxnSpPr>
            <a:cxnSpLocks/>
          </p:cNvCxnSpPr>
          <p:nvPr/>
        </p:nvCxnSpPr>
        <p:spPr>
          <a:xfrm>
            <a:off x="4163959" y="2961575"/>
            <a:ext cx="1401099" cy="127367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8D770B-DC9B-93BF-C60A-0E09B1F317F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163961" y="4378782"/>
            <a:ext cx="1056968" cy="39601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כותרת 1">
            <a:extLst>
              <a:ext uri="{FF2B5EF4-FFF2-40B4-BE49-F238E27FC236}">
                <a16:creationId xmlns:a16="http://schemas.microsoft.com/office/drawing/2014/main" id="{2D9EBFBB-7421-8F5B-F87A-F77CF6DD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תכנון הספרינט הבא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C25466-8E03-5FA7-1228-C7CC56F6EC10}"/>
              </a:ext>
            </a:extLst>
          </p:cNvPr>
          <p:cNvSpPr/>
          <p:nvPr/>
        </p:nvSpPr>
        <p:spPr>
          <a:xfrm>
            <a:off x="5220929" y="1936955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תשתית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2A9334-1D6F-6C4B-154D-36A94AC7D079}"/>
              </a:ext>
            </a:extLst>
          </p:cNvPr>
          <p:cNvSpPr/>
          <p:nvPr/>
        </p:nvSpPr>
        <p:spPr>
          <a:xfrm>
            <a:off x="5220929" y="4235247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AST Builder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87A2F9-2C6A-31AE-4315-16569ECBE1D2}"/>
              </a:ext>
            </a:extLst>
          </p:cNvPr>
          <p:cNvSpPr/>
          <p:nvPr/>
        </p:nvSpPr>
        <p:spPr>
          <a:xfrm>
            <a:off x="8028040" y="1999094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מנתח משתנים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43FB0F-C118-F591-A2DB-E376EF6E27B2}"/>
              </a:ext>
            </a:extLst>
          </p:cNvPr>
          <p:cNvSpPr/>
          <p:nvPr/>
        </p:nvSpPr>
        <p:spPr>
          <a:xfrm>
            <a:off x="2615380" y="3904095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מנתח פונקציות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3301CC-8D81-FC4D-BAF3-0A32ED55EEE8}"/>
              </a:ext>
            </a:extLst>
          </p:cNvPr>
          <p:cNvSpPr/>
          <p:nvPr/>
        </p:nvSpPr>
        <p:spPr>
          <a:xfrm>
            <a:off x="8028040" y="3904095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מנתח ביטויים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5AB76B-5376-DA25-C07E-C786DA4D7556}"/>
              </a:ext>
            </a:extLst>
          </p:cNvPr>
          <p:cNvSpPr/>
          <p:nvPr/>
        </p:nvSpPr>
        <p:spPr>
          <a:xfrm>
            <a:off x="2615380" y="2001812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מנתח משפטים</a:t>
            </a:r>
          </a:p>
        </p:txBody>
      </p:sp>
    </p:spTree>
    <p:extLst>
      <p:ext uri="{BB962C8B-B14F-4D97-AF65-F5344CB8AC3E}">
        <p14:creationId xmlns:p14="http://schemas.microsoft.com/office/powerpoint/2010/main" val="36834976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200">
        <p159:morph option="byObject"/>
      </p:transition>
    </mc:Choice>
    <mc:Fallback>
      <p:transition spd="slow" advClick="0" advTm="2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2B357-F156-00A8-8B79-AC9D87EA4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5F9C04-BA8E-8B8E-5C1E-A70FB1F1A343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971071" y="3655038"/>
            <a:ext cx="1056969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483496-E943-8E24-CE46-2F937F2E4CB7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4163960" y="3655038"/>
            <a:ext cx="1056969" cy="2718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0F6E92-520F-1CD3-3C55-FF6EABAB8384}"/>
              </a:ext>
            </a:extLst>
          </p:cNvPr>
          <p:cNvCxnSpPr>
            <a:cxnSpLocks/>
          </p:cNvCxnSpPr>
          <p:nvPr/>
        </p:nvCxnSpPr>
        <p:spPr>
          <a:xfrm flipH="1">
            <a:off x="4163960" y="4194583"/>
            <a:ext cx="1056969" cy="88533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AAEFB0-6FA2-FE3F-D55F-E4001EF1AD10}"/>
              </a:ext>
            </a:extLst>
          </p:cNvPr>
          <p:cNvCxnSpPr>
            <a:cxnSpLocks/>
          </p:cNvCxnSpPr>
          <p:nvPr/>
        </p:nvCxnSpPr>
        <p:spPr>
          <a:xfrm>
            <a:off x="6971071" y="4191912"/>
            <a:ext cx="1056969" cy="88800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F1C978-93A2-E573-36ED-61A40CC843C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802330" y="4117843"/>
            <a:ext cx="0" cy="96479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BDA272-A5A7-3856-CB6E-DEC2D4D6E2B9}"/>
              </a:ext>
            </a:extLst>
          </p:cNvPr>
          <p:cNvCxnSpPr>
            <a:cxnSpLocks/>
          </p:cNvCxnSpPr>
          <p:nvPr/>
        </p:nvCxnSpPr>
        <p:spPr>
          <a:xfrm>
            <a:off x="3389670" y="4132444"/>
            <a:ext cx="0" cy="96479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A97297-B43E-DC0D-7C09-F8555407811C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6971071" y="5557321"/>
            <a:ext cx="1056968" cy="39600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B3353A-CD6B-51C1-A4EF-35747F23924F}"/>
              </a:ext>
            </a:extLst>
          </p:cNvPr>
          <p:cNvCxnSpPr>
            <a:cxnSpLocks/>
          </p:cNvCxnSpPr>
          <p:nvPr/>
        </p:nvCxnSpPr>
        <p:spPr>
          <a:xfrm flipH="1">
            <a:off x="6626942" y="4140114"/>
            <a:ext cx="1401097" cy="127367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F013E0-C283-9964-5529-9312759A1793}"/>
              </a:ext>
            </a:extLst>
          </p:cNvPr>
          <p:cNvCxnSpPr>
            <a:cxnSpLocks/>
          </p:cNvCxnSpPr>
          <p:nvPr/>
        </p:nvCxnSpPr>
        <p:spPr>
          <a:xfrm>
            <a:off x="4163959" y="4140113"/>
            <a:ext cx="1401099" cy="127367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A946AA6-B239-FC3F-C256-DB6DF7D76EC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163961" y="5557320"/>
            <a:ext cx="1056968" cy="39601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כותרת 1">
            <a:extLst>
              <a:ext uri="{FF2B5EF4-FFF2-40B4-BE49-F238E27FC236}">
                <a16:creationId xmlns:a16="http://schemas.microsoft.com/office/drawing/2014/main" id="{13E5121F-5CCB-D4B8-5E61-6FB2400F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תכנון הספרינט הבא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F37D8B-0774-64BB-2870-A908C235F529}"/>
              </a:ext>
            </a:extLst>
          </p:cNvPr>
          <p:cNvSpPr/>
          <p:nvPr/>
        </p:nvSpPr>
        <p:spPr>
          <a:xfrm>
            <a:off x="5220929" y="3115493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תשתית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05435-4D28-B87A-FC6C-06280E700724}"/>
              </a:ext>
            </a:extLst>
          </p:cNvPr>
          <p:cNvSpPr/>
          <p:nvPr/>
        </p:nvSpPr>
        <p:spPr>
          <a:xfrm>
            <a:off x="5220929" y="5413785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AST Builder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5241F1-B66E-E1DF-77C2-3EFEBCA25269}"/>
              </a:ext>
            </a:extLst>
          </p:cNvPr>
          <p:cNvSpPr/>
          <p:nvPr/>
        </p:nvSpPr>
        <p:spPr>
          <a:xfrm>
            <a:off x="8028040" y="3177632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מנתח משתנים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F49D8-16D3-A41C-388A-790244048223}"/>
              </a:ext>
            </a:extLst>
          </p:cNvPr>
          <p:cNvSpPr/>
          <p:nvPr/>
        </p:nvSpPr>
        <p:spPr>
          <a:xfrm>
            <a:off x="2615380" y="5082633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מנתח פונקציות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D57179-5D9B-49D8-128B-9803D22B562F}"/>
              </a:ext>
            </a:extLst>
          </p:cNvPr>
          <p:cNvSpPr/>
          <p:nvPr/>
        </p:nvSpPr>
        <p:spPr>
          <a:xfrm>
            <a:off x="8028040" y="5082633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מנתח ביטויים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12B622-F4C6-16D3-DB63-11E74DAE88BC}"/>
              </a:ext>
            </a:extLst>
          </p:cNvPr>
          <p:cNvSpPr/>
          <p:nvPr/>
        </p:nvSpPr>
        <p:spPr>
          <a:xfrm>
            <a:off x="2615380" y="3180350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מנתח משפטים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67148C-4C57-5F55-BDE5-F8BC42C16C08}"/>
              </a:ext>
            </a:extLst>
          </p:cNvPr>
          <p:cNvSpPr/>
          <p:nvPr/>
        </p:nvSpPr>
        <p:spPr>
          <a:xfrm>
            <a:off x="4090218" y="1701906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מנתח מחלקות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68170B-2D71-E0D3-AB25-ADED975E5C12}"/>
              </a:ext>
            </a:extLst>
          </p:cNvPr>
          <p:cNvSpPr/>
          <p:nvPr/>
        </p:nvSpPr>
        <p:spPr>
          <a:xfrm>
            <a:off x="6553200" y="1698304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מנתח </a:t>
            </a:r>
            <a:r>
              <a:rPr lang="he-IL" dirty="0" err="1"/>
              <a:t>סוקטים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35929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C1148-8247-02B4-8C14-6E384D506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D0E28F03-B6A1-D8BD-12E1-F11A2BE6E2B5}"/>
              </a:ext>
            </a:extLst>
          </p:cNvPr>
          <p:cNvGrpSpPr/>
          <p:nvPr/>
        </p:nvGrpSpPr>
        <p:grpSpPr>
          <a:xfrm>
            <a:off x="9040759" y="3244643"/>
            <a:ext cx="1263445" cy="609600"/>
            <a:chOff x="9040759" y="3244643"/>
            <a:chExt cx="1263445" cy="609600"/>
          </a:xfrm>
        </p:grpSpPr>
        <p:sp>
          <p:nvSpPr>
            <p:cNvPr id="33" name="Rectangle: Folded Corner 32">
              <a:extLst>
                <a:ext uri="{FF2B5EF4-FFF2-40B4-BE49-F238E27FC236}">
                  <a16:creationId xmlns:a16="http://schemas.microsoft.com/office/drawing/2014/main" id="{E6A31898-F2CC-A593-B46B-F5309B692DF4}"/>
                </a:ext>
              </a:extLst>
            </p:cNvPr>
            <p:cNvSpPr/>
            <p:nvPr/>
          </p:nvSpPr>
          <p:spPr>
            <a:xfrm>
              <a:off x="9040759" y="3244643"/>
              <a:ext cx="609600" cy="609600"/>
            </a:xfrm>
            <a:prstGeom prst="foldedCorner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?</a:t>
              </a:r>
              <a:endParaRPr lang="he-IL" dirty="0"/>
            </a:p>
          </p:txBody>
        </p:sp>
        <p:sp>
          <p:nvSpPr>
            <p:cNvPr id="34" name="Rectangle: Folded Corner 33">
              <a:extLst>
                <a:ext uri="{FF2B5EF4-FFF2-40B4-BE49-F238E27FC236}">
                  <a16:creationId xmlns:a16="http://schemas.microsoft.com/office/drawing/2014/main" id="{9E21DBD3-4005-E5A3-AA93-A12227A2A8D5}"/>
                </a:ext>
              </a:extLst>
            </p:cNvPr>
            <p:cNvSpPr/>
            <p:nvPr/>
          </p:nvSpPr>
          <p:spPr>
            <a:xfrm>
              <a:off x="9694604" y="3244643"/>
              <a:ext cx="609600" cy="609600"/>
            </a:xfrm>
            <a:prstGeom prst="foldedCorner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!!</a:t>
              </a:r>
              <a:endParaRPr lang="he-IL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1356DF7-A468-A758-DB42-4FE8FBFD7985}"/>
              </a:ext>
            </a:extLst>
          </p:cNvPr>
          <p:cNvGrpSpPr/>
          <p:nvPr/>
        </p:nvGrpSpPr>
        <p:grpSpPr>
          <a:xfrm>
            <a:off x="6626940" y="3244643"/>
            <a:ext cx="1263445" cy="609600"/>
            <a:chOff x="6626940" y="3244643"/>
            <a:chExt cx="1263445" cy="609600"/>
          </a:xfrm>
        </p:grpSpPr>
        <p:sp>
          <p:nvSpPr>
            <p:cNvPr id="29" name="Rectangle: Folded Corner 28">
              <a:extLst>
                <a:ext uri="{FF2B5EF4-FFF2-40B4-BE49-F238E27FC236}">
                  <a16:creationId xmlns:a16="http://schemas.microsoft.com/office/drawing/2014/main" id="{A3C99E31-9425-3AC8-60A9-F7A131A1A36E}"/>
                </a:ext>
              </a:extLst>
            </p:cNvPr>
            <p:cNvSpPr/>
            <p:nvPr/>
          </p:nvSpPr>
          <p:spPr>
            <a:xfrm>
              <a:off x="6626940" y="3244643"/>
              <a:ext cx="609600" cy="609600"/>
            </a:xfrm>
            <a:prstGeom prst="foldedCorner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?</a:t>
              </a:r>
              <a:endParaRPr lang="he-IL" dirty="0"/>
            </a:p>
          </p:txBody>
        </p:sp>
        <p:sp>
          <p:nvSpPr>
            <p:cNvPr id="31" name="Rectangle: Folded Corner 30">
              <a:extLst>
                <a:ext uri="{FF2B5EF4-FFF2-40B4-BE49-F238E27FC236}">
                  <a16:creationId xmlns:a16="http://schemas.microsoft.com/office/drawing/2014/main" id="{6D2A358C-DD2E-81E5-0E53-5A354C022968}"/>
                </a:ext>
              </a:extLst>
            </p:cNvPr>
            <p:cNvSpPr/>
            <p:nvPr/>
          </p:nvSpPr>
          <p:spPr>
            <a:xfrm>
              <a:off x="7280785" y="3244643"/>
              <a:ext cx="609600" cy="609600"/>
            </a:xfrm>
            <a:prstGeom prst="foldedCorner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!!</a:t>
              </a:r>
              <a:endParaRPr lang="he-IL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010A164-B6FB-F776-31E1-37DFABB21019}"/>
              </a:ext>
            </a:extLst>
          </p:cNvPr>
          <p:cNvGrpSpPr/>
          <p:nvPr/>
        </p:nvGrpSpPr>
        <p:grpSpPr>
          <a:xfrm>
            <a:off x="4213121" y="3244643"/>
            <a:ext cx="1263445" cy="609600"/>
            <a:chOff x="4213121" y="3244643"/>
            <a:chExt cx="1263445" cy="609600"/>
          </a:xfrm>
        </p:grpSpPr>
        <p:sp>
          <p:nvSpPr>
            <p:cNvPr id="24" name="Rectangle: Folded Corner 23">
              <a:extLst>
                <a:ext uri="{FF2B5EF4-FFF2-40B4-BE49-F238E27FC236}">
                  <a16:creationId xmlns:a16="http://schemas.microsoft.com/office/drawing/2014/main" id="{1FC680F6-D874-663C-95DC-037CE7D6882B}"/>
                </a:ext>
              </a:extLst>
            </p:cNvPr>
            <p:cNvSpPr/>
            <p:nvPr/>
          </p:nvSpPr>
          <p:spPr>
            <a:xfrm>
              <a:off x="4213121" y="3244643"/>
              <a:ext cx="609600" cy="609600"/>
            </a:xfrm>
            <a:prstGeom prst="foldedCorner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?</a:t>
              </a:r>
              <a:endParaRPr lang="he-IL" dirty="0"/>
            </a:p>
          </p:txBody>
        </p:sp>
        <p:sp>
          <p:nvSpPr>
            <p:cNvPr id="27" name="Rectangle: Folded Corner 26">
              <a:extLst>
                <a:ext uri="{FF2B5EF4-FFF2-40B4-BE49-F238E27FC236}">
                  <a16:creationId xmlns:a16="http://schemas.microsoft.com/office/drawing/2014/main" id="{76CEB670-E078-C506-A5E2-1865FD98ED00}"/>
                </a:ext>
              </a:extLst>
            </p:cNvPr>
            <p:cNvSpPr/>
            <p:nvPr/>
          </p:nvSpPr>
          <p:spPr>
            <a:xfrm>
              <a:off x="4866966" y="3244643"/>
              <a:ext cx="609600" cy="609600"/>
            </a:xfrm>
            <a:prstGeom prst="foldedCorner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!!</a:t>
              </a:r>
              <a:endParaRPr lang="he-IL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17DA84A-0E44-FD1A-AE38-1E4F8D7AB341}"/>
              </a:ext>
            </a:extLst>
          </p:cNvPr>
          <p:cNvGrpSpPr/>
          <p:nvPr/>
        </p:nvGrpSpPr>
        <p:grpSpPr>
          <a:xfrm>
            <a:off x="1799302" y="3244643"/>
            <a:ext cx="1263445" cy="609600"/>
            <a:chOff x="1799302" y="3244643"/>
            <a:chExt cx="1263445" cy="609600"/>
          </a:xfrm>
        </p:grpSpPr>
        <p:sp>
          <p:nvSpPr>
            <p:cNvPr id="20" name="Rectangle: Folded Corner 19">
              <a:extLst>
                <a:ext uri="{FF2B5EF4-FFF2-40B4-BE49-F238E27FC236}">
                  <a16:creationId xmlns:a16="http://schemas.microsoft.com/office/drawing/2014/main" id="{877A4E61-DF4A-2840-EC32-973AD1C2C436}"/>
                </a:ext>
              </a:extLst>
            </p:cNvPr>
            <p:cNvSpPr/>
            <p:nvPr/>
          </p:nvSpPr>
          <p:spPr>
            <a:xfrm>
              <a:off x="1799302" y="3244643"/>
              <a:ext cx="609600" cy="609600"/>
            </a:xfrm>
            <a:prstGeom prst="foldedCorner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?</a:t>
              </a:r>
              <a:endParaRPr lang="he-IL" dirty="0"/>
            </a:p>
          </p:txBody>
        </p:sp>
        <p:sp>
          <p:nvSpPr>
            <p:cNvPr id="22" name="Rectangle: Folded Corner 21">
              <a:extLst>
                <a:ext uri="{FF2B5EF4-FFF2-40B4-BE49-F238E27FC236}">
                  <a16:creationId xmlns:a16="http://schemas.microsoft.com/office/drawing/2014/main" id="{F4256678-1810-708C-731E-B652893FF0B9}"/>
                </a:ext>
              </a:extLst>
            </p:cNvPr>
            <p:cNvSpPr/>
            <p:nvPr/>
          </p:nvSpPr>
          <p:spPr>
            <a:xfrm>
              <a:off x="2453147" y="3244643"/>
              <a:ext cx="609600" cy="609600"/>
            </a:xfrm>
            <a:prstGeom prst="foldedCorner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!!</a:t>
              </a:r>
              <a:endParaRPr lang="he-IL" dirty="0"/>
            </a:p>
          </p:txBody>
        </p:sp>
      </p:grpSp>
      <p:sp>
        <p:nvSpPr>
          <p:cNvPr id="19" name="Flowchart: Multidocument 18">
            <a:extLst>
              <a:ext uri="{FF2B5EF4-FFF2-40B4-BE49-F238E27FC236}">
                <a16:creationId xmlns:a16="http://schemas.microsoft.com/office/drawing/2014/main" id="{5AB915E0-F14E-0EBF-52CE-B8CB5648DDBC}"/>
              </a:ext>
            </a:extLst>
          </p:cNvPr>
          <p:cNvSpPr/>
          <p:nvPr/>
        </p:nvSpPr>
        <p:spPr>
          <a:xfrm>
            <a:off x="350921" y="3200170"/>
            <a:ext cx="890402" cy="63709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AST</a:t>
            </a:r>
            <a:endParaRPr lang="he-IL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BDFC26A-4C7E-5594-9303-91AC711C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תכנון הספרינט הבא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E4FB8C-0B06-C6D6-D588-ECB4A8137B7F}"/>
              </a:ext>
            </a:extLst>
          </p:cNvPr>
          <p:cNvSpPr/>
          <p:nvPr/>
        </p:nvSpPr>
        <p:spPr>
          <a:xfrm>
            <a:off x="1563329" y="2979174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Semantic analysis</a:t>
            </a:r>
            <a:endParaRPr lang="he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53B094-B115-377D-BBF9-B8A07FFBA10C}"/>
              </a:ext>
            </a:extLst>
          </p:cNvPr>
          <p:cNvSpPr/>
          <p:nvPr/>
        </p:nvSpPr>
        <p:spPr>
          <a:xfrm>
            <a:off x="3957484" y="2979174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Identifier cohesion</a:t>
            </a:r>
            <a:endParaRPr lang="he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7ACB20-D557-7979-5056-186A0A878AFD}"/>
              </a:ext>
            </a:extLst>
          </p:cNvPr>
          <p:cNvSpPr/>
          <p:nvPr/>
        </p:nvSpPr>
        <p:spPr>
          <a:xfrm>
            <a:off x="6351639" y="2979174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Type cohesion</a:t>
            </a:r>
            <a:endParaRPr lang="he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41106-0F75-F525-10D6-59C149FC2F0F}"/>
              </a:ext>
            </a:extLst>
          </p:cNvPr>
          <p:cNvSpPr/>
          <p:nvPr/>
        </p:nvSpPr>
        <p:spPr>
          <a:xfrm>
            <a:off x="8745794" y="2979174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Argument cohesion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020343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0.1323 -0.0011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1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3 -0.00115 L 0.33399 0.00162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8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0.00182 0.17199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399 0.00162 L 0.53191 0.0046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-0.00182 0.17778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191 0.00463 L 0.7336 0.00463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59259E-6 L 0.00182 0.1805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336 0.00463 L 0.98321 0.00463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19" grpId="3" animBg="1"/>
      <p:bldP spid="19" grpId="4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תודה רבה!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3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26869-A633-DA15-B44D-D1780BF1D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ADBEB7-1164-6722-CC99-6E0D387B4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תהליך הקומפילציה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04591-93E2-48DD-3AD0-76C842EBCEB7}"/>
              </a:ext>
            </a:extLst>
          </p:cNvPr>
          <p:cNvSpPr/>
          <p:nvPr/>
        </p:nvSpPr>
        <p:spPr>
          <a:xfrm>
            <a:off x="4689986" y="2259987"/>
            <a:ext cx="2812028" cy="23380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dirty="0"/>
              <a:t>Parser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4145709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DA0002-343A-41B0-FADB-7C2164567FBF}"/>
              </a:ext>
            </a:extLst>
          </p:cNvPr>
          <p:cNvSpPr/>
          <p:nvPr/>
        </p:nvSpPr>
        <p:spPr>
          <a:xfrm>
            <a:off x="5220929" y="1936955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תשתית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28FD53-9CF0-2810-6A7C-875F8E226386}"/>
              </a:ext>
            </a:extLst>
          </p:cNvPr>
          <p:cNvSpPr/>
          <p:nvPr/>
        </p:nvSpPr>
        <p:spPr>
          <a:xfrm>
            <a:off x="5220929" y="4235247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AST Builder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544BC-D968-C1C7-3A83-2B411B607E7B}"/>
              </a:ext>
            </a:extLst>
          </p:cNvPr>
          <p:cNvSpPr/>
          <p:nvPr/>
        </p:nvSpPr>
        <p:spPr>
          <a:xfrm>
            <a:off x="8028040" y="1999094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מנתח משתנים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746276-1C94-D0B3-B3C2-14DF6EE77AED}"/>
              </a:ext>
            </a:extLst>
          </p:cNvPr>
          <p:cNvSpPr/>
          <p:nvPr/>
        </p:nvSpPr>
        <p:spPr>
          <a:xfrm>
            <a:off x="2615380" y="3904095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מנתח פונקציות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715C55-68F3-72BD-8E66-337CDBC6DD9C}"/>
              </a:ext>
            </a:extLst>
          </p:cNvPr>
          <p:cNvSpPr/>
          <p:nvPr/>
        </p:nvSpPr>
        <p:spPr>
          <a:xfrm>
            <a:off x="8028040" y="3904095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מנתח ביטויים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7494E-7756-8ADD-883A-BAD34AD9D6C7}"/>
              </a:ext>
            </a:extLst>
          </p:cNvPr>
          <p:cNvSpPr/>
          <p:nvPr/>
        </p:nvSpPr>
        <p:spPr>
          <a:xfrm>
            <a:off x="2615380" y="2001812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מנתח משפטים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AAE06F-210A-165D-22DB-7247F03A729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971071" y="2476500"/>
            <a:ext cx="1056969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121DF2-D2C5-5164-505E-A6350C77BE9A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4163960" y="2476500"/>
            <a:ext cx="1056969" cy="2718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9337E1-AEEB-C67E-EC62-DD861398C7DF}"/>
              </a:ext>
            </a:extLst>
          </p:cNvPr>
          <p:cNvCxnSpPr>
            <a:cxnSpLocks/>
          </p:cNvCxnSpPr>
          <p:nvPr/>
        </p:nvCxnSpPr>
        <p:spPr>
          <a:xfrm flipH="1">
            <a:off x="4163960" y="3016045"/>
            <a:ext cx="1056969" cy="88533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9BB6567-3AC5-5386-4EA0-DA05AB8F2871}"/>
              </a:ext>
            </a:extLst>
          </p:cNvPr>
          <p:cNvCxnSpPr>
            <a:cxnSpLocks/>
          </p:cNvCxnSpPr>
          <p:nvPr/>
        </p:nvCxnSpPr>
        <p:spPr>
          <a:xfrm>
            <a:off x="6971071" y="3013374"/>
            <a:ext cx="1056969" cy="88800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1BA911-09B3-4C23-A414-15D701A3496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802330" y="2939305"/>
            <a:ext cx="0" cy="96479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2966953-3E7B-84B2-99A1-8A5FA8BC17B5}"/>
              </a:ext>
            </a:extLst>
          </p:cNvPr>
          <p:cNvCxnSpPr>
            <a:cxnSpLocks/>
          </p:cNvCxnSpPr>
          <p:nvPr/>
        </p:nvCxnSpPr>
        <p:spPr>
          <a:xfrm>
            <a:off x="3389670" y="2953906"/>
            <a:ext cx="0" cy="96479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2D7E0F-5071-B092-087D-A2D7B90406D5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6971071" y="4378783"/>
            <a:ext cx="1056968" cy="39600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CD4409-66F5-4F47-91EB-D20C280B3AC0}"/>
              </a:ext>
            </a:extLst>
          </p:cNvPr>
          <p:cNvCxnSpPr>
            <a:cxnSpLocks/>
          </p:cNvCxnSpPr>
          <p:nvPr/>
        </p:nvCxnSpPr>
        <p:spPr>
          <a:xfrm flipH="1">
            <a:off x="6626942" y="2961576"/>
            <a:ext cx="1401097" cy="127367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2D6452-0FD4-0CE6-0D3A-F39A30DEC6B6}"/>
              </a:ext>
            </a:extLst>
          </p:cNvPr>
          <p:cNvCxnSpPr>
            <a:cxnSpLocks/>
          </p:cNvCxnSpPr>
          <p:nvPr/>
        </p:nvCxnSpPr>
        <p:spPr>
          <a:xfrm>
            <a:off x="4163959" y="2961575"/>
            <a:ext cx="1401099" cy="127367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3F41AD-3655-FFFF-8956-D045DF8E1C3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163961" y="4378782"/>
            <a:ext cx="1056968" cy="39601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93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8A353-43B4-6401-D539-CB1A2A3E7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8EEF3E-1702-ADCC-C915-4F266B3A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E7EB6C-4748-C9C7-9BDD-296EA8CB980C}"/>
              </a:ext>
            </a:extLst>
          </p:cNvPr>
          <p:cNvSpPr/>
          <p:nvPr/>
        </p:nvSpPr>
        <p:spPr>
          <a:xfrm>
            <a:off x="1995949" y="2113935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תשתית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0864E0-143F-81CE-16DA-6CCA5B7D0C2E}"/>
              </a:ext>
            </a:extLst>
          </p:cNvPr>
          <p:cNvSpPr/>
          <p:nvPr/>
        </p:nvSpPr>
        <p:spPr>
          <a:xfrm>
            <a:off x="1995949" y="3920615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AST Builder</a:t>
            </a:r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449625-C8C8-3904-239B-D7B9944622CB}"/>
              </a:ext>
            </a:extLst>
          </p:cNvPr>
          <p:cNvSpPr txBox="1"/>
          <p:nvPr/>
        </p:nvSpPr>
        <p:spPr>
          <a:xfrm>
            <a:off x="4778477" y="2264422"/>
            <a:ext cx="644996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bg1"/>
                </a:solidFill>
              </a:rPr>
              <a:t>התשתית אחראית על ניהול תהליך </a:t>
            </a:r>
            <a:r>
              <a:rPr lang="he-IL" sz="2400" dirty="0" err="1">
                <a:solidFill>
                  <a:schemeClr val="bg1"/>
                </a:solidFill>
              </a:rPr>
              <a:t>הפירסור</a:t>
            </a:r>
            <a:r>
              <a:rPr lang="he-IL" sz="2400" dirty="0">
                <a:solidFill>
                  <a:schemeClr val="bg1"/>
                </a:solidFill>
              </a:rPr>
              <a:t> ומתן ממשק לגישה לטוקנים שנוצרו מהקוד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E02E6-0CE8-E08D-E15F-52AE1A8225B6}"/>
              </a:ext>
            </a:extLst>
          </p:cNvPr>
          <p:cNvSpPr txBox="1"/>
          <p:nvPr/>
        </p:nvSpPr>
        <p:spPr>
          <a:xfrm>
            <a:off x="4640826" y="4044661"/>
            <a:ext cx="671297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bg1"/>
                </a:solidFill>
              </a:rPr>
              <a:t>ה-</a:t>
            </a:r>
            <a:r>
              <a:rPr lang="en-US" sz="2400" dirty="0">
                <a:solidFill>
                  <a:schemeClr val="bg1"/>
                </a:solidFill>
              </a:rPr>
              <a:t>AST Builder</a:t>
            </a:r>
            <a:r>
              <a:rPr lang="he-IL" sz="2400" dirty="0">
                <a:solidFill>
                  <a:schemeClr val="bg1"/>
                </a:solidFill>
              </a:rPr>
              <a:t> (גם חלק מהתשתית) אחראי על לקבל את התוצרים של כל אחד מהמנתחים ולייצא את התוצאה</a:t>
            </a:r>
          </a:p>
        </p:txBody>
      </p:sp>
    </p:spTree>
    <p:extLst>
      <p:ext uri="{BB962C8B-B14F-4D97-AF65-F5344CB8AC3E}">
        <p14:creationId xmlns:p14="http://schemas.microsoft.com/office/powerpoint/2010/main" val="519682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8830-D5B9-D93C-34EF-D10DF51F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 – Abstract Syntax Tree</a:t>
            </a:r>
            <a:endParaRPr lang="he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BF3534-06D2-263D-E09B-69C60586A992}"/>
              </a:ext>
            </a:extLst>
          </p:cNvPr>
          <p:cNvSpPr/>
          <p:nvPr/>
        </p:nvSpPr>
        <p:spPr>
          <a:xfrm>
            <a:off x="4817806" y="2965077"/>
            <a:ext cx="2556388" cy="4817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var X: Int = Y + 5</a:t>
            </a:r>
            <a:endParaRPr lang="he-IL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889049"/>
      </p:ext>
    </p:extLst>
  </p:cSld>
  <p:clrMapOvr>
    <a:masterClrMapping/>
  </p:clrMapOvr>
  <p:transition spd="med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7210A-12D4-5DD1-8D8F-AA715A9DE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D966A-457E-AD3D-9F1A-8BEAE7AC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 – Abstract Syntax Tree</a:t>
            </a:r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49B93E-5EF9-0526-D8C6-759A44EB0F8E}"/>
              </a:ext>
            </a:extLst>
          </p:cNvPr>
          <p:cNvSpPr/>
          <p:nvPr/>
        </p:nvSpPr>
        <p:spPr>
          <a:xfrm>
            <a:off x="5781369" y="1799304"/>
            <a:ext cx="1455174" cy="98322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Declaration</a:t>
            </a:r>
            <a:endParaRPr lang="he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B6E51E-4C6A-BEFF-5A11-E3026F69AF85}"/>
              </a:ext>
            </a:extLst>
          </p:cNvPr>
          <p:cNvSpPr/>
          <p:nvPr/>
        </p:nvSpPr>
        <p:spPr>
          <a:xfrm>
            <a:off x="825911" y="2820052"/>
            <a:ext cx="2556388" cy="4817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var X: Int = Y + 5</a:t>
            </a:r>
            <a:endParaRPr lang="he-IL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367731F-B4AC-8829-6024-8CB4F5E3958C}"/>
              </a:ext>
            </a:extLst>
          </p:cNvPr>
          <p:cNvSpPr/>
          <p:nvPr/>
        </p:nvSpPr>
        <p:spPr>
          <a:xfrm>
            <a:off x="1297860" y="2820053"/>
            <a:ext cx="471946" cy="4817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X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22043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46F9B-3DD2-AB6C-1DB4-8805DBC74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E530-4E95-8D09-4C6A-6663ECC6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 – Abstract Syntax Tree</a:t>
            </a:r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D91763-6D52-7162-EE12-E1895A3B4028}"/>
              </a:ext>
            </a:extLst>
          </p:cNvPr>
          <p:cNvSpPr/>
          <p:nvPr/>
        </p:nvSpPr>
        <p:spPr>
          <a:xfrm>
            <a:off x="5781369" y="1799304"/>
            <a:ext cx="1455174" cy="98322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Declaration</a:t>
            </a:r>
            <a:endParaRPr lang="he-I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4552E0-9015-3C19-4460-908F5EAB8A12}"/>
              </a:ext>
            </a:extLst>
          </p:cNvPr>
          <p:cNvSpPr/>
          <p:nvPr/>
        </p:nvSpPr>
        <p:spPr>
          <a:xfrm>
            <a:off x="8062452" y="1956619"/>
            <a:ext cx="865240" cy="668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he-IL" dirty="0">
              <a:latin typeface="Consolas" panose="020B0609020204030204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6EAC26-17B9-2615-21DA-2526086C272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7236543" y="2290916"/>
            <a:ext cx="82590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C72FA8B-4B31-1CBB-43F9-D1E084CD7D62}"/>
              </a:ext>
            </a:extLst>
          </p:cNvPr>
          <p:cNvSpPr txBox="1"/>
          <p:nvPr/>
        </p:nvSpPr>
        <p:spPr>
          <a:xfrm>
            <a:off x="7297106" y="1956619"/>
            <a:ext cx="74411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10BBE2-7B78-C8C8-41FC-10FD396E2CD4}"/>
              </a:ext>
            </a:extLst>
          </p:cNvPr>
          <p:cNvSpPr/>
          <p:nvPr/>
        </p:nvSpPr>
        <p:spPr>
          <a:xfrm>
            <a:off x="825911" y="2820052"/>
            <a:ext cx="2556388" cy="4817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var X: Int = Y + 5</a:t>
            </a:r>
            <a:endParaRPr lang="he-IL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9C71DA9-17C9-6035-F96D-CBCC9B156BD1}"/>
              </a:ext>
            </a:extLst>
          </p:cNvPr>
          <p:cNvSpPr/>
          <p:nvPr/>
        </p:nvSpPr>
        <p:spPr>
          <a:xfrm>
            <a:off x="1789475" y="2820053"/>
            <a:ext cx="629260" cy="4817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Int</a:t>
            </a:r>
            <a:endParaRPr lang="he-I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8028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E318A-2541-2262-E0E8-D4BBB6448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4C86-727E-2891-274F-0D1B81D4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 – Abstract Syntax Tree</a:t>
            </a:r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91A964-D729-2D27-8E0F-30554F2556F8}"/>
              </a:ext>
            </a:extLst>
          </p:cNvPr>
          <p:cNvSpPr/>
          <p:nvPr/>
        </p:nvSpPr>
        <p:spPr>
          <a:xfrm>
            <a:off x="5781369" y="1799304"/>
            <a:ext cx="1455174" cy="98322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Declaration</a:t>
            </a:r>
            <a:endParaRPr lang="he-I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0A582B-5E93-8359-7E3E-2E6BDF394702}"/>
              </a:ext>
            </a:extLst>
          </p:cNvPr>
          <p:cNvSpPr/>
          <p:nvPr/>
        </p:nvSpPr>
        <p:spPr>
          <a:xfrm>
            <a:off x="8062452" y="1956619"/>
            <a:ext cx="865240" cy="668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he-IL" dirty="0">
              <a:latin typeface="Consolas" panose="020B0609020204030204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83B0C0-E3F5-2F78-0851-20A0D359AE4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7236543" y="2290916"/>
            <a:ext cx="82590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802C0D-043C-BB11-915A-D1672A69B655}"/>
              </a:ext>
            </a:extLst>
          </p:cNvPr>
          <p:cNvSpPr txBox="1"/>
          <p:nvPr/>
        </p:nvSpPr>
        <p:spPr>
          <a:xfrm>
            <a:off x="7297106" y="1956619"/>
            <a:ext cx="74411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</a:t>
            </a:r>
            <a:endParaRPr lang="he-IL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F6EED3-247C-6D2C-FFB0-E785D4049408}"/>
              </a:ext>
            </a:extLst>
          </p:cNvPr>
          <p:cNvCxnSpPr>
            <a:cxnSpLocks/>
          </p:cNvCxnSpPr>
          <p:nvPr/>
        </p:nvCxnSpPr>
        <p:spPr>
          <a:xfrm flipV="1">
            <a:off x="4955459" y="2290916"/>
            <a:ext cx="82590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BDCA08-2ECD-5538-02C1-9A0B2D5B5057}"/>
              </a:ext>
            </a:extLst>
          </p:cNvPr>
          <p:cNvSpPr txBox="1"/>
          <p:nvPr/>
        </p:nvSpPr>
        <p:spPr>
          <a:xfrm>
            <a:off x="5132271" y="1956619"/>
            <a:ext cx="62786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Type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2FF2FE-3B12-B5CB-A87E-526F5F7E6927}"/>
              </a:ext>
            </a:extLst>
          </p:cNvPr>
          <p:cNvSpPr/>
          <p:nvPr/>
        </p:nvSpPr>
        <p:spPr>
          <a:xfrm>
            <a:off x="825911" y="2820052"/>
            <a:ext cx="2556388" cy="4817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var X: Int = Y + 5</a:t>
            </a:r>
            <a:endParaRPr lang="he-IL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B94E72-C4B1-8C03-5F3C-881F468FBCCD}"/>
              </a:ext>
            </a:extLst>
          </p:cNvPr>
          <p:cNvSpPr/>
          <p:nvPr/>
        </p:nvSpPr>
        <p:spPr>
          <a:xfrm>
            <a:off x="4090220" y="1956619"/>
            <a:ext cx="865240" cy="668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Int</a:t>
            </a:r>
            <a:endParaRPr lang="he-IL" dirty="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35C8F8-B487-C997-061B-4A2CF4875A51}"/>
              </a:ext>
            </a:extLst>
          </p:cNvPr>
          <p:cNvSpPr/>
          <p:nvPr/>
        </p:nvSpPr>
        <p:spPr>
          <a:xfrm>
            <a:off x="2467900" y="2820052"/>
            <a:ext cx="1032384" cy="5014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Y + 5</a:t>
            </a:r>
            <a:endParaRPr lang="he-I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333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TM04033929[[fn=צפחה]]</Template>
  <TotalTime>1803</TotalTime>
  <Words>635</Words>
  <Application>Microsoft Office PowerPoint</Application>
  <PresentationFormat>Widescreen</PresentationFormat>
  <Paragraphs>197</Paragraphs>
  <Slides>28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Courier New</vt:lpstr>
      <vt:lpstr>Source Sans Pro Black</vt:lpstr>
      <vt:lpstr>Tahoma</vt:lpstr>
      <vt:lpstr>ערכת נושא Office</vt:lpstr>
      <vt:lpstr>הצגת ספרינט 2</vt:lpstr>
      <vt:lpstr>תהליך הקומפילציה</vt:lpstr>
      <vt:lpstr>תהליך הקומפילציה</vt:lpstr>
      <vt:lpstr>פירוט הספרינט</vt:lpstr>
      <vt:lpstr>פירוט הספרינט</vt:lpstr>
      <vt:lpstr>AST – Abstract Syntax Tree</vt:lpstr>
      <vt:lpstr>AST – Abstract Syntax Tree</vt:lpstr>
      <vt:lpstr>AST – Abstract Syntax Tree</vt:lpstr>
      <vt:lpstr>AST – Abstract Syntax Tree</vt:lpstr>
      <vt:lpstr>AST – Abstract Syntax Tree</vt:lpstr>
      <vt:lpstr>AST – Abstract Syntax Tree</vt:lpstr>
      <vt:lpstr>פירוט הספרינט</vt:lpstr>
      <vt:lpstr>פירוט הספרינט</vt:lpstr>
      <vt:lpstr>פירוט הספרינט</vt:lpstr>
      <vt:lpstr>פירוט הספרינט</vt:lpstr>
      <vt:lpstr>פירוט הספרינט</vt:lpstr>
      <vt:lpstr>פירוט הספרינט</vt:lpstr>
      <vt:lpstr>פירוט הספרינט</vt:lpstr>
      <vt:lpstr>פירוט הספרינט</vt:lpstr>
      <vt:lpstr>פירוט הספרינט</vt:lpstr>
      <vt:lpstr>מטרות הספרינט ותהליך העבודה</vt:lpstr>
      <vt:lpstr>פערים</vt:lpstr>
      <vt:lpstr>מסקנות</vt:lpstr>
      <vt:lpstr>מסקנות</vt:lpstr>
      <vt:lpstr>תכנון הספרינט הבא</vt:lpstr>
      <vt:lpstr>תכנון הספרינט הבא</vt:lpstr>
      <vt:lpstr>תכנון הספרינט הבא</vt:lpstr>
      <vt:lpstr>תודה רבה!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Oshri Fogel;Dvir Biton</dc:creator>
  <cp:lastModifiedBy>אושרי פוגל</cp:lastModifiedBy>
  <cp:revision>26</cp:revision>
  <dcterms:created xsi:type="dcterms:W3CDTF">2017-10-08T13:28:42Z</dcterms:created>
  <dcterms:modified xsi:type="dcterms:W3CDTF">2025-01-01T19:57:20Z</dcterms:modified>
</cp:coreProperties>
</file>