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75" r:id="rId4"/>
    <p:sldId id="258" r:id="rId5"/>
    <p:sldId id="265" r:id="rId6"/>
    <p:sldId id="311" r:id="rId7"/>
    <p:sldId id="293" r:id="rId8"/>
    <p:sldId id="294" r:id="rId9"/>
    <p:sldId id="267" r:id="rId10"/>
    <p:sldId id="313" r:id="rId11"/>
    <p:sldId id="314" r:id="rId12"/>
    <p:sldId id="312" r:id="rId13"/>
    <p:sldId id="315" r:id="rId14"/>
    <p:sldId id="257" r:id="rId15"/>
    <p:sldId id="259" r:id="rId16"/>
    <p:sldId id="260" r:id="rId17"/>
    <p:sldId id="261" r:id="rId18"/>
    <p:sldId id="308" r:id="rId19"/>
    <p:sldId id="264" r:id="rId2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86549" autoAdjust="0"/>
  </p:normalViewPr>
  <p:slideViewPr>
    <p:cSldViewPr snapToGrid="0">
      <p:cViewPr varScale="1">
        <p:scale>
          <a:sx n="97" d="100"/>
          <a:sy n="97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EA75B-B9DF-A02F-9289-90D810C26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77DF5-7D67-340F-A791-F4A8739D73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35C015-D314-880E-51EC-89F0D8DA6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הרכיב שעבדנו עליו הוא ה-</a:t>
            </a:r>
            <a:r>
              <a:rPr lang="en-US" dirty="0"/>
              <a:t>Parser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941CA-0752-2080-02D8-7E2A3F7D8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18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869F5-A943-E0D2-A6FA-76E105DE2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E39E2-D505-BC36-3332-9C4034271D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01B1E-2E71-4294-0E7B-0666546F8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EA06F-CFE6-43D9-9CEB-5DCA77CE9E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5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69EBA-0E24-C905-A4B8-1054DBB05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FBB8C-F674-1468-4C33-11473596E8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DA04BD-4A95-AB51-5B9E-9DA0C28D0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B9CF1-9CC5-2270-4FF8-6720851E6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78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3CD16-5B31-6E00-C579-A03AFC2C7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DEF9D5-7C53-0D80-4647-DE1F73BA4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7DA03A-9A0F-D0DB-A1E2-DCCA9D6DE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DE6A0-BB1F-346D-C98F-43DA8767F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DA26C-E8CD-FD35-2EA4-E01DD59ED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F7BC0-E2C4-76B0-2119-2A294F487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172375-C18D-F6F5-F9DA-CADA54729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B3F05-2B8C-7E94-0E52-F656CCA3E3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6ED2E-FF49-9BDC-FDC8-F44BF700F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BDEFD2-5FEA-CEA9-7DEA-76CBC465E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E7D3F6-9944-747D-823F-A3A3207EC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F5759-D0BA-664F-5C16-4A0E2669E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3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31BC5-D6D9-E7A3-0DA8-2403ECA6E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F64C85-CCC7-7A8D-8E8B-F77CCD133E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EF73CB-CB76-BFD8-57C9-4A2679AE7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532C7-62B5-197F-63E1-A1FAD8C6E7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81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16AAE-17B5-0E68-78C0-CCEDBDB00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9CFEF-3D02-9DCC-88F9-D6448948B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27A9A2-5A2B-F3C6-EB01-F930B50CF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BB08A-9AE1-D251-1287-BEBFD1229F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22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63C7A-141D-97E6-367B-2CCC81D44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AB871-E5B1-0B85-281C-68065DDDB5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5C145A-98BA-C47D-889A-1CD363728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126E-D858-993D-32CC-AD7BE11A8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57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62E59-B6AD-F461-BA1B-765A09BC4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F74C38-7996-ABC1-F210-B881B783E9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EC0B90-2412-21DC-637A-B8836426D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254E3-0690-770A-325E-F2F00B06BE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12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6042-8EED-D5E6-7059-AB2CC5DF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671E25-E70E-60B9-98F7-AC29402EA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93A95A-3A98-6086-671F-C60B27438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A5805-936B-22BD-0F3E-F59CB8A81D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43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8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כ"א/שבט/תשפ"ה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8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כ"א/שבט/תשפ"ה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כ"א/שבט/תשפ"ה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כ"א/שבט/תשפ"ה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 ערוך סגנונות טקסט של תבנית בסיס</a:t>
            </a:r>
          </a:p>
          <a:p>
            <a:pPr lvl="1"/>
            <a:r>
              <a:rPr lang="he-IL" dirty="0"/>
              <a:t>רמה שניה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639096"/>
            <a:ext cx="9144000" cy="1130155"/>
          </a:xfrm>
        </p:spPr>
        <p:txBody>
          <a:bodyPr/>
          <a:lstStyle/>
          <a:p>
            <a:r>
              <a:rPr lang="he-IL" dirty="0"/>
              <a:t>הצגת ספרינט 4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5371845"/>
            <a:ext cx="9144000" cy="1655762"/>
          </a:xfrm>
        </p:spPr>
        <p:txBody>
          <a:bodyPr/>
          <a:lstStyle/>
          <a:p>
            <a:r>
              <a:rPr lang="he-IL" dirty="0"/>
              <a:t>מציגים: דביר ביטון, אושרי פוגל</a:t>
            </a:r>
          </a:p>
        </p:txBody>
      </p:sp>
      <p:pic>
        <p:nvPicPr>
          <p:cNvPr id="5" name="Picture 4" descr="A blue arrow in a black background&#10;&#10;Description automatically generated">
            <a:extLst>
              <a:ext uri="{FF2B5EF4-FFF2-40B4-BE49-F238E27FC236}">
                <a16:creationId xmlns:a16="http://schemas.microsoft.com/office/drawing/2014/main" id="{84667D53-52D1-B6D6-6F59-4E9ADDA05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59" y="2074051"/>
            <a:ext cx="3339682" cy="1777778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6C7B5662-27AE-9E0B-1396-60182EA16446}"/>
              </a:ext>
            </a:extLst>
          </p:cNvPr>
          <p:cNvSpPr txBox="1">
            <a:spLocks/>
          </p:cNvSpPr>
          <p:nvPr/>
        </p:nvSpPr>
        <p:spPr>
          <a:xfrm>
            <a:off x="1524000" y="3851829"/>
            <a:ext cx="9144000" cy="1130155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7200" b="0" i="1" dirty="0">
                <a:solidFill>
                  <a:srgbClr val="0070C0"/>
                </a:solidFill>
                <a:latin typeface="Source Sans Pro Black" panose="020F0502020204030204" pitchFamily="34" charset="0"/>
                <a:ea typeface="STHupo" panose="020B0503020204020204" pitchFamily="2" charset="-122"/>
              </a:rPr>
              <a:t>Flow</a:t>
            </a:r>
            <a:endParaRPr lang="he-IL" sz="7200" b="0" i="1" dirty="0">
              <a:solidFill>
                <a:srgbClr val="0070C0"/>
              </a:solidFill>
              <a:latin typeface="Source Sans Pro Black" panose="020F0502020204030204" pitchFamily="34" charset="0"/>
              <a:ea typeface="STHupo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CEA90-F5AA-5513-7CA7-90C347452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026A28-142D-816F-1B09-63C398A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A2D109-1066-4AF5-E870-10DB898F11BE}"/>
              </a:ext>
            </a:extLst>
          </p:cNvPr>
          <p:cNvSpPr/>
          <p:nvPr/>
        </p:nvSpPr>
        <p:spPr>
          <a:xfrm>
            <a:off x="2910349" y="3391186"/>
            <a:ext cx="1450256" cy="9752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Lib loader</a:t>
            </a:r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C96FDE-5A2D-58C9-05CE-98E5A4506E91}"/>
              </a:ext>
            </a:extLst>
          </p:cNvPr>
          <p:cNvSpPr/>
          <p:nvPr/>
        </p:nvSpPr>
        <p:spPr>
          <a:xfrm>
            <a:off x="7831396" y="3391186"/>
            <a:ext cx="1450256" cy="9752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Code generation</a:t>
            </a:r>
            <a:endParaRPr lang="he-IL" dirty="0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D49D69D1-E49C-AD96-5533-F67ED90ACC24}"/>
              </a:ext>
            </a:extLst>
          </p:cNvPr>
          <p:cNvSpPr/>
          <p:nvPr/>
        </p:nvSpPr>
        <p:spPr>
          <a:xfrm>
            <a:off x="2998223" y="1690688"/>
            <a:ext cx="1274507" cy="1135626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Lib JARs</a:t>
            </a:r>
            <a:endParaRPr lang="he-IL" dirty="0"/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1E2330CF-3919-E701-4944-270E56C5EA20}"/>
              </a:ext>
            </a:extLst>
          </p:cNvPr>
          <p:cNvSpPr/>
          <p:nvPr/>
        </p:nvSpPr>
        <p:spPr>
          <a:xfrm>
            <a:off x="7919270" y="1690688"/>
            <a:ext cx="1274507" cy="1135626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Source files</a:t>
            </a:r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9E1DA0-3822-F95D-7770-433CDE32CB27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>
            <a:off x="8556524" y="2826314"/>
            <a:ext cx="0" cy="56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62F0A6-7A16-4A2C-1716-9BE694E5D50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635477" y="2826314"/>
            <a:ext cx="0" cy="56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E930EDB7-D999-A3EE-ED41-EA47E2003505}"/>
              </a:ext>
            </a:extLst>
          </p:cNvPr>
          <p:cNvSpPr/>
          <p:nvPr/>
        </p:nvSpPr>
        <p:spPr>
          <a:xfrm>
            <a:off x="5319251" y="4621162"/>
            <a:ext cx="1553497" cy="114054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Build</a:t>
            </a:r>
          </a:p>
          <a:p>
            <a:pPr algn="ctr"/>
            <a:r>
              <a:rPr lang="en-US" dirty="0"/>
              <a:t>directory</a:t>
            </a:r>
            <a:endParaRPr lang="he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711673-624C-A46C-1812-9A343FA4F1C6}"/>
              </a:ext>
            </a:extLst>
          </p:cNvPr>
          <p:cNvCxnSpPr>
            <a:stCxn id="3" idx="2"/>
            <a:endCxn id="16" idx="3"/>
          </p:cNvCxnSpPr>
          <p:nvPr/>
        </p:nvCxnSpPr>
        <p:spPr>
          <a:xfrm flipH="1">
            <a:off x="6872748" y="4366470"/>
            <a:ext cx="1683776" cy="82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375638-2370-255F-523B-8ACA8FFE53E3}"/>
              </a:ext>
            </a:extLst>
          </p:cNvPr>
          <p:cNvCxnSpPr>
            <a:stCxn id="8" idx="2"/>
            <a:endCxn id="16" idx="1"/>
          </p:cNvCxnSpPr>
          <p:nvPr/>
        </p:nvCxnSpPr>
        <p:spPr>
          <a:xfrm>
            <a:off x="3635477" y="4366470"/>
            <a:ext cx="1683774" cy="82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3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BB2A2-8909-8726-22A2-71EB87C24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0EA6CD-F8F7-E7ED-1F08-00A6877F20AA}"/>
              </a:ext>
            </a:extLst>
          </p:cNvPr>
          <p:cNvSpPr/>
          <p:nvPr/>
        </p:nvSpPr>
        <p:spPr>
          <a:xfrm>
            <a:off x="1853380" y="2878847"/>
            <a:ext cx="1784553" cy="11003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28CB06B-88B7-BEFA-8683-BB68097C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5DD3C-7EC3-CEF0-E483-5A2B064ECA8B}"/>
              </a:ext>
            </a:extLst>
          </p:cNvPr>
          <p:cNvSpPr txBox="1"/>
          <p:nvPr/>
        </p:nvSpPr>
        <p:spPr>
          <a:xfrm>
            <a:off x="4572000" y="3013501"/>
            <a:ext cx="6781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מקמפל קובץ יחיד לקבצי </a:t>
            </a:r>
            <a:r>
              <a:rPr lang="en-US" sz="2400" dirty="0">
                <a:solidFill>
                  <a:schemeClr val="bg1"/>
                </a:solidFill>
              </a:rPr>
              <a:t>.class</a:t>
            </a:r>
            <a:r>
              <a:rPr lang="he-IL" sz="2400" dirty="0">
                <a:solidFill>
                  <a:schemeClr val="bg1"/>
                </a:solidFill>
              </a:rPr>
              <a:t> המכילים </a:t>
            </a:r>
            <a:r>
              <a:rPr lang="en-US" sz="2400" dirty="0">
                <a:solidFill>
                  <a:schemeClr val="bg1"/>
                </a:solidFill>
              </a:rPr>
              <a:t>JVM bytecode</a:t>
            </a:r>
            <a:r>
              <a:rPr lang="he-IL" sz="2400" dirty="0">
                <a:solidFill>
                  <a:schemeClr val="bg1"/>
                </a:solidFill>
              </a:rPr>
              <a:t> – קוד בסיסי של </a:t>
            </a:r>
            <a:r>
              <a:rPr lang="en-US" sz="2400" dirty="0">
                <a:solidFill>
                  <a:schemeClr val="bg1"/>
                </a:solidFill>
              </a:rPr>
              <a:t>Java</a:t>
            </a:r>
            <a:endParaRPr lang="he-I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84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47482-B1CD-4658-A8BB-4E34B0F17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5BB4AA-D649-34EC-B658-C6C622A6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955237-2F04-7248-9EC0-BB3B54BAD525}"/>
              </a:ext>
            </a:extLst>
          </p:cNvPr>
          <p:cNvSpPr/>
          <p:nvPr/>
        </p:nvSpPr>
        <p:spPr>
          <a:xfrm>
            <a:off x="2941074" y="3789271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Driver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ABA7F1-4B24-0026-84FB-B5D6A87E93F1}"/>
              </a:ext>
            </a:extLst>
          </p:cNvPr>
          <p:cNvSpPr/>
          <p:nvPr/>
        </p:nvSpPr>
        <p:spPr>
          <a:xfrm>
            <a:off x="5265176" y="3851410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Build system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CD8FA-F6F6-7411-37DE-3ADD1D655EBF}"/>
              </a:ext>
            </a:extLst>
          </p:cNvPr>
          <p:cNvSpPr/>
          <p:nvPr/>
        </p:nvSpPr>
        <p:spPr>
          <a:xfrm>
            <a:off x="7387716" y="3851410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Packer</a:t>
            </a:r>
            <a:endParaRPr lang="he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532DFA-5074-240D-A600-0833F32516D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691216" y="4328816"/>
            <a:ext cx="5739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D2E0EC-718F-579B-88AE-5CF7634FB2C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813756" y="4328816"/>
            <a:ext cx="5739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3D4A91-FA46-8C54-6921-B5944062BBCB}"/>
              </a:ext>
            </a:extLst>
          </p:cNvPr>
          <p:cNvGrpSpPr/>
          <p:nvPr/>
        </p:nvGrpSpPr>
        <p:grpSpPr>
          <a:xfrm>
            <a:off x="5168836" y="1344157"/>
            <a:ext cx="1854327" cy="1854327"/>
            <a:chOff x="4920430" y="1100147"/>
            <a:chExt cx="2351140" cy="2351140"/>
          </a:xfrm>
        </p:grpSpPr>
        <p:pic>
          <p:nvPicPr>
            <p:cNvPr id="1026" name="Picture 2" descr="‪round glasses Icon - Free PNG &amp; SVG 705539 - Noun Project‬‏">
              <a:extLst>
                <a:ext uri="{FF2B5EF4-FFF2-40B4-BE49-F238E27FC236}">
                  <a16:creationId xmlns:a16="http://schemas.microsoft.com/office/drawing/2014/main" id="{A4A7A6D4-7616-7CE8-9D35-9592C70B4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7500" r="92000">
                          <a14:foregroundMark x1="9500" y1="48000" x2="7500" y2="48000"/>
                          <a14:foregroundMark x1="89000" y1="48000" x2="92000" y2="49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158" y="1617381"/>
              <a:ext cx="722007" cy="722007"/>
            </a:xfrm>
            <a:prstGeom prst="snip1Rect">
              <a:avLst>
                <a:gd name="adj" fmla="val 1570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Graphic 15" descr="Programmer male outline">
              <a:extLst>
                <a:ext uri="{FF2B5EF4-FFF2-40B4-BE49-F238E27FC236}">
                  <a16:creationId xmlns:a16="http://schemas.microsoft.com/office/drawing/2014/main" id="{224077F5-DBC8-B49D-7C62-FD2FBB7F6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20430" y="1100147"/>
              <a:ext cx="2351140" cy="2351140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B0C520-A39E-B2A5-B46A-09A48C45F651}"/>
              </a:ext>
            </a:extLst>
          </p:cNvPr>
          <p:cNvCxnSpPr>
            <a:cxnSpLocks/>
            <a:endCxn id="6" idx="0"/>
          </p:cNvCxnSpPr>
          <p:nvPr/>
        </p:nvCxnSpPr>
        <p:spPr>
          <a:xfrm rot="5400000">
            <a:off x="3758625" y="2379059"/>
            <a:ext cx="1467733" cy="1352691"/>
          </a:xfrm>
          <a:prstGeom prst="bentConnector3">
            <a:avLst>
              <a:gd name="adj1" fmla="val 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683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6CA42-5E0E-5970-E127-12221E427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BD6CDAE-F053-2783-9321-087BBFEFBB32}"/>
              </a:ext>
            </a:extLst>
          </p:cNvPr>
          <p:cNvSpPr/>
          <p:nvPr/>
        </p:nvSpPr>
        <p:spPr>
          <a:xfrm>
            <a:off x="1853380" y="2878847"/>
            <a:ext cx="1784553" cy="11003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Packer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20F5432-18F3-49FF-1A8A-2A9387CB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807BC-BD07-D195-F67B-E79F0DB1974F}"/>
              </a:ext>
            </a:extLst>
          </p:cNvPr>
          <p:cNvSpPr txBox="1"/>
          <p:nvPr/>
        </p:nvSpPr>
        <p:spPr>
          <a:xfrm>
            <a:off x="4572000" y="3013501"/>
            <a:ext cx="6781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דוחס את כל קבצי ה-</a:t>
            </a:r>
            <a:r>
              <a:rPr lang="en-US" sz="2400" dirty="0">
                <a:solidFill>
                  <a:schemeClr val="bg1"/>
                </a:solidFill>
              </a:rPr>
              <a:t>.class</a:t>
            </a:r>
            <a:r>
              <a:rPr lang="he-IL" sz="2400" dirty="0">
                <a:solidFill>
                  <a:schemeClr val="bg1"/>
                </a:solidFill>
              </a:rPr>
              <a:t> בתיקיית ה-</a:t>
            </a:r>
            <a:r>
              <a:rPr lang="en-US" sz="2400" dirty="0">
                <a:solidFill>
                  <a:schemeClr val="bg1"/>
                </a:solidFill>
              </a:rPr>
              <a:t>build</a:t>
            </a:r>
            <a:r>
              <a:rPr lang="he-IL" sz="2400" dirty="0">
                <a:solidFill>
                  <a:schemeClr val="bg1"/>
                </a:solidFill>
              </a:rPr>
              <a:t> לקובץ הרצה יחיד (</a:t>
            </a:r>
            <a:r>
              <a:rPr lang="en-US" sz="2400" dirty="0">
                <a:solidFill>
                  <a:schemeClr val="bg1"/>
                </a:solidFill>
              </a:rPr>
              <a:t>.exe, .jar</a:t>
            </a:r>
            <a:r>
              <a:rPr lang="he-IL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9048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 הספרינט ותהליך העבודה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786295"/>
            <a:ext cx="10515600" cy="533225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e-IL" dirty="0"/>
              <a:t>לסיים את ה-</a:t>
            </a:r>
            <a:r>
              <a:rPr lang="en-US" dirty="0"/>
              <a:t>Semantic analysis</a:t>
            </a:r>
            <a:endParaRPr lang="he-IL" dirty="0"/>
          </a:p>
          <a:p>
            <a:pPr marL="971550" lvl="1" indent="-514350">
              <a:buFont typeface="+mj-lt"/>
              <a:buAutoNum type="arabicPeriod"/>
            </a:pPr>
            <a:r>
              <a:rPr lang="he-IL" dirty="0"/>
              <a:t>עברנו על זה כבר, אין צורך.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ליצור את כל מערכת הקומפילציה של </a:t>
            </a:r>
            <a:r>
              <a:rPr lang="en-US" dirty="0"/>
              <a:t>Flow</a:t>
            </a:r>
            <a:endParaRPr lang="he-IL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Code generation</a:t>
            </a:r>
            <a:endParaRPr lang="he-IL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Library loader</a:t>
            </a:r>
            <a:endParaRPr lang="he-IL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Build system</a:t>
            </a:r>
            <a:endParaRPr lang="he-IL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Packer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פערים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סיימנו </a:t>
            </a:r>
            <a:r>
              <a:rPr lang="he-IL" dirty="0" err="1"/>
              <a:t>הכל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שימור: עבודה על </a:t>
            </a:r>
            <a:r>
              <a:rPr lang="he-IL" dirty="0" err="1"/>
              <a:t>הפרוייקט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שיפור: תכנון טיפה יותר טוב</a:t>
            </a:r>
          </a:p>
        </p:txBody>
      </p:sp>
    </p:spTree>
    <p:extLst>
      <p:ext uri="{BB962C8B-B14F-4D97-AF65-F5344CB8AC3E}">
        <p14:creationId xmlns:p14="http://schemas.microsoft.com/office/powerpoint/2010/main" val="466079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A84E-031A-AE67-BBAF-7725C90A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תכנון הספרינט הבא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72B2-2108-52E3-FD85-44D88651A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ספריית בסיס (</a:t>
            </a:r>
            <a:r>
              <a:rPr lang="en-US" dirty="0"/>
              <a:t>core library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טיפוסים בסיסיים</a:t>
            </a:r>
          </a:p>
          <a:p>
            <a:pPr lvl="1"/>
            <a:r>
              <a:rPr lang="he-IL" dirty="0"/>
              <a:t>ממשק עם חלקים רגישים ב-</a:t>
            </a:r>
            <a:r>
              <a:rPr lang="en-US" dirty="0"/>
              <a:t>Java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8903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תודה רבה!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79FFE-FB63-616F-96C3-31E75A0D1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F5B5E522-6EA2-098C-6EF8-0749C0E8EEE5}"/>
              </a:ext>
            </a:extLst>
          </p:cNvPr>
          <p:cNvSpPr/>
          <p:nvPr/>
        </p:nvSpPr>
        <p:spPr>
          <a:xfrm>
            <a:off x="5781366" y="1848464"/>
            <a:ext cx="983225" cy="904568"/>
          </a:xfrm>
          <a:prstGeom prst="snip1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Source Code</a:t>
            </a:r>
            <a:endParaRPr lang="he-IL" dirty="0"/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81AD462E-8B4D-E1BA-C28B-E98705439321}"/>
              </a:ext>
            </a:extLst>
          </p:cNvPr>
          <p:cNvSpPr/>
          <p:nvPr/>
        </p:nvSpPr>
        <p:spPr>
          <a:xfrm>
            <a:off x="2143431" y="3661240"/>
            <a:ext cx="1101213" cy="91559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Token List</a:t>
            </a:r>
            <a:endParaRPr lang="he-IL" dirty="0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008578CC-DA62-3DA4-7D22-C173DBE4ACC0}"/>
              </a:ext>
            </a:extLst>
          </p:cNvPr>
          <p:cNvSpPr/>
          <p:nvPr/>
        </p:nvSpPr>
        <p:spPr>
          <a:xfrm>
            <a:off x="4511273" y="3730862"/>
            <a:ext cx="1085012" cy="776345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AST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7CF45-F118-5354-707B-14C260A157A2}"/>
              </a:ext>
            </a:extLst>
          </p:cNvPr>
          <p:cNvSpPr/>
          <p:nvPr/>
        </p:nvSpPr>
        <p:spPr>
          <a:xfrm>
            <a:off x="2045109" y="3579491"/>
            <a:ext cx="1297859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Lexer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ECB4622-2774-38F6-D2D2-93D58DE0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תהליך הקומפילציה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44B83-88F7-2D8C-5A39-3EDBC251E270}"/>
              </a:ext>
            </a:extLst>
          </p:cNvPr>
          <p:cNvSpPr/>
          <p:nvPr/>
        </p:nvSpPr>
        <p:spPr>
          <a:xfrm>
            <a:off x="6764591" y="3579491"/>
            <a:ext cx="1297859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Semantic analysis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5532E-63C0-7550-4535-BDD58A87C2D6}"/>
              </a:ext>
            </a:extLst>
          </p:cNvPr>
          <p:cNvSpPr/>
          <p:nvPr/>
        </p:nvSpPr>
        <p:spPr>
          <a:xfrm>
            <a:off x="9124332" y="3579491"/>
            <a:ext cx="1297859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Code generation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0F6F9-AC84-F8DB-8878-7BE600410492}"/>
              </a:ext>
            </a:extLst>
          </p:cNvPr>
          <p:cNvSpPr/>
          <p:nvPr/>
        </p:nvSpPr>
        <p:spPr>
          <a:xfrm>
            <a:off x="4404850" y="3579491"/>
            <a:ext cx="1297859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Parser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97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-0.14726 3.33333E-6 C -0.21328 3.33333E-6 -0.29427 0.07314 -0.29427 0.13194 L -0.29427 0.26389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4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-0.00078 0.1909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78 0.19098 L 0.04675 0.19098 C 0.06849 0.19098 0.09519 0.09653 0.09519 0.0213 L 0.09519 -0.14838 C 0.09701 -0.20902 0.18021 -0.18773 0.18099 -0.18842 C 0.19662 -0.19537 0.19506 -0.00162 0.19401 -0.00139 " pathEditMode="relative" rAng="0" ptsTypes="AAAAAA">
                                      <p:cBhvr>
                                        <p:cTn id="1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66" y="-1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-3.125E-6 0.17385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125E-6 0.17385 L 0.04961 0.17385 C 0.07214 0.17385 0.09974 0.0831 0.09974 0.00857 L 0.09974 -0.15625 C 0.09974 -0.18333 0.17891 -0.17986 0.17904 -0.17916 C 0.19245 -0.1824 0.19323 -0.00486 0.19349 -0.00416 " pathEditMode="relative" rAng="0" ptsTypes="AAAAAA">
                                      <p:cBhvr>
                                        <p:cTn id="1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4" y="-1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49 -0.00416 C 0.19323 0.06135 0.18724 0.14653 0.20235 0.17385 C 0.21758 0.20116 0.28177 0.19954 0.28516 0.15973 C 0.29167 0.04352 0.29349 -0.20254 0.29349 -0.16365 C 0.29479 -0.21759 0.37735 -0.19236 0.37722 -0.19236 C 0.39141 -0.19791 0.38464 0.00417 0.3849 0.00301 " pathEditMode="relative" rAng="0" ptsTypes="AAAAAA">
                                      <p:cBhvr>
                                        <p:cTn id="2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7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1" grpId="1" animBg="1"/>
      <p:bldP spid="9" grpId="0" animBg="1"/>
      <p:bldP spid="9" grpId="1" animBg="1"/>
      <p:bldP spid="9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26869-A633-DA15-B44D-D1780BF1D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ADBEB7-1164-6722-CC99-6E0D387B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תהליך הקומפילציה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04591-93E2-48DD-3AD0-76C842EBCEB7}"/>
              </a:ext>
            </a:extLst>
          </p:cNvPr>
          <p:cNvSpPr/>
          <p:nvPr/>
        </p:nvSpPr>
        <p:spPr>
          <a:xfrm>
            <a:off x="4689986" y="2259987"/>
            <a:ext cx="2812028" cy="23380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Code generation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4145709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A0002-343A-41B0-FADB-7C2164567FBF}"/>
              </a:ext>
            </a:extLst>
          </p:cNvPr>
          <p:cNvSpPr/>
          <p:nvPr/>
        </p:nvSpPr>
        <p:spPr>
          <a:xfrm>
            <a:off x="2941074" y="3789271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Driver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544BC-D968-C1C7-3A83-2B411B607E7B}"/>
              </a:ext>
            </a:extLst>
          </p:cNvPr>
          <p:cNvSpPr/>
          <p:nvPr/>
        </p:nvSpPr>
        <p:spPr>
          <a:xfrm>
            <a:off x="5265176" y="3851410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Build system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715C55-68F3-72BD-8E66-337CDBC6DD9C}"/>
              </a:ext>
            </a:extLst>
          </p:cNvPr>
          <p:cNvSpPr/>
          <p:nvPr/>
        </p:nvSpPr>
        <p:spPr>
          <a:xfrm>
            <a:off x="7387716" y="3851410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Packer</a:t>
            </a:r>
            <a:endParaRPr lang="he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AAE06F-210A-165D-22DB-7247F03A729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691216" y="4328816"/>
            <a:ext cx="5739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5276D0-E802-556D-E7D0-FE24A2A7273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813756" y="4328816"/>
            <a:ext cx="5739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1229A8-C23A-DF7A-7BE1-F308AE08F675}"/>
              </a:ext>
            </a:extLst>
          </p:cNvPr>
          <p:cNvGrpSpPr/>
          <p:nvPr/>
        </p:nvGrpSpPr>
        <p:grpSpPr>
          <a:xfrm>
            <a:off x="5168836" y="1344157"/>
            <a:ext cx="1854327" cy="1854327"/>
            <a:chOff x="4920430" y="1100147"/>
            <a:chExt cx="2351140" cy="2351140"/>
          </a:xfrm>
        </p:grpSpPr>
        <p:pic>
          <p:nvPicPr>
            <p:cNvPr id="1026" name="Picture 2" descr="‪round glasses Icon - Free PNG &amp; SVG 705539 - Noun Project‬‏">
              <a:extLst>
                <a:ext uri="{FF2B5EF4-FFF2-40B4-BE49-F238E27FC236}">
                  <a16:creationId xmlns:a16="http://schemas.microsoft.com/office/drawing/2014/main" id="{A8B6715E-6D1D-2767-7277-ADA64207B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7500" r="92000">
                          <a14:foregroundMark x1="9500" y1="48000" x2="7500" y2="48000"/>
                          <a14:foregroundMark x1="89000" y1="48000" x2="92000" y2="49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158" y="1617381"/>
              <a:ext cx="722007" cy="722007"/>
            </a:xfrm>
            <a:prstGeom prst="snip1Rect">
              <a:avLst>
                <a:gd name="adj" fmla="val 1570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Graphic 15" descr="Programmer male outline">
              <a:extLst>
                <a:ext uri="{FF2B5EF4-FFF2-40B4-BE49-F238E27FC236}">
                  <a16:creationId xmlns:a16="http://schemas.microsoft.com/office/drawing/2014/main" id="{EEA4C30D-C462-29EB-CF7A-9F6330B48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20430" y="1100147"/>
              <a:ext cx="2351140" cy="2351140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3CF3A5-FCCD-8917-F17F-1F09221ABBE2}"/>
              </a:ext>
            </a:extLst>
          </p:cNvPr>
          <p:cNvCxnSpPr>
            <a:cxnSpLocks/>
            <a:endCxn id="6" idx="0"/>
          </p:cNvCxnSpPr>
          <p:nvPr/>
        </p:nvCxnSpPr>
        <p:spPr>
          <a:xfrm rot="5400000">
            <a:off x="3758625" y="2379059"/>
            <a:ext cx="1467733" cy="1352691"/>
          </a:xfrm>
          <a:prstGeom prst="bentConnector3">
            <a:avLst>
              <a:gd name="adj1" fmla="val 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8A353-43B4-6401-D539-CB1A2A3E7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8EEF3E-1702-ADCC-C915-4F266B3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E7EB6C-4748-C9C7-9BDD-296EA8CB980C}"/>
              </a:ext>
            </a:extLst>
          </p:cNvPr>
          <p:cNvSpPr/>
          <p:nvPr/>
        </p:nvSpPr>
        <p:spPr>
          <a:xfrm>
            <a:off x="2121310" y="288945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49625-C8C8-3904-239B-D7B9944622CB}"/>
              </a:ext>
            </a:extLst>
          </p:cNvPr>
          <p:cNvSpPr txBox="1"/>
          <p:nvPr/>
        </p:nvSpPr>
        <p:spPr>
          <a:xfrm>
            <a:off x="4903838" y="3039942"/>
            <a:ext cx="644996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זהו ממשק המשתמש (ככלי </a:t>
            </a:r>
            <a:r>
              <a:rPr lang="en-US" sz="2400" dirty="0">
                <a:solidFill>
                  <a:schemeClr val="bg1"/>
                </a:solidFill>
              </a:rPr>
              <a:t>command line</a:t>
            </a:r>
            <a:r>
              <a:rPr lang="he-IL" sz="2400" dirty="0">
                <a:solidFill>
                  <a:schemeClr val="bg1"/>
                </a:solidFill>
              </a:rPr>
              <a:t>). הוא מכיל פקודות חיוניות עבור פעולות קומפילציה והרצה.</a:t>
            </a:r>
          </a:p>
        </p:txBody>
      </p:sp>
    </p:spTree>
    <p:extLst>
      <p:ext uri="{BB962C8B-B14F-4D97-AF65-F5344CB8AC3E}">
        <p14:creationId xmlns:p14="http://schemas.microsoft.com/office/powerpoint/2010/main" val="519682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BF75E-6137-EFCC-9A44-58D687C1A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25388E-7202-E47E-59FD-ECC23225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9420A-D8A3-610E-5A53-8370C9B34F9A}"/>
              </a:ext>
            </a:extLst>
          </p:cNvPr>
          <p:cNvSpPr/>
          <p:nvPr/>
        </p:nvSpPr>
        <p:spPr>
          <a:xfrm>
            <a:off x="2941074" y="3789271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Driver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CA63D-98A2-9558-6CFC-B228BE04B94D}"/>
              </a:ext>
            </a:extLst>
          </p:cNvPr>
          <p:cNvSpPr/>
          <p:nvPr/>
        </p:nvSpPr>
        <p:spPr>
          <a:xfrm>
            <a:off x="5265176" y="3851410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Build system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FC2D13-CFE4-CDC6-14EE-2DB496545545}"/>
              </a:ext>
            </a:extLst>
          </p:cNvPr>
          <p:cNvSpPr/>
          <p:nvPr/>
        </p:nvSpPr>
        <p:spPr>
          <a:xfrm>
            <a:off x="7387716" y="3851410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Packer</a:t>
            </a:r>
            <a:endParaRPr lang="he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1D2ED8-71AF-3596-AC38-09BC8E19D1D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691216" y="4328816"/>
            <a:ext cx="5739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DFAEF4-6E57-161F-041B-212F29218C0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813756" y="4328816"/>
            <a:ext cx="5739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FA7B0B-98D0-E749-05C6-F3BB84D1A81E}"/>
              </a:ext>
            </a:extLst>
          </p:cNvPr>
          <p:cNvGrpSpPr/>
          <p:nvPr/>
        </p:nvGrpSpPr>
        <p:grpSpPr>
          <a:xfrm>
            <a:off x="5168836" y="1344157"/>
            <a:ext cx="1854327" cy="1854327"/>
            <a:chOff x="4920430" y="1100147"/>
            <a:chExt cx="2351140" cy="2351140"/>
          </a:xfrm>
        </p:grpSpPr>
        <p:pic>
          <p:nvPicPr>
            <p:cNvPr id="1026" name="Picture 2" descr="‪round glasses Icon - Free PNG &amp; SVG 705539 - Noun Project‬‏">
              <a:extLst>
                <a:ext uri="{FF2B5EF4-FFF2-40B4-BE49-F238E27FC236}">
                  <a16:creationId xmlns:a16="http://schemas.microsoft.com/office/drawing/2014/main" id="{8E0A969C-A714-E3C7-07DF-46DD78477D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7500" r="92000">
                          <a14:foregroundMark x1="9500" y1="48000" x2="7500" y2="48000"/>
                          <a14:foregroundMark x1="89000" y1="48000" x2="92000" y2="49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158" y="1617381"/>
              <a:ext cx="722007" cy="722007"/>
            </a:xfrm>
            <a:prstGeom prst="snip1Rect">
              <a:avLst>
                <a:gd name="adj" fmla="val 1570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Graphic 15" descr="Programmer male outline">
              <a:extLst>
                <a:ext uri="{FF2B5EF4-FFF2-40B4-BE49-F238E27FC236}">
                  <a16:creationId xmlns:a16="http://schemas.microsoft.com/office/drawing/2014/main" id="{1BB5EC3D-B5B1-F587-DCAC-F3D9E582F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20430" y="1100147"/>
              <a:ext cx="2351140" cy="2351140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16D7AF-A4B2-EF20-F463-2FBB420E8633}"/>
              </a:ext>
            </a:extLst>
          </p:cNvPr>
          <p:cNvCxnSpPr>
            <a:cxnSpLocks/>
            <a:endCxn id="6" idx="0"/>
          </p:cNvCxnSpPr>
          <p:nvPr/>
        </p:nvCxnSpPr>
        <p:spPr>
          <a:xfrm rot="5400000">
            <a:off x="3758625" y="2379059"/>
            <a:ext cx="1467733" cy="1352691"/>
          </a:xfrm>
          <a:prstGeom prst="bentConnector3">
            <a:avLst>
              <a:gd name="adj1" fmla="val 4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971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352B1-DC79-7F96-5DBF-197DD7878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A2FD6F-A113-82A0-B834-E5BE3378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BE551E2-166A-1CFD-B348-CF01099E2007}"/>
              </a:ext>
            </a:extLst>
          </p:cNvPr>
          <p:cNvSpPr/>
          <p:nvPr/>
        </p:nvSpPr>
        <p:spPr>
          <a:xfrm>
            <a:off x="4513006" y="2369574"/>
            <a:ext cx="3165988" cy="21188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Build system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473514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5790F-72C5-F00E-4077-A47B5FCE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51FFDB-22C4-2A21-AB30-DE68F951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FAFB3-E55F-6B41-D779-D450044DCEA9}"/>
              </a:ext>
            </a:extLst>
          </p:cNvPr>
          <p:cNvSpPr/>
          <p:nvPr/>
        </p:nvSpPr>
        <p:spPr>
          <a:xfrm>
            <a:off x="2910349" y="3391186"/>
            <a:ext cx="1450256" cy="9752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Lib loader</a:t>
            </a:r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D70F0F-4581-DE22-5EC3-8F7F27BBB7E3}"/>
              </a:ext>
            </a:extLst>
          </p:cNvPr>
          <p:cNvSpPr/>
          <p:nvPr/>
        </p:nvSpPr>
        <p:spPr>
          <a:xfrm>
            <a:off x="7831396" y="3391186"/>
            <a:ext cx="1450256" cy="9752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Code generation</a:t>
            </a:r>
            <a:endParaRPr lang="he-IL" dirty="0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0D773C3A-A75D-C1C6-464F-0E3C645B00D6}"/>
              </a:ext>
            </a:extLst>
          </p:cNvPr>
          <p:cNvSpPr/>
          <p:nvPr/>
        </p:nvSpPr>
        <p:spPr>
          <a:xfrm>
            <a:off x="2998223" y="1690688"/>
            <a:ext cx="1274507" cy="1135626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Lib JARs</a:t>
            </a:r>
            <a:endParaRPr lang="he-IL" dirty="0"/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08EAED98-CC52-7CBB-1697-2A0171812EF1}"/>
              </a:ext>
            </a:extLst>
          </p:cNvPr>
          <p:cNvSpPr/>
          <p:nvPr/>
        </p:nvSpPr>
        <p:spPr>
          <a:xfrm>
            <a:off x="7919270" y="1690688"/>
            <a:ext cx="1274507" cy="1135626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Source files</a:t>
            </a:r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DA2D92-6D8E-3B89-E6E2-1D8F93749FD9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>
            <a:off x="8556524" y="2826314"/>
            <a:ext cx="0" cy="56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336E3A-4BF7-CE41-CCB2-CD5C21B99ED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635477" y="2826314"/>
            <a:ext cx="0" cy="56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062E587A-3136-81FE-CE10-C44075D577BC}"/>
              </a:ext>
            </a:extLst>
          </p:cNvPr>
          <p:cNvSpPr/>
          <p:nvPr/>
        </p:nvSpPr>
        <p:spPr>
          <a:xfrm>
            <a:off x="5319251" y="4621162"/>
            <a:ext cx="1553497" cy="114054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Build</a:t>
            </a:r>
          </a:p>
          <a:p>
            <a:pPr algn="ctr"/>
            <a:r>
              <a:rPr lang="en-US" dirty="0"/>
              <a:t>directory</a:t>
            </a:r>
            <a:endParaRPr lang="he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1849D7-8A4E-CB86-572D-4EFEF95A1AEC}"/>
              </a:ext>
            </a:extLst>
          </p:cNvPr>
          <p:cNvCxnSpPr>
            <a:stCxn id="3" idx="2"/>
            <a:endCxn id="16" idx="3"/>
          </p:cNvCxnSpPr>
          <p:nvPr/>
        </p:nvCxnSpPr>
        <p:spPr>
          <a:xfrm flipH="1">
            <a:off x="6872748" y="4366470"/>
            <a:ext cx="1683776" cy="82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0F8600-9559-395B-CE06-4E7D5EF2D585}"/>
              </a:ext>
            </a:extLst>
          </p:cNvPr>
          <p:cNvCxnSpPr>
            <a:stCxn id="8" idx="2"/>
            <a:endCxn id="16" idx="1"/>
          </p:cNvCxnSpPr>
          <p:nvPr/>
        </p:nvCxnSpPr>
        <p:spPr>
          <a:xfrm>
            <a:off x="3635477" y="4366470"/>
            <a:ext cx="1683774" cy="82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2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03230-4EF3-25B3-1D6F-F18DF1D2D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A0DFB7-859D-13CE-9884-B0BA47C48E19}"/>
              </a:ext>
            </a:extLst>
          </p:cNvPr>
          <p:cNvSpPr/>
          <p:nvPr/>
        </p:nvSpPr>
        <p:spPr>
          <a:xfrm>
            <a:off x="1853380" y="2878847"/>
            <a:ext cx="1784553" cy="11003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Lib loader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09D5904-E1C9-F481-39BD-1536D518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F1E82-C438-3159-176B-490DC7DA3279}"/>
              </a:ext>
            </a:extLst>
          </p:cNvPr>
          <p:cNvSpPr txBox="1"/>
          <p:nvPr/>
        </p:nvSpPr>
        <p:spPr>
          <a:xfrm>
            <a:off x="4903838" y="3013501"/>
            <a:ext cx="644996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טוען את כל הסמלים בספריות המקושרות </a:t>
            </a:r>
            <a:r>
              <a:rPr lang="he-IL" sz="2400" dirty="0" err="1">
                <a:solidFill>
                  <a:schemeClr val="bg1"/>
                </a:solidFill>
              </a:rPr>
              <a:t>לפרוייקט</a:t>
            </a:r>
            <a:r>
              <a:rPr lang="he-IL" sz="2400" dirty="0">
                <a:solidFill>
                  <a:schemeClr val="bg1"/>
                </a:solidFill>
              </a:rPr>
              <a:t>, כולל הספריות הבסיסיות של </a:t>
            </a:r>
            <a:r>
              <a:rPr lang="en-US" sz="2400" dirty="0">
                <a:solidFill>
                  <a:schemeClr val="bg1"/>
                </a:solidFill>
              </a:rPr>
              <a:t>Flow</a:t>
            </a:r>
            <a:r>
              <a:rPr lang="he-IL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631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1982</TotalTime>
  <Words>304</Words>
  <Application>Microsoft Office PowerPoint</Application>
  <PresentationFormat>Widescreen</PresentationFormat>
  <Paragraphs>97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Source Sans Pro Black</vt:lpstr>
      <vt:lpstr>Tahoma</vt:lpstr>
      <vt:lpstr>ערכת נושא Office</vt:lpstr>
      <vt:lpstr>הצגת ספרינט 4</vt:lpstr>
      <vt:lpstr>תהליך הקומפילציה</vt:lpstr>
      <vt:lpstr>תהליך הקומפילציה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מטרות הספרינט ותהליך העבודה</vt:lpstr>
      <vt:lpstr>פערים</vt:lpstr>
      <vt:lpstr>מסקנות</vt:lpstr>
      <vt:lpstr>מסקנות</vt:lpstr>
      <vt:lpstr>תכנון הספרינט הבא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Oshri Fogel;Dvir Biton</dc:creator>
  <cp:lastModifiedBy>אושרי פוגל</cp:lastModifiedBy>
  <cp:revision>28</cp:revision>
  <dcterms:created xsi:type="dcterms:W3CDTF">2017-10-08T13:28:42Z</dcterms:created>
  <dcterms:modified xsi:type="dcterms:W3CDTF">2025-02-19T20:00:07Z</dcterms:modified>
</cp:coreProperties>
</file>