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7"/>
  </p:notesMasterIdLst>
  <p:sldIdLst>
    <p:sldId id="256" r:id="rId2"/>
    <p:sldId id="274" r:id="rId3"/>
    <p:sldId id="275" r:id="rId4"/>
    <p:sldId id="286" r:id="rId5"/>
    <p:sldId id="287" r:id="rId6"/>
    <p:sldId id="258" r:id="rId7"/>
    <p:sldId id="265" r:id="rId8"/>
    <p:sldId id="288" r:id="rId9"/>
    <p:sldId id="267" r:id="rId10"/>
    <p:sldId id="289" r:id="rId11"/>
    <p:sldId id="26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310" r:id="rId21"/>
    <p:sldId id="299" r:id="rId22"/>
    <p:sldId id="300" r:id="rId23"/>
    <p:sldId id="301" r:id="rId24"/>
    <p:sldId id="302" r:id="rId25"/>
    <p:sldId id="303" r:id="rId26"/>
    <p:sldId id="305" r:id="rId27"/>
    <p:sldId id="304" r:id="rId28"/>
    <p:sldId id="306" r:id="rId29"/>
    <p:sldId id="307" r:id="rId30"/>
    <p:sldId id="257" r:id="rId31"/>
    <p:sldId id="259" r:id="rId32"/>
    <p:sldId id="260" r:id="rId33"/>
    <p:sldId id="261" r:id="rId34"/>
    <p:sldId id="308" r:id="rId35"/>
    <p:sldId id="264" r:id="rId3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0" autoAdjust="0"/>
    <p:restoredTop sz="86549" autoAdjust="0"/>
  </p:normalViewPr>
  <p:slideViewPr>
    <p:cSldViewPr snapToGrid="0">
      <p:cViewPr varScale="1">
        <p:scale>
          <a:sx n="97" d="100"/>
          <a:sy n="97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EA75B-B9DF-A02F-9289-90D810C26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77DF5-7D67-340F-A791-F4A8739D7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5C015-D314-880E-51EC-89F0D8DA6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הרכיב שעבדנו עליו הוא ה-</a:t>
            </a:r>
            <a:r>
              <a:rPr lang="en-US" dirty="0"/>
              <a:t>Parser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941CA-0752-2080-02D8-7E2A3F7D84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18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CD5EF-2B2A-6580-4740-F3DD1EEF6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6C6C8-7D63-D982-462D-4C51252ECF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DD58A-0893-63DD-697D-F0BBE2636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531E4-99EF-7F8A-E5CF-CACFB771E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4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B80EC-BA96-96A4-23BC-6F8EBC44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19490-7F02-62FF-2D34-58C233E47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08D41-2608-812C-EFB7-673EC19DF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176A7-B799-DBB6-BDE4-B93709F013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90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23916-9872-951A-4093-4CAD1BCEB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4AE0C-1D15-7BA9-9CBF-6FFE6781E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24DFC-A460-6EB1-CBF5-9F2DBF3E8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B595C-3D55-6FB7-C674-937031467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78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F7EA5-319D-B3AA-7FAC-6817C79E1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1C417F-A70F-A677-0CE7-6B0B2C9F2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F0EEE-2CA9-49AB-70E0-8D23E724E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3C3E-C16D-E594-33B1-78A10AA91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05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16AAE-17B5-0E68-78C0-CCEDBDB00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9CFEF-3D02-9DCC-88F9-D6448948B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27A9A2-5A2B-F3C6-EB01-F930B50CF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BB08A-9AE1-D251-1287-BEBFD1229F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22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63C7A-141D-97E6-367B-2CCC81D4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AB871-E5B1-0B85-281C-68065DDDB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5C145A-98BA-C47D-889A-1CD363728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F126E-D858-993D-32CC-AD7BE11A8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5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F6E94-78AC-A693-8FD4-D8AF4C4E1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AC4729-A9B0-BF21-FDA6-BDB2DFC6D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86E4A0-7758-2599-0D78-EE323A93F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ABC6E-C1AC-7FF2-0E16-A0FB55E8D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00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7E16B-CED3-AA53-77C9-4E895FB84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0BA18-D77F-3E7B-3D3D-B23D17CBBF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D5CA22-13BA-8569-954A-2F966EEC6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B8F5A-C7E7-97A9-160B-37C15CDD3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51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BB2EC-E33F-9146-CA39-A0FC4C9E3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617F1-1969-D4D4-B9B1-3175E6DF85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8C0D5E-B4A0-DFD4-1F80-C2C3EBD5A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2D0F-C478-68AE-7BAB-1A37C69E1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96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D0818-B15C-B720-6AA9-D15E70005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BE7F26-DB20-CFE7-395F-B1079E629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F03DA5-9B34-6D06-186F-EC2AC3FB6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0B511-BDB4-46DE-86CD-3DD736352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DA26C-E8CD-FD35-2EA4-E01DD59ED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F7BC0-E2C4-76B0-2119-2A294F487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72375-C18D-F6F5-F9DA-CADA54729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B3F05-2B8C-7E94-0E52-F656CCA3E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8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0563F-11CE-5084-20A4-8E03E50DC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73CCE9-5AC6-6875-B5AB-B8E969EF1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E008D5-3AB1-AEE2-A90A-C0A243D73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260D5-0F3A-E8A5-1D07-7BD502520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35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3095-9E83-3658-3A18-98C1C02DB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C5089-8610-C754-1A05-64B178FAA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ED44B-5C3C-CF2A-0C61-1D7915778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C209C-3C70-10A9-6181-D9551B0D0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65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02AF9-C52B-325E-F391-9B38F947F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A68B22-65F8-7AB8-4B8C-80339B57F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B7C618-492B-402B-14EE-BFD4B339D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4467-7695-433D-1F9A-D8A4FDFD61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3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6A888-587B-0DE1-3334-1FA7B59ED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80BB18-65F2-6284-0918-8DC7C0660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9BB83D-EC4C-85FD-7DCB-1038FB800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DDB27-6007-A21C-6AC0-2825904E1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49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98122-2E7B-6B3F-5A2F-C75441690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2CBA29-6ADF-8610-1794-FA15186A8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948B4-5491-3A1D-8A77-E92A97A8D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E1526-00D0-5B7A-2C26-BF7AA4AAB7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9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95956-A7D0-4EDD-0102-378AC9B8A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EAA5E9-E439-897F-42D2-E1C9E2D2B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CE253-CCB0-AA6B-D2D3-62542C107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4496C-17AF-3447-283C-4563F99216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9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E71B9-5048-2C7D-7A53-45515B34F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325703-172E-5934-2452-E5F240CD6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C32F3-2D28-403B-329B-696BD504D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3158C-98BE-99C3-BD54-8223D8DAB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9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6C6CE-F5B9-944F-7AB3-1BB06C04B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BF894-8A5C-7AC7-7D05-7426B7B5E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10ADE-4A56-B272-4600-224647895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3F8AE-B308-F370-721F-E7D73FB88A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2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976C0-4CDC-4FAD-A666-75242B99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112FA1-4E8E-CE9A-897B-3FC01FA78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898D77-D75A-2E88-D63F-1B55E0A5E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360C1-7927-6BB0-10D9-61EB09929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8DC36-3B11-5625-B530-022F19A18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8833B0-8D60-E677-018B-A1DD834A18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0A5E6-E05D-FD96-B637-7DEEAE0AF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E2687-2B8A-B33F-1DC0-042EAFA51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D6539-1100-EC93-04E2-CDD878D35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6687DE-6A6C-8EDF-75E1-13C798A96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19296-9A13-B6A8-B4C6-573F6D18A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E03C1-B9F3-5482-A19B-CBBD38958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9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6ED2E-FF49-9BDC-FDC8-F44BF700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BDEFD2-5FEA-CEA9-7DEA-76CBC465E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7D3F6-9944-747D-823F-A3A3207EC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F5759-D0BA-664F-5C16-4A0E2669E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CEC23-D398-ACE2-7CE8-367E84BD9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95F8C6-A518-6E5B-686F-679B56E06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E55B9D-8FAB-AF5C-656C-2D3239904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83C65-9AB7-0473-88D5-691FFCA784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08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62E59-B6AD-F461-BA1B-765A09BC4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74C38-7996-ABC1-F210-B881B783E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EC0B90-2412-21DC-637A-B8836426D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254E3-0690-770A-325E-F2F00B06B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12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D3A66-E8AA-871B-A3E0-568EA4E2C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6AF230-5CDA-6090-AD07-8B04601E8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727EBC-0FEB-E653-F4BA-7EDB0E691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A15EB-E51E-F38B-B37F-7196F6DFE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0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כ"ח/טבת/תשפ"ה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 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639096"/>
            <a:ext cx="9144000" cy="1130155"/>
          </a:xfrm>
        </p:spPr>
        <p:txBody>
          <a:bodyPr/>
          <a:lstStyle/>
          <a:p>
            <a:r>
              <a:rPr lang="he-IL" dirty="0"/>
              <a:t>הצגת ספרינט 3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5371845"/>
            <a:ext cx="9144000" cy="1655762"/>
          </a:xfrm>
        </p:spPr>
        <p:txBody>
          <a:bodyPr/>
          <a:lstStyle/>
          <a:p>
            <a:r>
              <a:rPr lang="he-IL" dirty="0"/>
              <a:t>מציגים: דביר ביטון, אושרי פוגל</a:t>
            </a:r>
          </a:p>
        </p:txBody>
      </p:sp>
      <p:pic>
        <p:nvPicPr>
          <p:cNvPr id="5" name="Picture 4" descr="A blue arrow in a black background&#10;&#10;Description automatically generated">
            <a:extLst>
              <a:ext uri="{FF2B5EF4-FFF2-40B4-BE49-F238E27FC236}">
                <a16:creationId xmlns:a16="http://schemas.microsoft.com/office/drawing/2014/main" id="{84667D53-52D1-B6D6-6F59-4E9ADDA05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159" y="2074051"/>
            <a:ext cx="3339682" cy="1777778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6C7B5662-27AE-9E0B-1396-60182EA16446}"/>
              </a:ext>
            </a:extLst>
          </p:cNvPr>
          <p:cNvSpPr txBox="1">
            <a:spLocks/>
          </p:cNvSpPr>
          <p:nvPr/>
        </p:nvSpPr>
        <p:spPr>
          <a:xfrm>
            <a:off x="1524000" y="3851829"/>
            <a:ext cx="9144000" cy="1130155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7200" b="0" i="1" dirty="0">
                <a:solidFill>
                  <a:srgbClr val="0070C0"/>
                </a:solidFill>
                <a:latin typeface="Source Sans Pro Black" panose="020F0502020204030204" pitchFamily="34" charset="0"/>
                <a:ea typeface="STHupo" panose="020B0503020204020204" pitchFamily="2" charset="-122"/>
              </a:rPr>
              <a:t>Flow</a:t>
            </a:r>
            <a:endParaRPr lang="he-IL" sz="7200" b="0" i="1" dirty="0">
              <a:solidFill>
                <a:srgbClr val="0070C0"/>
              </a:solidFill>
              <a:latin typeface="Source Sans Pro Black" panose="020F0502020204030204" pitchFamily="34" charset="0"/>
              <a:ea typeface="STHupo" panose="020B0503020204020204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E5F3D-E65A-3D4E-D18D-F0B91386F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DFAE85-1C83-D000-4E18-FA3FDEB3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1D611-133E-CB95-5782-18AB9CCCB19A}"/>
              </a:ext>
            </a:extLst>
          </p:cNvPr>
          <p:cNvSpPr/>
          <p:nvPr/>
        </p:nvSpPr>
        <p:spPr>
          <a:xfrm>
            <a:off x="953729" y="28894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2B06FC-E8F9-BBD3-C8CA-E43CBA80459C}"/>
              </a:ext>
            </a:extLst>
          </p:cNvPr>
          <p:cNvSpPr/>
          <p:nvPr/>
        </p:nvSpPr>
        <p:spPr>
          <a:xfrm>
            <a:off x="5544165" y="4961501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Logger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26CD08-26C8-3A70-9683-D6639969802C}"/>
              </a:ext>
            </a:extLst>
          </p:cNvPr>
          <p:cNvSpPr/>
          <p:nvPr/>
        </p:nvSpPr>
        <p:spPr>
          <a:xfrm>
            <a:off x="3277831" y="2951594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Signature loader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D6D6DA-5302-48B2-362A-B1EC0CADC844}"/>
              </a:ext>
            </a:extLst>
          </p:cNvPr>
          <p:cNvSpPr/>
          <p:nvPr/>
        </p:nvSpPr>
        <p:spPr>
          <a:xfrm>
            <a:off x="7388943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 loader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83819-1878-0C92-8BCC-B193C28DEAE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703871" y="3429000"/>
            <a:ext cx="5739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5DD63C-971F-7F14-0D48-77EE051DB53A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6947721" y="3424249"/>
            <a:ext cx="441222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45E1963-0382-B36E-8620-04BD0673DB32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6419236" y="3901655"/>
            <a:ext cx="1743997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5914F0B-177A-FC8C-F792-D754405B8557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6173431" y="3901655"/>
            <a:ext cx="245805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569291-D6FD-FFFB-94E0-5954C70320BD}"/>
              </a:ext>
            </a:extLst>
          </p:cNvPr>
          <p:cNvSpPr/>
          <p:nvPr/>
        </p:nvSpPr>
        <p:spPr>
          <a:xfrm>
            <a:off x="5399141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Import loader</a:t>
            </a:r>
            <a:endParaRPr lang="he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2A35CBE-7AFC-A929-86F2-A2C51204EE5B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4826411" y="3424249"/>
            <a:ext cx="572730" cy="475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8C1111-EB2E-A95E-0778-7F234D109E1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052121" y="3906406"/>
            <a:ext cx="2367115" cy="10550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FEBC17C-B35A-0523-3A14-18EBDE1D7E49}"/>
              </a:ext>
            </a:extLst>
          </p:cNvPr>
          <p:cNvSpPr/>
          <p:nvPr/>
        </p:nvSpPr>
        <p:spPr>
          <a:xfrm>
            <a:off x="9391036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Traversal</a:t>
            </a:r>
            <a:endParaRPr lang="he-IL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6532CB-9189-ED9E-98D2-D652FF5D3911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8937523" y="3424249"/>
            <a:ext cx="45351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0836A9-50BF-48B9-7983-1550DB20B3D1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6419236" y="3901655"/>
            <a:ext cx="3746090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22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1AA56-FDE2-BE26-D75F-84D6F2F6F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2B687B8-A7BA-74D2-FE46-9119E0C1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F47178-28DF-EC47-F9F6-7C7456A09BD1}"/>
              </a:ext>
            </a:extLst>
          </p:cNvPr>
          <p:cNvSpPr/>
          <p:nvPr/>
        </p:nvSpPr>
        <p:spPr>
          <a:xfrm>
            <a:off x="1676400" y="2674373"/>
            <a:ext cx="1952349" cy="1203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Import loader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70D36-2AC5-CD3D-88E5-8D21FC463891}"/>
              </a:ext>
            </a:extLst>
          </p:cNvPr>
          <p:cNvSpPr txBox="1"/>
          <p:nvPr/>
        </p:nvSpPr>
        <p:spPr>
          <a:xfrm>
            <a:off x="4758813" y="2860756"/>
            <a:ext cx="64499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מטפל ב-</a:t>
            </a:r>
            <a:r>
              <a:rPr lang="en-US" sz="2400" dirty="0">
                <a:solidFill>
                  <a:schemeClr val="bg1"/>
                </a:solidFill>
              </a:rPr>
              <a:t>imports</a:t>
            </a:r>
            <a:r>
              <a:rPr lang="he-IL" sz="2400" dirty="0">
                <a:solidFill>
                  <a:schemeClr val="bg1"/>
                </a:solidFill>
              </a:rPr>
              <a:t> בכל קובץ – מוסיף את הסמלים </a:t>
            </a:r>
            <a:r>
              <a:rPr lang="he-IL" sz="2400" dirty="0" err="1">
                <a:solidFill>
                  <a:schemeClr val="bg1"/>
                </a:solidFill>
              </a:rPr>
              <a:t>הרלוונטים</a:t>
            </a:r>
            <a:r>
              <a:rPr lang="he-IL" sz="2400" dirty="0">
                <a:solidFill>
                  <a:schemeClr val="bg1"/>
                </a:solidFill>
              </a:rPr>
              <a:t> לטבלת הסימנים של הקובץ</a:t>
            </a:r>
          </a:p>
        </p:txBody>
      </p:sp>
    </p:spTree>
    <p:extLst>
      <p:ext uri="{BB962C8B-B14F-4D97-AF65-F5344CB8AC3E}">
        <p14:creationId xmlns:p14="http://schemas.microsoft.com/office/powerpoint/2010/main" val="37579362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56BC-85E5-1B56-1208-16BD3715A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3807D5-BFFB-50CB-EBDE-C367FC41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AEEC9B-3356-15FB-FC43-85801E3BCA09}"/>
              </a:ext>
            </a:extLst>
          </p:cNvPr>
          <p:cNvSpPr/>
          <p:nvPr/>
        </p:nvSpPr>
        <p:spPr>
          <a:xfrm>
            <a:off x="953729" y="28894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21996-0E21-E45C-065D-469DFA81FE1F}"/>
              </a:ext>
            </a:extLst>
          </p:cNvPr>
          <p:cNvSpPr/>
          <p:nvPr/>
        </p:nvSpPr>
        <p:spPr>
          <a:xfrm>
            <a:off x="5544165" y="4961501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Logger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8BE6E-8099-6951-CC34-C5D384EE251F}"/>
              </a:ext>
            </a:extLst>
          </p:cNvPr>
          <p:cNvSpPr/>
          <p:nvPr/>
        </p:nvSpPr>
        <p:spPr>
          <a:xfrm>
            <a:off x="3277831" y="2951594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Signature loader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071E3-BC2D-4574-05FE-3598510908CE}"/>
              </a:ext>
            </a:extLst>
          </p:cNvPr>
          <p:cNvSpPr/>
          <p:nvPr/>
        </p:nvSpPr>
        <p:spPr>
          <a:xfrm>
            <a:off x="7388943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 loader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751B20-9310-E88E-1D98-7837CCFDF5C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703871" y="3429000"/>
            <a:ext cx="5739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4CA73E-D572-0C4F-D165-1A5F7E8BDBBB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6947721" y="3424249"/>
            <a:ext cx="441222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3C81D4-AF2F-6BB8-9A43-537F68967789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6419236" y="3901655"/>
            <a:ext cx="1743997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0ACF5F-E9C5-8220-0F16-537AE1771AA3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6173431" y="3901655"/>
            <a:ext cx="245805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55C6AD4-A7B6-9473-E63F-B5DACB0B4CD0}"/>
              </a:ext>
            </a:extLst>
          </p:cNvPr>
          <p:cNvSpPr/>
          <p:nvPr/>
        </p:nvSpPr>
        <p:spPr>
          <a:xfrm>
            <a:off x="5399141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Import loader</a:t>
            </a:r>
            <a:endParaRPr lang="he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3C9811-EDD4-64E9-DFA7-2B106EE32581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4826411" y="3424249"/>
            <a:ext cx="572730" cy="475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1DA042-03CD-45D3-0F26-D44AD2FC2DA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052121" y="3906406"/>
            <a:ext cx="2367115" cy="10550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694D8E0-23C1-453A-B57F-22D6362E7FE5}"/>
              </a:ext>
            </a:extLst>
          </p:cNvPr>
          <p:cNvSpPr/>
          <p:nvPr/>
        </p:nvSpPr>
        <p:spPr>
          <a:xfrm>
            <a:off x="9391036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Traversal</a:t>
            </a:r>
            <a:endParaRPr lang="he-IL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E1FAC68-DA2B-D4BA-1FA6-A0A2BF7E586E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8937523" y="3424249"/>
            <a:ext cx="45351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4365951-5C2E-2D8B-83B3-2528BB22B0DF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6419236" y="3901655"/>
            <a:ext cx="3746090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504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6D8BB-FACF-ADE9-6D81-4C3FB269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5FB7DD-74F7-B11C-6FF2-CD064953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91678-979E-7FDE-5495-913E5E82BBD3}"/>
              </a:ext>
            </a:extLst>
          </p:cNvPr>
          <p:cNvSpPr/>
          <p:nvPr/>
        </p:nvSpPr>
        <p:spPr>
          <a:xfrm>
            <a:off x="1676400" y="2674373"/>
            <a:ext cx="1952349" cy="1203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 loader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6D754-1BC6-B53B-2051-907847A3BAEE}"/>
              </a:ext>
            </a:extLst>
          </p:cNvPr>
          <p:cNvSpPr txBox="1"/>
          <p:nvPr/>
        </p:nvSpPr>
        <p:spPr>
          <a:xfrm>
            <a:off x="4758813" y="2677809"/>
            <a:ext cx="644996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עובר על מחלקות בצורה יותר מעמיקה – בוחן את המחלקות והממשקים שהמחלקה יורשת מהם, ומוסיפה את הפרמטר </a:t>
            </a:r>
            <a:r>
              <a:rPr lang="en-US" sz="2400" dirty="0">
                <a:solidFill>
                  <a:schemeClr val="bg1"/>
                </a:solidFill>
              </a:rPr>
              <a:t>this</a:t>
            </a:r>
            <a:r>
              <a:rPr lang="he-IL" sz="2400" dirty="0">
                <a:solidFill>
                  <a:schemeClr val="bg1"/>
                </a:solidFill>
              </a:rPr>
              <a:t> למתודות</a:t>
            </a:r>
          </a:p>
        </p:txBody>
      </p:sp>
    </p:spTree>
    <p:extLst>
      <p:ext uri="{BB962C8B-B14F-4D97-AF65-F5344CB8AC3E}">
        <p14:creationId xmlns:p14="http://schemas.microsoft.com/office/powerpoint/2010/main" val="1393605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E571B-5CBC-C037-E332-A72FFAAE5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0DC990-98E4-66E0-34F5-AF4A4CE3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9F245-D22B-979E-8CA6-05C87203FC50}"/>
              </a:ext>
            </a:extLst>
          </p:cNvPr>
          <p:cNvSpPr/>
          <p:nvPr/>
        </p:nvSpPr>
        <p:spPr>
          <a:xfrm>
            <a:off x="953729" y="28894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C882C-9C12-A250-1F6F-715F141126FD}"/>
              </a:ext>
            </a:extLst>
          </p:cNvPr>
          <p:cNvSpPr/>
          <p:nvPr/>
        </p:nvSpPr>
        <p:spPr>
          <a:xfrm>
            <a:off x="5544165" y="4961501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Logger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1E00B0-11B1-4D7B-353E-154E60FCA79B}"/>
              </a:ext>
            </a:extLst>
          </p:cNvPr>
          <p:cNvSpPr/>
          <p:nvPr/>
        </p:nvSpPr>
        <p:spPr>
          <a:xfrm>
            <a:off x="3277831" y="2951594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Signature loader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3A9AF-0500-3F3F-4006-CAFA01BAAB34}"/>
              </a:ext>
            </a:extLst>
          </p:cNvPr>
          <p:cNvSpPr/>
          <p:nvPr/>
        </p:nvSpPr>
        <p:spPr>
          <a:xfrm>
            <a:off x="7388943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 loader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B3BCF7-22CD-86B5-0D6D-E475CAA4809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703871" y="3429000"/>
            <a:ext cx="5739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5B335A-C6D4-80F3-0F70-78B6D2247896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6947721" y="3424249"/>
            <a:ext cx="441222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84C275-A397-D283-EE0B-5F0C7D460A4C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6419236" y="3901655"/>
            <a:ext cx="1743997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6BE301-5883-6209-CF82-009AF88BAA19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6173431" y="3901655"/>
            <a:ext cx="245805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8625D81-81AF-6574-7E72-C6335DEF66F0}"/>
              </a:ext>
            </a:extLst>
          </p:cNvPr>
          <p:cNvSpPr/>
          <p:nvPr/>
        </p:nvSpPr>
        <p:spPr>
          <a:xfrm>
            <a:off x="5399141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Import loader</a:t>
            </a:r>
            <a:endParaRPr lang="he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4BF41D-C369-CC2E-D005-FD7A6B5DED1C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4826411" y="3424249"/>
            <a:ext cx="572730" cy="475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ABA90B-C60A-AC7A-387E-47BC5DAC6D28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052121" y="3906406"/>
            <a:ext cx="2367115" cy="10550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39FC6F72-E17A-9686-7FFA-9D4945AD7AE4}"/>
              </a:ext>
            </a:extLst>
          </p:cNvPr>
          <p:cNvSpPr/>
          <p:nvPr/>
        </p:nvSpPr>
        <p:spPr>
          <a:xfrm>
            <a:off x="9391036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Traversal</a:t>
            </a:r>
            <a:endParaRPr lang="he-IL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83DACE-D665-A074-E615-4C8228914142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8937523" y="3424249"/>
            <a:ext cx="45351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DE6849-F3D4-138B-47F2-6F9B7557EBA6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6419236" y="3901655"/>
            <a:ext cx="3746090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523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352B1-DC79-7F96-5DBF-197DD787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A2FD6F-A113-82A0-B834-E5BE3378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BE551E2-166A-1CFD-B348-CF01099E2007}"/>
              </a:ext>
            </a:extLst>
          </p:cNvPr>
          <p:cNvSpPr/>
          <p:nvPr/>
        </p:nvSpPr>
        <p:spPr>
          <a:xfrm>
            <a:off x="4513006" y="2369574"/>
            <a:ext cx="3165988" cy="21188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Traversal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473514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5790F-72C5-F00E-4077-A47B5FCEA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51FFDB-22C4-2A21-AB30-DE68F951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FAFB3-E55F-6B41-D779-D450044DCEA9}"/>
              </a:ext>
            </a:extLst>
          </p:cNvPr>
          <p:cNvSpPr/>
          <p:nvPr/>
        </p:nvSpPr>
        <p:spPr>
          <a:xfrm>
            <a:off x="3427773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 traversal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70F0F-4581-DE22-5EC3-8F7F27BBB7E3}"/>
              </a:ext>
            </a:extLst>
          </p:cNvPr>
          <p:cNvSpPr/>
          <p:nvPr/>
        </p:nvSpPr>
        <p:spPr>
          <a:xfrm>
            <a:off x="5251657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Function traversal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4B3ED2-BA10-F548-C16F-4F1EFFEBCA15}"/>
              </a:ext>
            </a:extLst>
          </p:cNvPr>
          <p:cNvSpPr/>
          <p:nvPr/>
        </p:nvSpPr>
        <p:spPr>
          <a:xfrm>
            <a:off x="7075541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Expression traversal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927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F41EB-6674-3486-D3BE-7FC8DA5DF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3778BD-D31E-F85B-D5E0-0653B13A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8E6E2F-7B74-F9DE-B137-8BF9576F6785}"/>
              </a:ext>
            </a:extLst>
          </p:cNvPr>
          <p:cNvSpPr/>
          <p:nvPr/>
        </p:nvSpPr>
        <p:spPr>
          <a:xfrm>
            <a:off x="1676400" y="2674373"/>
            <a:ext cx="1952349" cy="1203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 traversal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CB486-F210-9CFD-B540-56E66FC07DCE}"/>
              </a:ext>
            </a:extLst>
          </p:cNvPr>
          <p:cNvSpPr txBox="1"/>
          <p:nvPr/>
        </p:nvSpPr>
        <p:spPr>
          <a:xfrm>
            <a:off x="4778477" y="3045422"/>
            <a:ext cx="64499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מנהל את הבדיקות על מתודות ושדות בתוך המחלקה</a:t>
            </a:r>
          </a:p>
        </p:txBody>
      </p:sp>
    </p:spTree>
    <p:extLst>
      <p:ext uri="{BB962C8B-B14F-4D97-AF65-F5344CB8AC3E}">
        <p14:creationId xmlns:p14="http://schemas.microsoft.com/office/powerpoint/2010/main" val="3952870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2225A-5965-4F44-6656-FDF34E886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1CC2D3-E7B0-3476-70BD-2EB1AA29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FEF998-9D3B-16AB-BF94-DA4338849BD6}"/>
              </a:ext>
            </a:extLst>
          </p:cNvPr>
          <p:cNvSpPr/>
          <p:nvPr/>
        </p:nvSpPr>
        <p:spPr>
          <a:xfrm>
            <a:off x="3427773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 traversal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16387C-584D-7FFB-52A2-51D6C711C9E4}"/>
              </a:ext>
            </a:extLst>
          </p:cNvPr>
          <p:cNvSpPr/>
          <p:nvPr/>
        </p:nvSpPr>
        <p:spPr>
          <a:xfrm>
            <a:off x="5251657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Function traversal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49046-516D-7950-814E-8CBD6CA4DCAB}"/>
              </a:ext>
            </a:extLst>
          </p:cNvPr>
          <p:cNvSpPr/>
          <p:nvPr/>
        </p:nvSpPr>
        <p:spPr>
          <a:xfrm>
            <a:off x="7075541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Expression traversal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105469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21E71-8AE1-1EE0-D247-B6A87B58E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A7C251-FB3D-C5A0-3B23-555D20D4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54693D-5C7F-5049-20EE-32C34E356F3F}"/>
              </a:ext>
            </a:extLst>
          </p:cNvPr>
          <p:cNvSpPr/>
          <p:nvPr/>
        </p:nvSpPr>
        <p:spPr>
          <a:xfrm>
            <a:off x="4513006" y="2369574"/>
            <a:ext cx="3165988" cy="21188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Function traversal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721451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79FFE-FB63-616F-96C3-31E75A0D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F5B5E522-6EA2-098C-6EF8-0749C0E8EEE5}"/>
              </a:ext>
            </a:extLst>
          </p:cNvPr>
          <p:cNvSpPr/>
          <p:nvPr/>
        </p:nvSpPr>
        <p:spPr>
          <a:xfrm>
            <a:off x="5781366" y="1848464"/>
            <a:ext cx="983225" cy="904568"/>
          </a:xfrm>
          <a:prstGeom prst="snip1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Source Code</a:t>
            </a:r>
            <a:endParaRPr lang="he-IL" dirty="0"/>
          </a:p>
        </p:txBody>
      </p:sp>
      <p:sp>
        <p:nvSpPr>
          <p:cNvPr id="11" name="Flowchart: Multidocument 10">
            <a:extLst>
              <a:ext uri="{FF2B5EF4-FFF2-40B4-BE49-F238E27FC236}">
                <a16:creationId xmlns:a16="http://schemas.microsoft.com/office/drawing/2014/main" id="{81AD462E-8B4D-E1BA-C28B-E98705439321}"/>
              </a:ext>
            </a:extLst>
          </p:cNvPr>
          <p:cNvSpPr/>
          <p:nvPr/>
        </p:nvSpPr>
        <p:spPr>
          <a:xfrm>
            <a:off x="2143431" y="3661240"/>
            <a:ext cx="1101213" cy="915591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Token List</a:t>
            </a:r>
            <a:endParaRPr lang="he-IL" dirty="0"/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008578CC-DA62-3DA4-7D22-C173DBE4ACC0}"/>
              </a:ext>
            </a:extLst>
          </p:cNvPr>
          <p:cNvSpPr/>
          <p:nvPr/>
        </p:nvSpPr>
        <p:spPr>
          <a:xfrm>
            <a:off x="4511273" y="3730862"/>
            <a:ext cx="1085012" cy="776345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E7CF45-F118-5354-707B-14C260A157A2}"/>
              </a:ext>
            </a:extLst>
          </p:cNvPr>
          <p:cNvSpPr/>
          <p:nvPr/>
        </p:nvSpPr>
        <p:spPr>
          <a:xfrm>
            <a:off x="2045109" y="3579491"/>
            <a:ext cx="1297859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Lexer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ECB4622-2774-38F6-D2D2-93D58DE0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הקומפילציה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0F6F9-AC84-F8DB-8878-7BE600410492}"/>
              </a:ext>
            </a:extLst>
          </p:cNvPr>
          <p:cNvSpPr/>
          <p:nvPr/>
        </p:nvSpPr>
        <p:spPr>
          <a:xfrm>
            <a:off x="4404850" y="3579491"/>
            <a:ext cx="1297859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Parser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244B83-88F7-2D8C-5A39-3EDBC251E270}"/>
              </a:ext>
            </a:extLst>
          </p:cNvPr>
          <p:cNvSpPr/>
          <p:nvPr/>
        </p:nvSpPr>
        <p:spPr>
          <a:xfrm>
            <a:off x="6764591" y="3579491"/>
            <a:ext cx="1297859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Semantic analysis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25532E-63C0-7550-4535-BDD58A87C2D6}"/>
              </a:ext>
            </a:extLst>
          </p:cNvPr>
          <p:cNvSpPr/>
          <p:nvPr/>
        </p:nvSpPr>
        <p:spPr>
          <a:xfrm>
            <a:off x="9124332" y="3579491"/>
            <a:ext cx="1297859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Code generation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2979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33333E-6 L -0.14726 3.33333E-6 C -0.21328 3.33333E-6 -0.29427 0.07314 -0.29427 0.13194 L -0.29427 0.26389 " pathEditMode="relative" rAng="0" ptsTypes="AA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1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0.00078 0.19098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9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5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00078 0.19098 L 0.04675 0.19098 C 0.06849 0.19098 0.09519 0.09653 0.09519 0.0213 L 0.09519 -0.14838 C 0.09701 -0.20902 0.18021 -0.18773 0.18099 -0.18842 C 0.19662 -0.19537 0.19506 -0.00162 0.19401 -0.00139 " pathEditMode="relative" rAng="0" ptsTypes="AAAAAA">
                                      <p:cBhvr>
                                        <p:cTn id="1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66" y="-19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-3.125E-6 0.17385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50" presetClass="path" presetSubtype="0" accel="50000" decel="5000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3.125E-6 0.17385 L 0.04961 0.17385 C 0.07214 0.17385 0.09974 0.0831 0.09974 0.00857 L 0.09974 -0.15625 C 0.09974 -0.18333 0.17891 -0.17986 0.17904 -0.17916 C 0.19245 -0.1824 0.19323 -0.00486 0.19349 -0.00416 " pathEditMode="relative" rAng="0" ptsTypes="AAAAAA">
                                      <p:cBhvr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4" y="-1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1" grpId="1" animBg="1"/>
      <p:bldP spid="9" grpId="0" animBg="1"/>
      <p:bldP spid="9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9CFFA-968D-1159-BB7B-89A19A7DE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89A743-3181-75BC-246C-B0E4A8DC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28905-A1EF-1DD0-5861-11682C6B0F8C}"/>
              </a:ext>
            </a:extLst>
          </p:cNvPr>
          <p:cNvSpPr/>
          <p:nvPr/>
        </p:nvSpPr>
        <p:spPr>
          <a:xfrm>
            <a:off x="3427773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declaration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EA8B97-1E7A-A3F5-3C07-369DBDD81290}"/>
              </a:ext>
            </a:extLst>
          </p:cNvPr>
          <p:cNvSpPr/>
          <p:nvPr/>
        </p:nvSpPr>
        <p:spPr>
          <a:xfrm>
            <a:off x="5251657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Statements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21F8A0-FF31-2549-302C-36D4A1B6A8B7}"/>
              </a:ext>
            </a:extLst>
          </p:cNvPr>
          <p:cNvSpPr/>
          <p:nvPr/>
        </p:nvSpPr>
        <p:spPr>
          <a:xfrm>
            <a:off x="7075541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Expressions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13216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2E3DC-1FFF-93B1-E5EB-285CF7EF8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A1BFE-A1D0-5CCC-FC11-B072F2EE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6D5A82-AD55-F053-7622-019475EEE7EB}"/>
              </a:ext>
            </a:extLst>
          </p:cNvPr>
          <p:cNvSpPr/>
          <p:nvPr/>
        </p:nvSpPr>
        <p:spPr>
          <a:xfrm>
            <a:off x="1676400" y="2674373"/>
            <a:ext cx="1952349" cy="1203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declaration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43513-D49D-F0A4-D247-9EA14E295F34}"/>
              </a:ext>
            </a:extLst>
          </p:cNvPr>
          <p:cNvSpPr txBox="1"/>
          <p:nvPr/>
        </p:nvSpPr>
        <p:spPr>
          <a:xfrm>
            <a:off x="4758813" y="2677809"/>
            <a:ext cx="644996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עוקב אחרי שמות משתנים ובודק את תקינותם</a:t>
            </a:r>
          </a:p>
          <a:p>
            <a:r>
              <a:rPr lang="he-IL" sz="2400" dirty="0">
                <a:solidFill>
                  <a:schemeClr val="bg1"/>
                </a:solidFill>
              </a:rPr>
              <a:t>בודק אם טיפוס המשתנה קיים</a:t>
            </a:r>
          </a:p>
          <a:p>
            <a:r>
              <a:rPr lang="he-IL" sz="2400" dirty="0">
                <a:solidFill>
                  <a:schemeClr val="bg1"/>
                </a:solidFill>
              </a:rPr>
              <a:t>משווה בין טיפוס המשתנה לטיפוס הערך</a:t>
            </a:r>
          </a:p>
        </p:txBody>
      </p:sp>
    </p:spTree>
    <p:extLst>
      <p:ext uri="{BB962C8B-B14F-4D97-AF65-F5344CB8AC3E}">
        <p14:creationId xmlns:p14="http://schemas.microsoft.com/office/powerpoint/2010/main" val="2093493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37C9F-C1DD-016A-6D8C-EB93A2E18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E08A93-CD56-94EF-DB43-40061AB9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51E5FE-46C0-1021-74E5-BBDF0F0091C0}"/>
              </a:ext>
            </a:extLst>
          </p:cNvPr>
          <p:cNvSpPr/>
          <p:nvPr/>
        </p:nvSpPr>
        <p:spPr>
          <a:xfrm>
            <a:off x="3427773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declaration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BB9A9A-EA93-0120-D28E-2C89C1C9CED1}"/>
              </a:ext>
            </a:extLst>
          </p:cNvPr>
          <p:cNvSpPr/>
          <p:nvPr/>
        </p:nvSpPr>
        <p:spPr>
          <a:xfrm>
            <a:off x="5251657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Statements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0B754-1F82-9B75-0C1E-B47E34F108E4}"/>
              </a:ext>
            </a:extLst>
          </p:cNvPr>
          <p:cNvSpPr/>
          <p:nvPr/>
        </p:nvSpPr>
        <p:spPr>
          <a:xfrm>
            <a:off x="7075541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Expressions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996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371D7-33B9-343C-CBDA-0C54DD851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8968310-120D-551E-1572-DAD43F0C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1939C6-8D40-8BF1-48EA-3374CDA4C99F}"/>
              </a:ext>
            </a:extLst>
          </p:cNvPr>
          <p:cNvSpPr/>
          <p:nvPr/>
        </p:nvSpPr>
        <p:spPr>
          <a:xfrm>
            <a:off x="1676400" y="2674373"/>
            <a:ext cx="1952349" cy="1203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Statements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BDBDA-52DB-371A-AE53-A79A56060B59}"/>
              </a:ext>
            </a:extLst>
          </p:cNvPr>
          <p:cNvSpPr txBox="1"/>
          <p:nvPr/>
        </p:nvSpPr>
        <p:spPr>
          <a:xfrm>
            <a:off x="4778477" y="3045422"/>
            <a:ext cx="64499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בודק משפטים כמו </a:t>
            </a:r>
            <a:r>
              <a:rPr lang="en-US" sz="2400" dirty="0">
                <a:solidFill>
                  <a:schemeClr val="bg1"/>
                </a:solidFill>
              </a:rPr>
              <a:t>if, while, for</a:t>
            </a:r>
            <a:r>
              <a:rPr lang="he-IL" sz="2400" dirty="0">
                <a:solidFill>
                  <a:schemeClr val="bg1"/>
                </a:solidFill>
              </a:rPr>
              <a:t> וכד'</a:t>
            </a:r>
          </a:p>
        </p:txBody>
      </p:sp>
    </p:spTree>
    <p:extLst>
      <p:ext uri="{BB962C8B-B14F-4D97-AF65-F5344CB8AC3E}">
        <p14:creationId xmlns:p14="http://schemas.microsoft.com/office/powerpoint/2010/main" val="3240623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78971-723F-76E6-CFE1-DF7E749AF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48141A-469F-23AB-FC87-DF8C1BC2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B464B-7135-4CCD-C998-A6DA952D607F}"/>
              </a:ext>
            </a:extLst>
          </p:cNvPr>
          <p:cNvSpPr/>
          <p:nvPr/>
        </p:nvSpPr>
        <p:spPr>
          <a:xfrm>
            <a:off x="3427773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Variable declaration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BD5B1F-790E-2C68-59D2-76CB6A8D2810}"/>
              </a:ext>
            </a:extLst>
          </p:cNvPr>
          <p:cNvSpPr/>
          <p:nvPr/>
        </p:nvSpPr>
        <p:spPr>
          <a:xfrm>
            <a:off x="5251657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Statements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DB4AF0-30A4-29E2-7C41-802C2ABA0D02}"/>
              </a:ext>
            </a:extLst>
          </p:cNvPr>
          <p:cNvSpPr/>
          <p:nvPr/>
        </p:nvSpPr>
        <p:spPr>
          <a:xfrm>
            <a:off x="7075541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Expressions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8070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C76F8-093A-887A-035E-7C9C0656F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52F5F1-A0F1-7021-20B2-5AFAD58F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DA8FB3-678B-B03F-6428-76EAC51799F8}"/>
              </a:ext>
            </a:extLst>
          </p:cNvPr>
          <p:cNvSpPr/>
          <p:nvPr/>
        </p:nvSpPr>
        <p:spPr>
          <a:xfrm>
            <a:off x="1676400" y="2674373"/>
            <a:ext cx="1952349" cy="12037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Expressions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36753-5491-A916-F3F4-AD89F3D1146A}"/>
              </a:ext>
            </a:extLst>
          </p:cNvPr>
          <p:cNvSpPr txBox="1"/>
          <p:nvPr/>
        </p:nvSpPr>
        <p:spPr>
          <a:xfrm>
            <a:off x="4778477" y="3045422"/>
            <a:ext cx="64499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קריאה לפונקציות, שימוש במשתנים וכד'</a:t>
            </a:r>
          </a:p>
        </p:txBody>
      </p:sp>
    </p:spTree>
    <p:extLst>
      <p:ext uri="{BB962C8B-B14F-4D97-AF65-F5344CB8AC3E}">
        <p14:creationId xmlns:p14="http://schemas.microsoft.com/office/powerpoint/2010/main" val="267104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60318-9FEB-677B-E646-23568BD38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A2D198-D6B7-3AEC-C674-ABE63AE7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2E88F2-E4C3-1CAD-3FA7-E69CE5E61A47}"/>
              </a:ext>
            </a:extLst>
          </p:cNvPr>
          <p:cNvSpPr/>
          <p:nvPr/>
        </p:nvSpPr>
        <p:spPr>
          <a:xfrm>
            <a:off x="3427773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 traversal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F471DB-A596-4A03-8D2D-59A15F61349F}"/>
              </a:ext>
            </a:extLst>
          </p:cNvPr>
          <p:cNvSpPr/>
          <p:nvPr/>
        </p:nvSpPr>
        <p:spPr>
          <a:xfrm>
            <a:off x="5251657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Function traversal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88AF2-C243-6B52-CA7D-D9FD9F781DD1}"/>
              </a:ext>
            </a:extLst>
          </p:cNvPr>
          <p:cNvSpPr/>
          <p:nvPr/>
        </p:nvSpPr>
        <p:spPr>
          <a:xfrm>
            <a:off x="7075541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Expression traversal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93209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cover dir="u"/>
      </p:transition>
    </mc:Choice>
    <mc:Fallback>
      <p:transition spd="slow">
        <p:cover dir="u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3773C-32A0-ED2C-31F1-F888E7C86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68123B-53FD-CCBA-39B9-61CB2204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639875-1105-3E67-0F78-82D0794D43BE}"/>
              </a:ext>
            </a:extLst>
          </p:cNvPr>
          <p:cNvSpPr/>
          <p:nvPr/>
        </p:nvSpPr>
        <p:spPr>
          <a:xfrm>
            <a:off x="4513006" y="2369574"/>
            <a:ext cx="3165988" cy="21188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Expression traversal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250955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BA184-EED3-5B19-69B9-299E6B694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C2456B-4D2F-3112-37C6-AF5C6A998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7261B-F284-881D-DBFD-C8B7D64AFCAF}"/>
              </a:ext>
            </a:extLst>
          </p:cNvPr>
          <p:cNvSpPr/>
          <p:nvPr/>
        </p:nvSpPr>
        <p:spPr>
          <a:xfrm>
            <a:off x="3427773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Literal transformation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56CEAA-EB77-2E10-4E73-42A3C76A3998}"/>
              </a:ext>
            </a:extLst>
          </p:cNvPr>
          <p:cNvSpPr/>
          <p:nvPr/>
        </p:nvSpPr>
        <p:spPr>
          <a:xfrm>
            <a:off x="5251657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References</a:t>
            </a:r>
            <a:endParaRPr lang="he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6BC1F-B631-B22C-B8D3-F8296CB2C765}"/>
              </a:ext>
            </a:extLst>
          </p:cNvPr>
          <p:cNvSpPr/>
          <p:nvPr/>
        </p:nvSpPr>
        <p:spPr>
          <a:xfrm>
            <a:off x="7075541" y="2861187"/>
            <a:ext cx="1688686" cy="113562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Binary/Unary expressions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2935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F318-E518-6C03-5DA6-6D4507B0D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6DC4BB-A9C7-C23B-9CC6-663F65E2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0B472D-D18A-A5FD-00C3-A97F3935F6CC}"/>
              </a:ext>
            </a:extLst>
          </p:cNvPr>
          <p:cNvSpPr/>
          <p:nvPr/>
        </p:nvSpPr>
        <p:spPr>
          <a:xfrm>
            <a:off x="1854026" y="2094272"/>
            <a:ext cx="1597098" cy="9481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Literal transformation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FC810-9481-AA77-C325-FF40A4B99B39}"/>
              </a:ext>
            </a:extLst>
          </p:cNvPr>
          <p:cNvSpPr txBox="1"/>
          <p:nvPr/>
        </p:nvSpPr>
        <p:spPr>
          <a:xfrm>
            <a:off x="4119716" y="2337499"/>
            <a:ext cx="710872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הפיכת </a:t>
            </a:r>
            <a:r>
              <a:rPr lang="he-IL" sz="2400" dirty="0" err="1">
                <a:solidFill>
                  <a:schemeClr val="bg1"/>
                </a:solidFill>
              </a:rPr>
              <a:t>ליטרלים</a:t>
            </a:r>
            <a:r>
              <a:rPr lang="he-IL" sz="2400" dirty="0">
                <a:solidFill>
                  <a:schemeClr val="bg1"/>
                </a:solidFill>
              </a:rPr>
              <a:t> (מספרים, מחרוזות, כתובת </a:t>
            </a:r>
            <a:r>
              <a:rPr lang="en-US" sz="2400" dirty="0">
                <a:solidFill>
                  <a:schemeClr val="bg1"/>
                </a:solidFill>
              </a:rPr>
              <a:t>IP</a:t>
            </a:r>
            <a:r>
              <a:rPr lang="he-IL" sz="2400" dirty="0">
                <a:solidFill>
                  <a:schemeClr val="bg1"/>
                </a:solidFill>
              </a:rPr>
              <a:t>) לאובייקטים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71539A-093E-C4D8-CDE5-EA1FFEC24B73}"/>
              </a:ext>
            </a:extLst>
          </p:cNvPr>
          <p:cNvSpPr/>
          <p:nvPr/>
        </p:nvSpPr>
        <p:spPr>
          <a:xfrm>
            <a:off x="1854026" y="3339787"/>
            <a:ext cx="1597098" cy="9481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References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4B4E5E-7A0F-F325-A103-52B822FF59F3}"/>
              </a:ext>
            </a:extLst>
          </p:cNvPr>
          <p:cNvSpPr txBox="1"/>
          <p:nvPr/>
        </p:nvSpPr>
        <p:spPr>
          <a:xfrm>
            <a:off x="4778477" y="3583014"/>
            <a:ext cx="64499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קריאה לפונקציות, שימוש במשתנים וכד'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9E41D7-2300-715C-436C-DAC05ABE5F40}"/>
              </a:ext>
            </a:extLst>
          </p:cNvPr>
          <p:cNvSpPr/>
          <p:nvPr/>
        </p:nvSpPr>
        <p:spPr>
          <a:xfrm>
            <a:off x="1854026" y="4585305"/>
            <a:ext cx="1597098" cy="94812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Binary/Unary expressions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C98ED7-EB4C-D831-5334-556DBF7399DD}"/>
              </a:ext>
            </a:extLst>
          </p:cNvPr>
          <p:cNvSpPr txBox="1"/>
          <p:nvPr/>
        </p:nvSpPr>
        <p:spPr>
          <a:xfrm>
            <a:off x="4473677" y="4828532"/>
            <a:ext cx="675476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הפיכת אופרטורים לקריאות לפונקציות </a:t>
            </a:r>
            <a:r>
              <a:rPr lang="en-US" sz="2400" dirty="0">
                <a:solidFill>
                  <a:schemeClr val="bg1"/>
                </a:solidFill>
              </a:rPr>
              <a:t>plus, minus</a:t>
            </a:r>
            <a:r>
              <a:rPr lang="he-IL" sz="2400" dirty="0">
                <a:solidFill>
                  <a:schemeClr val="bg1"/>
                </a:solidFill>
              </a:rPr>
              <a:t>, וכד'</a:t>
            </a:r>
          </a:p>
        </p:txBody>
      </p:sp>
    </p:spTree>
    <p:extLst>
      <p:ext uri="{BB962C8B-B14F-4D97-AF65-F5344CB8AC3E}">
        <p14:creationId xmlns:p14="http://schemas.microsoft.com/office/powerpoint/2010/main" val="807552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26869-A633-DA15-B44D-D1780BF1D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FADBEB7-1164-6722-CC99-6E0D387B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הקומפילציה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804591-93E2-48DD-3AD0-76C842EBCEB7}"/>
              </a:ext>
            </a:extLst>
          </p:cNvPr>
          <p:cNvSpPr/>
          <p:nvPr/>
        </p:nvSpPr>
        <p:spPr>
          <a:xfrm>
            <a:off x="4689986" y="2259987"/>
            <a:ext cx="2812028" cy="23380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dirty="0"/>
              <a:t>Semantic analysis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4145709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 הספרינט ותהליך העבודה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786295"/>
            <a:ext cx="10515600" cy="53322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e-IL" dirty="0"/>
              <a:t>להוסיף פיצ'רים </a:t>
            </a:r>
            <a:r>
              <a:rPr lang="he-IL" dirty="0" err="1"/>
              <a:t>לפארסר</a:t>
            </a:r>
            <a:endParaRPr lang="he-IL" dirty="0"/>
          </a:p>
          <a:p>
            <a:pPr marL="971550" lvl="1" indent="-514350">
              <a:buFont typeface="+mj-lt"/>
              <a:buAutoNum type="arabicPeriod"/>
            </a:pPr>
            <a:r>
              <a:rPr lang="he-IL" dirty="0"/>
              <a:t>מחלקות וממשקים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import</a:t>
            </a:r>
            <a:endParaRPr lang="he-IL" dirty="0"/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ליצור את ה-</a:t>
            </a:r>
            <a:r>
              <a:rPr lang="en-US" dirty="0"/>
              <a:t>Semantic analysis</a:t>
            </a:r>
            <a:endParaRPr lang="he-IL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Package mapper</a:t>
            </a:r>
            <a:endParaRPr lang="he-IL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Signature loading</a:t>
            </a:r>
            <a:endParaRPr lang="he-IL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Import loading</a:t>
            </a:r>
            <a:endParaRPr lang="he-IL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loading</a:t>
            </a:r>
            <a:endParaRPr lang="he-IL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Class traversal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Function traversal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Statement traversal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Expression traversal</a:t>
            </a:r>
          </a:p>
          <a:p>
            <a:pPr marL="971550" lvl="1" indent="-514350">
              <a:buFont typeface="+mj-lt"/>
              <a:buAutoNum type="arabicPeriod"/>
            </a:pPr>
            <a:r>
              <a:rPr lang="he-IL" dirty="0"/>
              <a:t>ועוד מלא דברים</a:t>
            </a:r>
          </a:p>
        </p:txBody>
      </p:sp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50"/>
                            </p:stCondLst>
                            <p:childTnLst>
                              <p:par>
                                <p:cTn id="5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250"/>
                            </p:stCondLst>
                            <p:childTnLst>
                              <p:par>
                                <p:cTn id="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פערים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העברנו </a:t>
            </a:r>
            <a:r>
              <a:rPr lang="he-IL" dirty="0" err="1"/>
              <a:t>הכל</a:t>
            </a:r>
            <a:r>
              <a:rPr lang="he-IL" dirty="0"/>
              <a:t> לספרינט 4</a:t>
            </a: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שימור: עבודה על </a:t>
            </a:r>
            <a:r>
              <a:rPr lang="he-IL" dirty="0" err="1"/>
              <a:t>הפרוייקט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שיפור: תכנון טיפה יותר טוב</a:t>
            </a:r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A84E-031A-AE67-BBAF-7725C90A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הספרינט הבא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72B2-2108-52E3-FD85-44D88651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כל ה-</a:t>
            </a:r>
            <a:r>
              <a:rPr lang="en-US" dirty="0"/>
              <a:t>Semantic analysis</a:t>
            </a:r>
            <a:endParaRPr lang="he-IL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generation</a:t>
            </a:r>
            <a:endParaRPr lang="he-IL" dirty="0"/>
          </a:p>
          <a:p>
            <a:pPr lvl="1"/>
            <a:r>
              <a:rPr lang="he-IL" dirty="0"/>
              <a:t>יצירת </a:t>
            </a:r>
            <a:r>
              <a:rPr lang="en-US" dirty="0"/>
              <a:t>bytecode</a:t>
            </a:r>
            <a:r>
              <a:rPr lang="he-IL" dirty="0"/>
              <a:t> לשפה כך שאפשר לקמפל אותה ולהריץ באמת</a:t>
            </a:r>
          </a:p>
        </p:txBody>
      </p:sp>
    </p:spTree>
    <p:extLst>
      <p:ext uri="{BB962C8B-B14F-4D97-AF65-F5344CB8AC3E}">
        <p14:creationId xmlns:p14="http://schemas.microsoft.com/office/powerpoint/2010/main" val="3718903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רבה!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B0A79-D001-0920-B394-31231BA24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8BBCE4D-29BB-4207-3EC9-E57FF2C14AE6}"/>
              </a:ext>
            </a:extLst>
          </p:cNvPr>
          <p:cNvGrpSpPr/>
          <p:nvPr/>
        </p:nvGrpSpPr>
        <p:grpSpPr>
          <a:xfrm>
            <a:off x="9040759" y="3244643"/>
            <a:ext cx="1263445" cy="609600"/>
            <a:chOff x="9040759" y="3244643"/>
            <a:chExt cx="1263445" cy="609600"/>
          </a:xfrm>
        </p:grpSpPr>
        <p:sp>
          <p:nvSpPr>
            <p:cNvPr id="33" name="Rectangle: Folded Corner 32">
              <a:extLst>
                <a:ext uri="{FF2B5EF4-FFF2-40B4-BE49-F238E27FC236}">
                  <a16:creationId xmlns:a16="http://schemas.microsoft.com/office/drawing/2014/main" id="{F8816D2C-099B-DD8E-62AC-98CA97DAE21F}"/>
                </a:ext>
              </a:extLst>
            </p:cNvPr>
            <p:cNvSpPr/>
            <p:nvPr/>
          </p:nvSpPr>
          <p:spPr>
            <a:xfrm>
              <a:off x="9040759" y="3244643"/>
              <a:ext cx="609600" cy="609600"/>
            </a:xfrm>
            <a:prstGeom prst="foldedCorne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?</a:t>
              </a:r>
              <a:endParaRPr lang="he-IL" dirty="0"/>
            </a:p>
          </p:txBody>
        </p:sp>
        <p:sp>
          <p:nvSpPr>
            <p:cNvPr id="34" name="Rectangle: Folded Corner 33">
              <a:extLst>
                <a:ext uri="{FF2B5EF4-FFF2-40B4-BE49-F238E27FC236}">
                  <a16:creationId xmlns:a16="http://schemas.microsoft.com/office/drawing/2014/main" id="{60B3AFB8-907B-2051-4A0E-3E1CA3DB56E6}"/>
                </a:ext>
              </a:extLst>
            </p:cNvPr>
            <p:cNvSpPr/>
            <p:nvPr/>
          </p:nvSpPr>
          <p:spPr>
            <a:xfrm>
              <a:off x="9694604" y="3244643"/>
              <a:ext cx="609600" cy="609600"/>
            </a:xfrm>
            <a:prstGeom prst="foldedCorner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!!</a:t>
              </a:r>
              <a:endParaRPr lang="he-IL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409627-04C3-EC4C-7262-C9A59CE5E325}"/>
              </a:ext>
            </a:extLst>
          </p:cNvPr>
          <p:cNvGrpSpPr/>
          <p:nvPr/>
        </p:nvGrpSpPr>
        <p:grpSpPr>
          <a:xfrm>
            <a:off x="6626940" y="3244643"/>
            <a:ext cx="1263445" cy="609600"/>
            <a:chOff x="6626940" y="3244643"/>
            <a:chExt cx="1263445" cy="609600"/>
          </a:xfrm>
        </p:grpSpPr>
        <p:sp>
          <p:nvSpPr>
            <p:cNvPr id="29" name="Rectangle: Folded Corner 28">
              <a:extLst>
                <a:ext uri="{FF2B5EF4-FFF2-40B4-BE49-F238E27FC236}">
                  <a16:creationId xmlns:a16="http://schemas.microsoft.com/office/drawing/2014/main" id="{BC3329C3-9BE7-0E0F-C2F0-82B7A099FD7A}"/>
                </a:ext>
              </a:extLst>
            </p:cNvPr>
            <p:cNvSpPr/>
            <p:nvPr/>
          </p:nvSpPr>
          <p:spPr>
            <a:xfrm>
              <a:off x="6626940" y="3244643"/>
              <a:ext cx="609600" cy="609600"/>
            </a:xfrm>
            <a:prstGeom prst="foldedCorne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?</a:t>
              </a:r>
              <a:endParaRPr lang="he-IL" dirty="0"/>
            </a:p>
          </p:txBody>
        </p:sp>
        <p:sp>
          <p:nvSpPr>
            <p:cNvPr id="31" name="Rectangle: Folded Corner 30">
              <a:extLst>
                <a:ext uri="{FF2B5EF4-FFF2-40B4-BE49-F238E27FC236}">
                  <a16:creationId xmlns:a16="http://schemas.microsoft.com/office/drawing/2014/main" id="{99D89168-6BF2-70C2-8F93-AC013A5E03B6}"/>
                </a:ext>
              </a:extLst>
            </p:cNvPr>
            <p:cNvSpPr/>
            <p:nvPr/>
          </p:nvSpPr>
          <p:spPr>
            <a:xfrm>
              <a:off x="7280785" y="3244643"/>
              <a:ext cx="609600" cy="609600"/>
            </a:xfrm>
            <a:prstGeom prst="foldedCorner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!!</a:t>
              </a:r>
              <a:endParaRPr lang="he-IL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D67B70-C7E6-6A8C-B95F-55BD92E528AF}"/>
              </a:ext>
            </a:extLst>
          </p:cNvPr>
          <p:cNvGrpSpPr/>
          <p:nvPr/>
        </p:nvGrpSpPr>
        <p:grpSpPr>
          <a:xfrm>
            <a:off x="4213121" y="3244643"/>
            <a:ext cx="1263445" cy="609600"/>
            <a:chOff x="4213121" y="3244643"/>
            <a:chExt cx="1263445" cy="609600"/>
          </a:xfrm>
        </p:grpSpPr>
        <p:sp>
          <p:nvSpPr>
            <p:cNvPr id="24" name="Rectangle: Folded Corner 23">
              <a:extLst>
                <a:ext uri="{FF2B5EF4-FFF2-40B4-BE49-F238E27FC236}">
                  <a16:creationId xmlns:a16="http://schemas.microsoft.com/office/drawing/2014/main" id="{040C4C3D-2496-AFDF-CFB2-BFAA766BD660}"/>
                </a:ext>
              </a:extLst>
            </p:cNvPr>
            <p:cNvSpPr/>
            <p:nvPr/>
          </p:nvSpPr>
          <p:spPr>
            <a:xfrm>
              <a:off x="4213121" y="3244643"/>
              <a:ext cx="609600" cy="609600"/>
            </a:xfrm>
            <a:prstGeom prst="foldedCorne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?</a:t>
              </a:r>
              <a:endParaRPr lang="he-IL" dirty="0"/>
            </a:p>
          </p:txBody>
        </p:sp>
        <p:sp>
          <p:nvSpPr>
            <p:cNvPr id="27" name="Rectangle: Folded Corner 26">
              <a:extLst>
                <a:ext uri="{FF2B5EF4-FFF2-40B4-BE49-F238E27FC236}">
                  <a16:creationId xmlns:a16="http://schemas.microsoft.com/office/drawing/2014/main" id="{CA0876B8-0738-9283-8E1A-DF47479CF8B0}"/>
                </a:ext>
              </a:extLst>
            </p:cNvPr>
            <p:cNvSpPr/>
            <p:nvPr/>
          </p:nvSpPr>
          <p:spPr>
            <a:xfrm>
              <a:off x="4866966" y="3244643"/>
              <a:ext cx="609600" cy="609600"/>
            </a:xfrm>
            <a:prstGeom prst="foldedCorner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!!</a:t>
              </a:r>
              <a:endParaRPr lang="he-IL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CEC8F1-E54F-9F37-0D75-A54637C31224}"/>
              </a:ext>
            </a:extLst>
          </p:cNvPr>
          <p:cNvGrpSpPr/>
          <p:nvPr/>
        </p:nvGrpSpPr>
        <p:grpSpPr>
          <a:xfrm>
            <a:off x="1799302" y="3244643"/>
            <a:ext cx="1263445" cy="609600"/>
            <a:chOff x="1799302" y="3244643"/>
            <a:chExt cx="1263445" cy="609600"/>
          </a:xfrm>
        </p:grpSpPr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88ED78B5-EDCF-CB48-E5EB-4D9FD40F830B}"/>
                </a:ext>
              </a:extLst>
            </p:cNvPr>
            <p:cNvSpPr/>
            <p:nvPr/>
          </p:nvSpPr>
          <p:spPr>
            <a:xfrm>
              <a:off x="1799302" y="3244643"/>
              <a:ext cx="609600" cy="609600"/>
            </a:xfrm>
            <a:prstGeom prst="foldedCorne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?</a:t>
              </a:r>
              <a:endParaRPr lang="he-IL" dirty="0"/>
            </a:p>
          </p:txBody>
        </p:sp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2A1C40B9-43F5-DFE0-6BE5-5F04CD84BEEB}"/>
                </a:ext>
              </a:extLst>
            </p:cNvPr>
            <p:cNvSpPr/>
            <p:nvPr/>
          </p:nvSpPr>
          <p:spPr>
            <a:xfrm>
              <a:off x="2453147" y="3244643"/>
              <a:ext cx="609600" cy="609600"/>
            </a:xfrm>
            <a:prstGeom prst="foldedCorner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!!</a:t>
              </a:r>
              <a:endParaRPr lang="he-IL" dirty="0"/>
            </a:p>
          </p:txBody>
        </p:sp>
      </p:grpSp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AD552A0E-B700-56C1-DE49-CB38791B433D}"/>
              </a:ext>
            </a:extLst>
          </p:cNvPr>
          <p:cNvSpPr/>
          <p:nvPr/>
        </p:nvSpPr>
        <p:spPr>
          <a:xfrm>
            <a:off x="350921" y="3200170"/>
            <a:ext cx="890402" cy="637098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E945863-A3D2-7243-5B3A-9D87F7EB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bg2">
                    <a:lumMod val="75000"/>
                  </a:schemeClr>
                </a:solidFill>
              </a:rPr>
              <a:t>תכנון הספרינט הבא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D2899-B1FB-F187-2EF3-A128CC7B8191}"/>
              </a:ext>
            </a:extLst>
          </p:cNvPr>
          <p:cNvSpPr/>
          <p:nvPr/>
        </p:nvSpPr>
        <p:spPr>
          <a:xfrm>
            <a:off x="1563329" y="2979174"/>
            <a:ext cx="1750142" cy="1079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Semantic analysis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79D857-588B-60C9-DE53-622D2D3640ED}"/>
              </a:ext>
            </a:extLst>
          </p:cNvPr>
          <p:cNvSpPr/>
          <p:nvPr/>
        </p:nvSpPr>
        <p:spPr>
          <a:xfrm>
            <a:off x="3957484" y="2979174"/>
            <a:ext cx="1750142" cy="1079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Identifier cohesion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4C45A2-6EAC-876C-4183-9A98ECE7BE97}"/>
              </a:ext>
            </a:extLst>
          </p:cNvPr>
          <p:cNvSpPr/>
          <p:nvPr/>
        </p:nvSpPr>
        <p:spPr>
          <a:xfrm>
            <a:off x="6351639" y="2979174"/>
            <a:ext cx="1750142" cy="1079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cohesion</a:t>
            </a:r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00895-055A-9E87-5B5E-7204EC5B5351}"/>
              </a:ext>
            </a:extLst>
          </p:cNvPr>
          <p:cNvSpPr/>
          <p:nvPr/>
        </p:nvSpPr>
        <p:spPr>
          <a:xfrm>
            <a:off x="8745794" y="2979174"/>
            <a:ext cx="1750142" cy="10790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Argument cohesion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5588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71394-DE07-73D6-3F3E-E5173A792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Multidocument 18">
            <a:extLst>
              <a:ext uri="{FF2B5EF4-FFF2-40B4-BE49-F238E27FC236}">
                <a16:creationId xmlns:a16="http://schemas.microsoft.com/office/drawing/2014/main" id="{9A427AF2-F426-B704-9A8B-ADDDC519B0C8}"/>
              </a:ext>
            </a:extLst>
          </p:cNvPr>
          <p:cNvSpPr/>
          <p:nvPr/>
        </p:nvSpPr>
        <p:spPr>
          <a:xfrm>
            <a:off x="350921" y="3200170"/>
            <a:ext cx="890402" cy="637098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AST</a:t>
            </a:r>
            <a:endParaRPr lang="he-I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0FFEC3-9C69-AEB3-EFBA-EDC1A646FB51}"/>
              </a:ext>
            </a:extLst>
          </p:cNvPr>
          <p:cNvSpPr/>
          <p:nvPr/>
        </p:nvSpPr>
        <p:spPr>
          <a:xfrm>
            <a:off x="8745794" y="2979174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Argument cohesion</a:t>
            </a:r>
            <a:endParaRPr lang="he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E173BB-DC48-24B6-EE43-12E304493B2D}"/>
              </a:ext>
            </a:extLst>
          </p:cNvPr>
          <p:cNvSpPr/>
          <p:nvPr/>
        </p:nvSpPr>
        <p:spPr>
          <a:xfrm>
            <a:off x="6351639" y="2979174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cohesion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3C8EF-EA7C-B5B8-4067-7C73A8B459A9}"/>
              </a:ext>
            </a:extLst>
          </p:cNvPr>
          <p:cNvSpPr/>
          <p:nvPr/>
        </p:nvSpPr>
        <p:spPr>
          <a:xfrm>
            <a:off x="3957484" y="2979174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Identifier cohesion</a:t>
            </a:r>
            <a:endParaRPr lang="he-IL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92D974-ADF0-990C-7C97-C5E7F2523F30}"/>
              </a:ext>
            </a:extLst>
          </p:cNvPr>
          <p:cNvGrpSpPr/>
          <p:nvPr/>
        </p:nvGrpSpPr>
        <p:grpSpPr>
          <a:xfrm>
            <a:off x="1799302" y="3244643"/>
            <a:ext cx="1263445" cy="609600"/>
            <a:chOff x="1799302" y="3244643"/>
            <a:chExt cx="1263445" cy="609600"/>
          </a:xfrm>
        </p:grpSpPr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C5E78571-6ED2-E2FA-EFD7-B294490C8923}"/>
                </a:ext>
              </a:extLst>
            </p:cNvPr>
            <p:cNvSpPr/>
            <p:nvPr/>
          </p:nvSpPr>
          <p:spPr>
            <a:xfrm>
              <a:off x="1799302" y="3244643"/>
              <a:ext cx="609600" cy="609600"/>
            </a:xfrm>
            <a:prstGeom prst="foldedCorner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?</a:t>
              </a:r>
              <a:endParaRPr lang="he-IL" dirty="0"/>
            </a:p>
          </p:txBody>
        </p:sp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53D54514-731D-AA8D-F1CD-3726A6AB504A}"/>
                </a:ext>
              </a:extLst>
            </p:cNvPr>
            <p:cNvSpPr/>
            <p:nvPr/>
          </p:nvSpPr>
          <p:spPr>
            <a:xfrm>
              <a:off x="2453147" y="3244643"/>
              <a:ext cx="609600" cy="609600"/>
            </a:xfrm>
            <a:prstGeom prst="foldedCorner">
              <a:avLst/>
            </a:prstGeom>
            <a:solidFill>
              <a:srgbClr val="FF0000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!!</a:t>
              </a:r>
              <a:endParaRPr lang="he-IL" dirty="0"/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7835D3FF-AAFF-0DF4-7C72-4BAD83C72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הספרינט הבא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D7C03-F270-F15D-FCBB-6088E669DB71}"/>
              </a:ext>
            </a:extLst>
          </p:cNvPr>
          <p:cNvSpPr/>
          <p:nvPr/>
        </p:nvSpPr>
        <p:spPr>
          <a:xfrm>
            <a:off x="1563329" y="2979174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Semantic analysis</a:t>
            </a:r>
            <a:endParaRPr lang="he-I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A089E-8299-1F81-1E0A-F3A7F34C8D70}"/>
              </a:ext>
            </a:extLst>
          </p:cNvPr>
          <p:cNvSpPr/>
          <p:nvPr/>
        </p:nvSpPr>
        <p:spPr>
          <a:xfrm>
            <a:off x="3313471" y="164152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Scope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AA5147-B582-2D79-4ABB-ECB12BE507C4}"/>
              </a:ext>
            </a:extLst>
          </p:cNvPr>
          <p:cNvSpPr/>
          <p:nvPr/>
        </p:nvSpPr>
        <p:spPr>
          <a:xfrm>
            <a:off x="4601497" y="480720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Symbol table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D34E99-654E-3212-91E6-CEE87473906D}"/>
              </a:ext>
            </a:extLst>
          </p:cNvPr>
          <p:cNvSpPr/>
          <p:nvPr/>
        </p:nvSpPr>
        <p:spPr>
          <a:xfrm>
            <a:off x="6833420" y="4393944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Expression traversal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5C77B-A492-15F5-DF38-0C0E1E55C338}"/>
              </a:ext>
            </a:extLst>
          </p:cNvPr>
          <p:cNvSpPr/>
          <p:nvPr/>
        </p:nvSpPr>
        <p:spPr>
          <a:xfrm>
            <a:off x="5476566" y="2026368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Type determination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4A438-6BA2-757A-7B91-9EB3CEA134ED}"/>
              </a:ext>
            </a:extLst>
          </p:cNvPr>
          <p:cNvSpPr/>
          <p:nvPr/>
        </p:nvSpPr>
        <p:spPr>
          <a:xfrm>
            <a:off x="8190272" y="3437988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Fully qualified names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B4525-1791-649A-9879-B630C186F37A}"/>
              </a:ext>
            </a:extLst>
          </p:cNvPr>
          <p:cNvSpPr/>
          <p:nvPr/>
        </p:nvSpPr>
        <p:spPr>
          <a:xfrm>
            <a:off x="2767775" y="4051119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Signature loader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2A0E0F-AEF7-3742-8053-BC3E85C600EA}"/>
              </a:ext>
            </a:extLst>
          </p:cNvPr>
          <p:cNvSpPr/>
          <p:nvPr/>
        </p:nvSpPr>
        <p:spPr>
          <a:xfrm>
            <a:off x="6848170" y="2446427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 loader</a:t>
            </a:r>
            <a:endParaRPr lang="he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8EACC1-C3A8-1E44-BC44-84E92CB6009E}"/>
              </a:ext>
            </a:extLst>
          </p:cNvPr>
          <p:cNvSpPr/>
          <p:nvPr/>
        </p:nvSpPr>
        <p:spPr>
          <a:xfrm>
            <a:off x="8514732" y="84100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Visitor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BA848E-4210-92B2-9650-53E4E689CAE5}"/>
              </a:ext>
            </a:extLst>
          </p:cNvPr>
          <p:cNvSpPr/>
          <p:nvPr/>
        </p:nvSpPr>
        <p:spPr>
          <a:xfrm>
            <a:off x="8342672" y="4590664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Static function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2B6942-58EA-FCE4-99F7-04DBF67F1ADC}"/>
              </a:ext>
            </a:extLst>
          </p:cNvPr>
          <p:cNvSpPr/>
          <p:nvPr/>
        </p:nvSpPr>
        <p:spPr>
          <a:xfrm>
            <a:off x="4719488" y="4088490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Static fields</a:t>
            </a:r>
            <a:endParaRPr lang="he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D006B3-E409-3E77-3A56-59B9EC3C69FC}"/>
              </a:ext>
            </a:extLst>
          </p:cNvPr>
          <p:cNvSpPr/>
          <p:nvPr/>
        </p:nvSpPr>
        <p:spPr>
          <a:xfrm>
            <a:off x="1678859" y="20608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Interfaces are classes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CD4C3B-CC62-F34F-73F0-194524821712}"/>
              </a:ext>
            </a:extLst>
          </p:cNvPr>
          <p:cNvSpPr/>
          <p:nvPr/>
        </p:nvSpPr>
        <p:spPr>
          <a:xfrm>
            <a:off x="5176682" y="68090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Literal transformation</a:t>
            </a:r>
            <a:endParaRPr lang="he-I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B2B4C9-9E4A-95A9-394B-368DCB14F5A1}"/>
              </a:ext>
            </a:extLst>
          </p:cNvPr>
          <p:cNvSpPr/>
          <p:nvPr/>
        </p:nvSpPr>
        <p:spPr>
          <a:xfrm>
            <a:off x="2207342" y="4925193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Circular dependency</a:t>
            </a:r>
            <a:endParaRPr lang="he-I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3EB602-EEA8-C279-5E45-6CC9906D77C3}"/>
              </a:ext>
            </a:extLst>
          </p:cNvPr>
          <p:cNvSpPr/>
          <p:nvPr/>
        </p:nvSpPr>
        <p:spPr>
          <a:xfrm>
            <a:off x="8733499" y="2148097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Dot operator</a:t>
            </a:r>
            <a:endParaRPr lang="he-I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EE5E48-02FD-1726-5823-FBB2352A1C04}"/>
              </a:ext>
            </a:extLst>
          </p:cNvPr>
          <p:cNvSpPr/>
          <p:nvPr/>
        </p:nvSpPr>
        <p:spPr>
          <a:xfrm>
            <a:off x="9389803" y="5409129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Statements</a:t>
            </a:r>
            <a:endParaRPr lang="he-IL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BD970F-8BAC-AC00-3F6B-0A23DEC6FFC4}"/>
              </a:ext>
            </a:extLst>
          </p:cNvPr>
          <p:cNvSpPr/>
          <p:nvPr/>
        </p:nvSpPr>
        <p:spPr>
          <a:xfrm>
            <a:off x="3277828" y="1023248"/>
            <a:ext cx="2695269" cy="19559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dirty="0"/>
              <a:t>Linking</a:t>
            </a:r>
            <a:endParaRPr lang="he-IL" sz="3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6EC382-35C6-826E-581E-57D312B2A3A7}"/>
              </a:ext>
            </a:extLst>
          </p:cNvPr>
          <p:cNvSpPr/>
          <p:nvPr/>
        </p:nvSpPr>
        <p:spPr>
          <a:xfrm rot="1117046">
            <a:off x="3062743" y="2234010"/>
            <a:ext cx="6582705" cy="22470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200" dirty="0" err="1"/>
              <a:t>Exceptionssss</a:t>
            </a:r>
            <a:endParaRPr lang="he-IL" sz="7200" dirty="0"/>
          </a:p>
        </p:txBody>
      </p:sp>
    </p:spTree>
    <p:extLst>
      <p:ext uri="{BB962C8B-B14F-4D97-AF65-F5344CB8AC3E}">
        <p14:creationId xmlns:p14="http://schemas.microsoft.com/office/powerpoint/2010/main" val="3446824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1323 -0.0011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1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3 -0.00115 L 0.33399 0.00162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99 0.00162 L 0.53191 0.00463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191 0.00463 L 0.7336 0.0046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36 0.00463 L 0.98321 0.0046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9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2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1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3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400"/>
                            </p:stCondLst>
                            <p:childTnLst>
                              <p:par>
                                <p:cTn id="51" presetID="10" presetClass="exit" presetSubtype="0" fill="hold" grpId="1" nodeType="after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7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9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1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15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2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700"/>
                            </p:stCondLst>
                            <p:childTnLst>
                              <p:par>
                                <p:cTn id="73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19" grpId="3" animBg="1"/>
      <p:bldP spid="19" grpId="4" animBg="1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23" grpId="0" animBg="1"/>
      <p:bldP spid="25" grpId="0" animBg="1"/>
      <p:bldP spid="26" grpId="0" animBg="1"/>
      <p:bldP spid="28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A0002-343A-41B0-FADB-7C2164567FBF}"/>
              </a:ext>
            </a:extLst>
          </p:cNvPr>
          <p:cNvSpPr/>
          <p:nvPr/>
        </p:nvSpPr>
        <p:spPr>
          <a:xfrm>
            <a:off x="953729" y="28894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28FD53-9CF0-2810-6A7C-875F8E226386}"/>
              </a:ext>
            </a:extLst>
          </p:cNvPr>
          <p:cNvSpPr/>
          <p:nvPr/>
        </p:nvSpPr>
        <p:spPr>
          <a:xfrm>
            <a:off x="5544165" y="4961501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Logger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544BC-D968-C1C7-3A83-2B411B607E7B}"/>
              </a:ext>
            </a:extLst>
          </p:cNvPr>
          <p:cNvSpPr/>
          <p:nvPr/>
        </p:nvSpPr>
        <p:spPr>
          <a:xfrm>
            <a:off x="3277831" y="2951594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Signature loader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715C55-68F3-72BD-8E66-337CDBC6DD9C}"/>
              </a:ext>
            </a:extLst>
          </p:cNvPr>
          <p:cNvSpPr/>
          <p:nvPr/>
        </p:nvSpPr>
        <p:spPr>
          <a:xfrm>
            <a:off x="7388943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 loader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AE06F-210A-165D-22DB-7247F03A729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703871" y="3429000"/>
            <a:ext cx="5739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1BA911-09B3-4C23-A414-15D701A34963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6947721" y="3424249"/>
            <a:ext cx="441222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2D7E0F-5071-B092-087D-A2D7B90406D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6419236" y="3901655"/>
            <a:ext cx="1743997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CD4409-66F5-4F47-91EB-D20C280B3AC0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6173431" y="3901655"/>
            <a:ext cx="245805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CB3C171-E1E8-A61B-FE07-E1BDD3DCF9AB}"/>
              </a:ext>
            </a:extLst>
          </p:cNvPr>
          <p:cNvSpPr/>
          <p:nvPr/>
        </p:nvSpPr>
        <p:spPr>
          <a:xfrm>
            <a:off x="5399141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Import loader</a:t>
            </a:r>
            <a:endParaRPr lang="he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5276D0-E802-556D-E7D0-FE24A2A72737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4826411" y="3424249"/>
            <a:ext cx="572730" cy="475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234EDE-561D-889C-1811-7FEB1B6F7FED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052121" y="3906406"/>
            <a:ext cx="2367115" cy="10550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65E7912-90A3-BE6E-7C0B-AEEE9C8DB580}"/>
              </a:ext>
            </a:extLst>
          </p:cNvPr>
          <p:cNvSpPr/>
          <p:nvPr/>
        </p:nvSpPr>
        <p:spPr>
          <a:xfrm>
            <a:off x="9391036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Traversal</a:t>
            </a:r>
            <a:endParaRPr lang="he-IL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E20F42-C72F-F135-2522-29FB6C579B29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8937523" y="3424249"/>
            <a:ext cx="45351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B6DC76-9216-573F-87AF-055B9704D9BF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6419236" y="3901655"/>
            <a:ext cx="3746090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A353-43B4-6401-D539-CB1A2A3E7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8EEF3E-1702-ADCC-C915-4F266B3A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7EB6C-4748-C9C7-9BDD-296EA8CB980C}"/>
              </a:ext>
            </a:extLst>
          </p:cNvPr>
          <p:cNvSpPr/>
          <p:nvPr/>
        </p:nvSpPr>
        <p:spPr>
          <a:xfrm>
            <a:off x="1995949" y="211393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864E0-143F-81CE-16DA-6CCA5B7D0C2E}"/>
              </a:ext>
            </a:extLst>
          </p:cNvPr>
          <p:cNvSpPr/>
          <p:nvPr/>
        </p:nvSpPr>
        <p:spPr>
          <a:xfrm>
            <a:off x="1995949" y="392061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Logger</a:t>
            </a:r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49625-C8C8-3904-239B-D7B9944622CB}"/>
              </a:ext>
            </a:extLst>
          </p:cNvPr>
          <p:cNvSpPr txBox="1"/>
          <p:nvPr/>
        </p:nvSpPr>
        <p:spPr>
          <a:xfrm>
            <a:off x="4778477" y="2264422"/>
            <a:ext cx="64499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התשתית אחראית על ניהול פעולת ה-</a:t>
            </a:r>
            <a:r>
              <a:rPr lang="en-US" sz="2400" dirty="0">
                <a:solidFill>
                  <a:schemeClr val="bg1"/>
                </a:solidFill>
              </a:rPr>
              <a:t>Semantic analysis</a:t>
            </a:r>
            <a:r>
              <a:rPr lang="he-IL" sz="2400" dirty="0">
                <a:solidFill>
                  <a:schemeClr val="bg1"/>
                </a:solidFill>
              </a:rPr>
              <a:t> והרצת תת הרכיבים לפי הסדר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E02E6-0CE8-E08D-E15F-52AE1A8225B6}"/>
              </a:ext>
            </a:extLst>
          </p:cNvPr>
          <p:cNvSpPr txBox="1"/>
          <p:nvPr/>
        </p:nvSpPr>
        <p:spPr>
          <a:xfrm>
            <a:off x="4640826" y="4044661"/>
            <a:ext cx="6712974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err="1">
                <a:solidFill>
                  <a:schemeClr val="bg1"/>
                </a:solidFill>
              </a:rPr>
              <a:t>הלוגר</a:t>
            </a:r>
            <a:r>
              <a:rPr lang="he-IL" sz="2400" dirty="0">
                <a:solidFill>
                  <a:schemeClr val="bg1"/>
                </a:solidFill>
              </a:rPr>
              <a:t> אחראי על קבלת הודעות שגיאה וטיפול בהן (הדפסה למסך, לקובץ, ל-</a:t>
            </a:r>
            <a:r>
              <a:rPr lang="en-US" sz="2400" dirty="0">
                <a:solidFill>
                  <a:schemeClr val="bg1"/>
                </a:solidFill>
              </a:rPr>
              <a:t>IDE</a:t>
            </a:r>
            <a:r>
              <a:rPr lang="he-IL" sz="2400" dirty="0">
                <a:solidFill>
                  <a:schemeClr val="bg1"/>
                </a:solidFill>
              </a:rPr>
              <a:t>, וכד')</a:t>
            </a:r>
          </a:p>
        </p:txBody>
      </p:sp>
    </p:spTree>
    <p:extLst>
      <p:ext uri="{BB962C8B-B14F-4D97-AF65-F5344CB8AC3E}">
        <p14:creationId xmlns:p14="http://schemas.microsoft.com/office/powerpoint/2010/main" val="519682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88992-8FBB-51C7-7199-22F4C06B4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38FD9C-DEE0-9CAE-7EDA-08012643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AB6801-39ED-107D-0964-D639A8E10679}"/>
              </a:ext>
            </a:extLst>
          </p:cNvPr>
          <p:cNvSpPr/>
          <p:nvPr/>
        </p:nvSpPr>
        <p:spPr>
          <a:xfrm>
            <a:off x="953729" y="2889455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תשתית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F0F366-B759-98CF-4E6C-7C09503A635C}"/>
              </a:ext>
            </a:extLst>
          </p:cNvPr>
          <p:cNvSpPr/>
          <p:nvPr/>
        </p:nvSpPr>
        <p:spPr>
          <a:xfrm>
            <a:off x="5544165" y="4961501"/>
            <a:ext cx="1750142" cy="107909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Logger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6D8055-C85A-61CB-C15A-50746F366D54}"/>
              </a:ext>
            </a:extLst>
          </p:cNvPr>
          <p:cNvSpPr/>
          <p:nvPr/>
        </p:nvSpPr>
        <p:spPr>
          <a:xfrm>
            <a:off x="3277831" y="2951594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Signature loader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134DE2-65DB-C5FB-336F-C11ABD97604E}"/>
              </a:ext>
            </a:extLst>
          </p:cNvPr>
          <p:cNvSpPr/>
          <p:nvPr/>
        </p:nvSpPr>
        <p:spPr>
          <a:xfrm>
            <a:off x="7388943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Class loader</a:t>
            </a:r>
            <a:endParaRPr lang="he-I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3B3F52-C3A0-6574-06D6-C671E7A5863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703871" y="3429000"/>
            <a:ext cx="57396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D1EA00-C1AA-0AFC-CC11-903685CE4D79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>
            <a:off x="6947721" y="3424249"/>
            <a:ext cx="441222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744480-4DAF-A3C4-A600-81B526FBB03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flipH="1">
            <a:off x="6419236" y="3901655"/>
            <a:ext cx="1743997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6A646D1-5CDC-CA67-6A69-38D633D0AF23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6173431" y="3901655"/>
            <a:ext cx="245805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3E0B7-C4D8-0754-E1A9-2A5B86249137}"/>
              </a:ext>
            </a:extLst>
          </p:cNvPr>
          <p:cNvSpPr/>
          <p:nvPr/>
        </p:nvSpPr>
        <p:spPr>
          <a:xfrm>
            <a:off x="5399141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Import loader</a:t>
            </a:r>
            <a:endParaRPr lang="he-IL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9B5617-1A7E-2BA0-6640-5C9D60DC6636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4826411" y="3424249"/>
            <a:ext cx="572730" cy="475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1CC99C1-11A7-C573-9C0B-9FC4C026707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052121" y="3906406"/>
            <a:ext cx="2367115" cy="10550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E7D98CE-B0EA-2636-7EFB-A0A3379C56EB}"/>
              </a:ext>
            </a:extLst>
          </p:cNvPr>
          <p:cNvSpPr/>
          <p:nvPr/>
        </p:nvSpPr>
        <p:spPr>
          <a:xfrm>
            <a:off x="9391036" y="2946843"/>
            <a:ext cx="1548580" cy="9548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Traversal</a:t>
            </a:r>
            <a:endParaRPr lang="he-IL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929CA4-33A9-1F4F-EE21-E66574AE57EF}"/>
              </a:ext>
            </a:extLst>
          </p:cNvPr>
          <p:cNvCxnSpPr>
            <a:cxnSpLocks/>
            <a:stCxn id="10" idx="3"/>
            <a:endCxn id="53" idx="1"/>
          </p:cNvCxnSpPr>
          <p:nvPr/>
        </p:nvCxnSpPr>
        <p:spPr>
          <a:xfrm>
            <a:off x="8937523" y="3424249"/>
            <a:ext cx="45351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204E31F-E21A-EBC7-FBDD-257DF5153FBC}"/>
              </a:ext>
            </a:extLst>
          </p:cNvPr>
          <p:cNvCxnSpPr>
            <a:cxnSpLocks/>
            <a:stCxn id="53" idx="2"/>
            <a:endCxn id="7" idx="0"/>
          </p:cNvCxnSpPr>
          <p:nvPr/>
        </p:nvCxnSpPr>
        <p:spPr>
          <a:xfrm flipH="1">
            <a:off x="6419236" y="3901655"/>
            <a:ext cx="3746090" cy="105984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8777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03230-4EF3-25B3-1D6F-F18DF1D2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A0DFB7-859D-13CE-9884-B0BA47C48E19}"/>
              </a:ext>
            </a:extLst>
          </p:cNvPr>
          <p:cNvSpPr/>
          <p:nvPr/>
        </p:nvSpPr>
        <p:spPr>
          <a:xfrm>
            <a:off x="1853380" y="2878847"/>
            <a:ext cx="1784553" cy="110030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Signature loader</a:t>
            </a:r>
            <a:endParaRPr lang="he-IL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009D5904-E1C9-F481-39BD-1536D518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פירוט הספרינט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F1E82-C438-3159-176B-490DC7DA3279}"/>
              </a:ext>
            </a:extLst>
          </p:cNvPr>
          <p:cNvSpPr txBox="1"/>
          <p:nvPr/>
        </p:nvSpPr>
        <p:spPr>
          <a:xfrm>
            <a:off x="4903838" y="3198167"/>
            <a:ext cx="644996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>
                <a:solidFill>
                  <a:schemeClr val="bg1"/>
                </a:solidFill>
              </a:rPr>
              <a:t>טוען את השמות של מחלקות, פונקציות ומשתנים </a:t>
            </a:r>
            <a:r>
              <a:rPr lang="he-IL" sz="2400" dirty="0" err="1">
                <a:solidFill>
                  <a:schemeClr val="bg1"/>
                </a:solidFill>
              </a:rPr>
              <a:t>גלובלים</a:t>
            </a:r>
            <a:endParaRPr lang="he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631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1919</TotalTime>
  <Words>664</Words>
  <Application>Microsoft Office PowerPoint</Application>
  <PresentationFormat>Widescreen</PresentationFormat>
  <Paragraphs>237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Source Sans Pro Black</vt:lpstr>
      <vt:lpstr>Tahoma</vt:lpstr>
      <vt:lpstr>ערכת נושא Office</vt:lpstr>
      <vt:lpstr>הצגת ספרינט 3</vt:lpstr>
      <vt:lpstr>תהליך הקומפילציה</vt:lpstr>
      <vt:lpstr>תהליך הקומפילציה</vt:lpstr>
      <vt:lpstr>תכנון הספרינט הבא</vt:lpstr>
      <vt:lpstr>תכנון הספרינט הבא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פירוט הספרינט</vt:lpstr>
      <vt:lpstr>מטרות הספרינט ותהליך העבודה</vt:lpstr>
      <vt:lpstr>פערים</vt:lpstr>
      <vt:lpstr>מסקנות</vt:lpstr>
      <vt:lpstr>מסקנות</vt:lpstr>
      <vt:lpstr>תכנון הספרינט הבא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Oshri Fogel;Dvir Biton</dc:creator>
  <cp:lastModifiedBy>אושרי פוגל</cp:lastModifiedBy>
  <cp:revision>27</cp:revision>
  <dcterms:created xsi:type="dcterms:W3CDTF">2017-10-08T13:28:42Z</dcterms:created>
  <dcterms:modified xsi:type="dcterms:W3CDTF">2025-01-28T17:45:48Z</dcterms:modified>
</cp:coreProperties>
</file>