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64" r:id="rId3"/>
    <p:sldId id="265" r:id="rId4"/>
    <p:sldId id="257" r:id="rId5"/>
    <p:sldId id="261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5" r:id="rId39"/>
    <p:sldId id="296" r:id="rId40"/>
    <p:sldId id="297" r:id="rId41"/>
    <p:sldId id="303" r:id="rId42"/>
    <p:sldId id="298" r:id="rId43"/>
    <p:sldId id="299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F0C1E-2557-4178-9F40-51FDE3E2AFC9}" v="15" dt="2018-12-12T10:06:5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770B-FA97-42FD-82EB-1F7B91E932E0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45BE6-E56C-4D6B-870F-0443082DAA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790" y="1766046"/>
            <a:ext cx="9454774" cy="5351930"/>
          </a:xfrm>
        </p:spPr>
        <p:txBody>
          <a:bodyPr/>
          <a:lstStyle/>
          <a:p>
            <a:pPr algn="ctr"/>
            <a:r>
              <a:rPr lang="fr-FR" sz="6600" dirty="0"/>
              <a:t>Programmation</a:t>
            </a:r>
            <a:br>
              <a:rPr lang="fr-FR" sz="6600" dirty="0"/>
            </a:br>
            <a:br>
              <a:rPr lang="fr-FR" sz="6600" dirty="0"/>
            </a:br>
            <a:r>
              <a:rPr lang="fr-FR" sz="6600" dirty="0"/>
              <a:t>Orientée Objet</a:t>
            </a:r>
            <a:br>
              <a:rPr lang="fr-FR" sz="6600" dirty="0"/>
            </a:br>
            <a:br>
              <a:rPr lang="fr-FR" sz="6600" dirty="0"/>
            </a:br>
            <a:r>
              <a:rPr lang="fr-FR" sz="6600" dirty="0"/>
              <a:t>(POO)</a:t>
            </a:r>
            <a:br>
              <a:rPr lang="fr-FR" sz="6600" dirty="0"/>
            </a:b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82947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Introduction à la POO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fr-FR" sz="1500" b="1" u="sng" dirty="0"/>
              <a:t>Le principe d’encapsulation</a:t>
            </a:r>
          </a:p>
          <a:p>
            <a:endParaRPr lang="fr-FR" sz="1500" b="1" u="sng" dirty="0"/>
          </a:p>
          <a:p>
            <a:pPr lvl="1"/>
            <a:r>
              <a:rPr lang="fr-FR" sz="1300" dirty="0"/>
              <a:t>Un des gros avantage de la POO est qu’il est possible </a:t>
            </a:r>
            <a:r>
              <a:rPr lang="fr-FR" sz="1300" b="1" dirty="0"/>
              <a:t>de masquer le code </a:t>
            </a:r>
            <a:r>
              <a:rPr lang="fr-FR" sz="1300" dirty="0"/>
              <a:t>à l’utilisateur (on parle ici de la personne qui va utiliser la classe et non de l’utilisateur du site/logiciel)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Le créateur d’une classe a pu créer un code assez complexe et il ne serait pas judicieux de laisser l’utilisateur manipuler les objets sans aucune restrictions.</a:t>
            </a:r>
          </a:p>
          <a:p>
            <a:pPr lvl="2"/>
            <a:r>
              <a:rPr lang="fr-FR" sz="1250" dirty="0"/>
              <a:t>Ainsi, il est important </a:t>
            </a:r>
            <a:r>
              <a:rPr lang="fr-FR" sz="1250" b="1" dirty="0"/>
              <a:t>d’interdire à l’utilisateur de modifier directement les attributs d’un objet</a:t>
            </a:r>
            <a:r>
              <a:rPr lang="fr-FR" sz="1250" dirty="0"/>
              <a:t>.</a:t>
            </a:r>
          </a:p>
          <a:p>
            <a:pPr lvl="2"/>
            <a:endParaRPr lang="fr-FR" sz="1250" dirty="0"/>
          </a:p>
          <a:p>
            <a:pPr lvl="2"/>
            <a:r>
              <a:rPr lang="fr-FR" sz="1250" dirty="0"/>
              <a:t>Pour faire simple</a:t>
            </a:r>
            <a:r>
              <a:rPr lang="fr-FR" sz="1250" b="1" dirty="0"/>
              <a:t>, l’utilisateur doit se contenter d’appeler les méthodes d’une classe </a:t>
            </a:r>
            <a:r>
              <a:rPr lang="fr-FR" sz="1250" dirty="0"/>
              <a:t>sans jamais tenir compte des attributs. </a:t>
            </a:r>
            <a:br>
              <a:rPr lang="fr-FR" sz="1250" dirty="0"/>
            </a:br>
            <a:br>
              <a:rPr lang="fr-FR" sz="1250" dirty="0"/>
            </a:br>
            <a:r>
              <a:rPr lang="fr-FR" sz="1250" dirty="0"/>
              <a:t>Pour cela, on dit que les attributs sont </a:t>
            </a:r>
            <a:r>
              <a:rPr lang="fr-FR" sz="1250" b="1" dirty="0"/>
              <a:t>privés</a:t>
            </a:r>
            <a:r>
              <a:rPr lang="fr-FR" sz="1250" dirty="0"/>
              <a:t>. C’est une contrainte que l’on ajoute lors de la création de notre classe.</a:t>
            </a:r>
          </a:p>
        </p:txBody>
      </p:sp>
    </p:spTree>
    <p:extLst>
      <p:ext uri="{BB962C8B-B14F-4D97-AF65-F5344CB8AC3E}">
        <p14:creationId xmlns:p14="http://schemas.microsoft.com/office/powerpoint/2010/main" val="266766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Créer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2052918"/>
            <a:ext cx="9990512" cy="4805082"/>
          </a:xfrm>
        </p:spPr>
        <p:txBody>
          <a:bodyPr>
            <a:normAutofit/>
          </a:bodyPr>
          <a:lstStyle/>
          <a:p>
            <a:r>
              <a:rPr lang="fr-FR" sz="1500" b="1" u="sng" dirty="0"/>
              <a:t>Visibilité d’un attribut ou d’une méthode</a:t>
            </a:r>
          </a:p>
          <a:p>
            <a:endParaRPr lang="fr-FR" sz="1500" b="1" u="sng" dirty="0"/>
          </a:p>
          <a:p>
            <a:pPr lvl="1"/>
            <a:r>
              <a:rPr lang="fr-FR" sz="1450" b="1" u="sng" dirty="0"/>
              <a:t>public : </a:t>
            </a:r>
            <a:br>
              <a:rPr lang="fr-FR" sz="1450" b="1" u="sng" dirty="0"/>
            </a:br>
            <a:br>
              <a:rPr lang="fr-FR" sz="1450" b="1" u="sng" dirty="0"/>
            </a:br>
            <a:br>
              <a:rPr lang="fr-FR" sz="1450" b="1" u="sng" dirty="0"/>
            </a:br>
            <a:r>
              <a:rPr lang="fr-FR" sz="1450" dirty="0"/>
              <a:t>Si un attribut ou une méthode est </a:t>
            </a:r>
            <a:r>
              <a:rPr lang="fr-FR" sz="1450" b="1" dirty="0"/>
              <a:t>public</a:t>
            </a:r>
            <a:r>
              <a:rPr lang="fr-FR" sz="1450" dirty="0"/>
              <a:t>, il sera possible d’y avoir accès depuis n’importe où. Depuis l’intérieur de l’objet (les méthodes) comme depuis l’extérieur.</a:t>
            </a:r>
            <a:br>
              <a:rPr lang="fr-FR" sz="1450" dirty="0"/>
            </a:br>
            <a:br>
              <a:rPr lang="fr-FR" sz="1450" dirty="0"/>
            </a:br>
            <a:br>
              <a:rPr lang="fr-FR" sz="1450" b="1" u="sng" dirty="0"/>
            </a:br>
            <a:br>
              <a:rPr lang="fr-FR" sz="1450" b="1" u="sng" dirty="0"/>
            </a:br>
            <a:r>
              <a:rPr lang="fr-FR" sz="1450" dirty="0"/>
              <a:t>Lorsque l’objet est créé, il est représenté par une variable. </a:t>
            </a:r>
            <a:br>
              <a:rPr lang="fr-FR" sz="1450" dirty="0"/>
            </a:br>
            <a:r>
              <a:rPr lang="fr-FR" sz="1450" dirty="0"/>
              <a:t>Il est possible de demander à PHP de retourner la valeur d’un attribut ou d’appeler une des méthodes de l’objet. C’est ce que signifie « depuis l’extérieur ».</a:t>
            </a:r>
            <a:br>
              <a:rPr lang="fr-FR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7241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Créer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9977063" cy="4805082"/>
          </a:xfrm>
        </p:spPr>
        <p:txBody>
          <a:bodyPr>
            <a:normAutofit/>
          </a:bodyPr>
          <a:lstStyle/>
          <a:p>
            <a:r>
              <a:rPr lang="fr-FR" sz="1500" b="1" u="sng" dirty="0"/>
              <a:t>Visibilité d’un attribut ou d’une méthode</a:t>
            </a:r>
          </a:p>
          <a:p>
            <a:pPr marL="457200" lvl="1" indent="0">
              <a:buNone/>
            </a:pPr>
            <a:endParaRPr lang="fr-FR" sz="1100" b="1" u="sng" dirty="0"/>
          </a:p>
          <a:p>
            <a:pPr lvl="1"/>
            <a:r>
              <a:rPr lang="fr-FR" sz="1450" b="1" u="sng" dirty="0" err="1"/>
              <a:t>private</a:t>
            </a:r>
            <a:r>
              <a:rPr lang="fr-FR" sz="1450" b="1" u="sng" dirty="0"/>
              <a:t> : </a:t>
            </a:r>
            <a:br>
              <a:rPr lang="fr-FR" sz="1450" b="1" u="sng" dirty="0"/>
            </a:br>
            <a:br>
              <a:rPr lang="fr-FR" sz="1450" b="1" u="sng" dirty="0"/>
            </a:br>
            <a:br>
              <a:rPr lang="fr-FR" sz="1450" b="1" u="sng" dirty="0"/>
            </a:br>
            <a:r>
              <a:rPr lang="fr-FR" sz="1450" dirty="0"/>
              <a:t>Si un attribut ou une méthode est </a:t>
            </a:r>
            <a:r>
              <a:rPr lang="fr-FR" sz="1450" b="1" dirty="0" err="1"/>
              <a:t>private</a:t>
            </a:r>
            <a:r>
              <a:rPr lang="fr-FR" sz="1450" b="1" dirty="0"/>
              <a:t> (privé)</a:t>
            </a:r>
            <a:r>
              <a:rPr lang="fr-FR" sz="1450" dirty="0"/>
              <a:t>, il ne sera possible d’y avoir accès que depuis l’intérieur de la classe. C’est-à-dire que seul le code écrit à l’intérieur de la classe pourra avoir accès aux attributs et méthodes privés de la classe.</a:t>
            </a:r>
            <a:br>
              <a:rPr lang="fr-FR" sz="1450" b="1" u="sng" dirty="0"/>
            </a:br>
            <a:br>
              <a:rPr lang="fr-FR" sz="1450" b="1" u="sng" dirty="0"/>
            </a:br>
            <a:r>
              <a:rPr lang="fr-FR" sz="1450" dirty="0"/>
              <a:t>Autrement, une erreur sera retournée.</a:t>
            </a:r>
            <a:br>
              <a:rPr lang="fr-FR" sz="1400" dirty="0"/>
            </a:br>
            <a:endParaRPr lang="fr-FR" sz="1400" dirty="0"/>
          </a:p>
          <a:p>
            <a:pPr marL="914400" lvl="2" indent="0">
              <a:buNone/>
            </a:pPr>
            <a:endParaRPr lang="fr-FR" sz="1200" b="1" dirty="0"/>
          </a:p>
          <a:p>
            <a:pPr marL="914400" lvl="2" indent="0" algn="ctr">
              <a:buNone/>
            </a:pPr>
            <a:r>
              <a:rPr lang="fr-FR" sz="1400" b="1" dirty="0"/>
              <a:t>C’est de cette façon que fonctionne le principe d’encapsulation.</a:t>
            </a:r>
          </a:p>
        </p:txBody>
      </p:sp>
    </p:spTree>
    <p:extLst>
      <p:ext uri="{BB962C8B-B14F-4D97-AF65-F5344CB8AC3E}">
        <p14:creationId xmlns:p14="http://schemas.microsoft.com/office/powerpoint/2010/main" val="389242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Créer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2052918"/>
            <a:ext cx="5091300" cy="4805082"/>
          </a:xfrm>
        </p:spPr>
        <p:txBody>
          <a:bodyPr>
            <a:normAutofit/>
          </a:bodyPr>
          <a:lstStyle/>
          <a:p>
            <a:r>
              <a:rPr lang="fr-FR" sz="1500" b="1" u="sng" dirty="0"/>
              <a:t>Création d’un attribut</a:t>
            </a:r>
          </a:p>
          <a:p>
            <a:endParaRPr lang="fr-FR" sz="1500" b="1" u="sng" dirty="0"/>
          </a:p>
          <a:p>
            <a:pPr lvl="1"/>
            <a:r>
              <a:rPr lang="fr-FR" sz="1300" dirty="0"/>
              <a:t>Chaque attribut est précédent d’un </a:t>
            </a:r>
            <a:r>
              <a:rPr lang="fr-FR" sz="1300" dirty="0" err="1"/>
              <a:t>underscore</a:t>
            </a:r>
            <a:r>
              <a:rPr lang="fr-FR" sz="1300" dirty="0"/>
              <a:t> (_)</a:t>
            </a:r>
            <a:br>
              <a:rPr lang="fr-FR" sz="1300" dirty="0"/>
            </a:br>
            <a:r>
              <a:rPr lang="fr-FR" sz="1300" dirty="0"/>
              <a:t>Il s’agit là d’une convention de nommage, la </a:t>
            </a:r>
            <a:r>
              <a:rPr lang="fr-FR" sz="1300" b="1" dirty="0"/>
              <a:t>notation PEAR</a:t>
            </a:r>
            <a:r>
              <a:rPr lang="fr-FR" sz="1300" dirty="0"/>
              <a:t>.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Elle veut que chaque nom d’un élément d’une classe (attribut ou méthode) étant privé, soit précédé d’un </a:t>
            </a:r>
            <a:r>
              <a:rPr lang="fr-FR" sz="1300" dirty="0" err="1"/>
              <a:t>underscore</a:t>
            </a:r>
            <a:r>
              <a:rPr lang="fr-FR" sz="1300" dirty="0"/>
              <a:t>.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Il est aussi possible d’initialiser les attributs lorsqu’on les déclares.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La valeur des attributs à l’initialisation doit impérativement être issu d’un produit scalaire statique. </a:t>
            </a:r>
            <a:br>
              <a:rPr lang="fr-FR" sz="1300" dirty="0"/>
            </a:br>
            <a:r>
              <a:rPr lang="fr-FR" sz="1300" dirty="0"/>
              <a:t>C’est-à-dire que </a:t>
            </a:r>
            <a:r>
              <a:rPr lang="fr-FR" sz="1300" b="1" dirty="0"/>
              <a:t>la valeur ne peut pas être issu d’un appel à une fonction</a:t>
            </a:r>
            <a:r>
              <a:rPr lang="fr-FR" sz="1300" dirty="0"/>
              <a:t>.</a:t>
            </a:r>
            <a:br>
              <a:rPr lang="fr-FR" sz="1300" dirty="0"/>
            </a:br>
            <a:endParaRPr lang="fr-FR" sz="1300" dirty="0"/>
          </a:p>
          <a:p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72" y="2731153"/>
            <a:ext cx="5504660" cy="31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Créer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2052918"/>
            <a:ext cx="5091300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Création d’une méthode</a:t>
            </a:r>
          </a:p>
          <a:p>
            <a:endParaRPr lang="fr-FR" sz="1600" b="1" u="sng" dirty="0"/>
          </a:p>
          <a:p>
            <a:pPr lvl="1"/>
            <a:r>
              <a:rPr lang="fr-FR" sz="1300" dirty="0"/>
              <a:t>Pour créer une méthode, on précède simplement le nom de la méthode par </a:t>
            </a:r>
            <a:r>
              <a:rPr lang="fr-FR" sz="1300" b="1" dirty="0" err="1"/>
              <a:t>function</a:t>
            </a:r>
            <a:r>
              <a:rPr lang="fr-FR" sz="1300" dirty="0"/>
              <a:t>. 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La plupart du temps, les méthodes sont </a:t>
            </a:r>
            <a:r>
              <a:rPr lang="fr-FR" sz="1300" b="1" dirty="0"/>
              <a:t>public</a:t>
            </a:r>
            <a:r>
              <a:rPr lang="fr-FR" sz="1300" dirty="0"/>
              <a:t> et n’ont pas besoin d’être masquées à l’utilisateur.</a:t>
            </a:r>
            <a:br>
              <a:rPr lang="fr-FR" sz="1300" dirty="0"/>
            </a:br>
            <a:br>
              <a:rPr lang="fr-FR" sz="1300" dirty="0"/>
            </a:br>
            <a:endParaRPr lang="fr-FR" sz="1300" dirty="0"/>
          </a:p>
          <a:p>
            <a:pPr lvl="1"/>
            <a:r>
              <a:rPr lang="fr-FR" sz="1300" dirty="0"/>
              <a:t>Si, par exemple, nous créons une méthode qui servira à une autre méthode uniquement, elle peut alors être </a:t>
            </a:r>
            <a:r>
              <a:rPr lang="fr-FR" sz="1300" b="1" dirty="0"/>
              <a:t>privé</a:t>
            </a:r>
            <a:r>
              <a:rPr lang="fr-FR" sz="1300" dirty="0"/>
              <a:t>.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En effet, il ne serait pas judicieux que l’utilisateur puisse l’appeler depuis l’extérieur.</a:t>
            </a:r>
            <a:br>
              <a:rPr lang="fr-FR" sz="1300" dirty="0"/>
            </a:br>
            <a:endParaRPr lang="fr-FR" sz="13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89" y="1643063"/>
            <a:ext cx="4571347" cy="50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8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Utiliser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66711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Créer l’objet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La procédure est simple, il suffit de faire précéder le nom de notre classe par le mot clé </a:t>
            </a:r>
            <a:r>
              <a:rPr lang="fr-FR" sz="1400" b="1" dirty="0"/>
              <a:t>new</a:t>
            </a:r>
            <a:r>
              <a:rPr lang="fr-FR" sz="1400" dirty="0"/>
              <a:t>.</a:t>
            </a:r>
          </a:p>
          <a:p>
            <a:pPr lvl="1"/>
            <a:endParaRPr lang="fr-FR" sz="1400" b="1" dirty="0"/>
          </a:p>
          <a:p>
            <a:pPr lvl="1"/>
            <a:r>
              <a:rPr lang="fr-FR" sz="1400" dirty="0"/>
              <a:t>On dit alors que l’on </a:t>
            </a:r>
            <a:r>
              <a:rPr lang="fr-FR" sz="1400" b="1" dirty="0"/>
              <a:t>créé une instance </a:t>
            </a:r>
            <a:r>
              <a:rPr lang="fr-FR" sz="1400" dirty="0"/>
              <a:t>de la classe. Que l’on </a:t>
            </a:r>
            <a:r>
              <a:rPr lang="fr-FR" sz="1400" b="1" dirty="0"/>
              <a:t>instancie</a:t>
            </a:r>
            <a:r>
              <a:rPr lang="fr-FR" sz="1400" dirty="0"/>
              <a:t> notre classe.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548749"/>
            <a:ext cx="9466076" cy="9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6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Utiliser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2052918"/>
            <a:ext cx="4123112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Appeler les méthodes de l’objet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Pour appeler les méthodes de l’objet, on utilise l’opérateur « </a:t>
            </a:r>
            <a:r>
              <a:rPr lang="fr-FR" sz="1400" b="1" dirty="0"/>
              <a:t>-&gt;</a:t>
            </a:r>
            <a:r>
              <a:rPr lang="fr-FR" sz="1400" dirty="0"/>
              <a:t> »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Cet opérateur va signifier « appel tel méthode dans mon objet ».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L’appel de la méthode </a:t>
            </a:r>
            <a:r>
              <a:rPr lang="fr-FR" sz="1400" b="1" dirty="0"/>
              <a:t>klaxonner() </a:t>
            </a:r>
            <a:r>
              <a:rPr lang="fr-FR" sz="1400" dirty="0"/>
              <a:t>va simplement afficher le « son du klaxon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7374" b="985"/>
          <a:stretch/>
        </p:blipFill>
        <p:spPr>
          <a:xfrm>
            <a:off x="5672744" y="2409060"/>
            <a:ext cx="6017364" cy="38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0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Utiliser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4732711" cy="4805082"/>
          </a:xfrm>
        </p:spPr>
        <p:txBody>
          <a:bodyPr>
            <a:normAutofit fontScale="92500" lnSpcReduction="10000"/>
          </a:bodyPr>
          <a:lstStyle/>
          <a:p>
            <a:r>
              <a:rPr lang="fr-FR" sz="1600" b="1" u="sng" dirty="0"/>
              <a:t>Accéder aux attributs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Comme nous l’avons vu précédemment, les attributs ne sont accessible que depuis les méthodes.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Pour accéder aux attributs depuis les méthodes, on utilise la pseudo-variable </a:t>
            </a:r>
            <a:r>
              <a:rPr lang="fr-FR" sz="1400" b="1" dirty="0"/>
              <a:t>$</a:t>
            </a:r>
            <a:r>
              <a:rPr lang="fr-FR" sz="1400" b="1" dirty="0" err="1"/>
              <a:t>this</a:t>
            </a:r>
            <a:r>
              <a:rPr lang="fr-FR" sz="1400" dirty="0"/>
              <a:t>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La variable </a:t>
            </a:r>
            <a:r>
              <a:rPr lang="fr-FR" sz="1400" b="1" dirty="0"/>
              <a:t>$</a:t>
            </a:r>
            <a:r>
              <a:rPr lang="fr-FR" sz="1400" b="1" dirty="0" err="1"/>
              <a:t>this</a:t>
            </a:r>
            <a:r>
              <a:rPr lang="fr-FR" sz="1400" dirty="0"/>
              <a:t> représente l’objet à partir duquel on appel la méthode.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 l’appel de la 1</a:t>
            </a:r>
            <a:r>
              <a:rPr lang="fr-FR" sz="1400" baseline="30000" dirty="0"/>
              <a:t>ère</a:t>
            </a:r>
            <a:r>
              <a:rPr lang="fr-FR" sz="1400" dirty="0"/>
              <a:t> méthode, la vitesse sera incrémentée de 10.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 l’appel de la 2</a:t>
            </a:r>
            <a:r>
              <a:rPr lang="fr-FR" sz="1400" baseline="30000" dirty="0"/>
              <a:t>ème</a:t>
            </a:r>
            <a:r>
              <a:rPr lang="fr-FR" sz="1400" dirty="0"/>
              <a:t> méthode, la vitesse est afficher. On aura 10.</a:t>
            </a:r>
          </a:p>
          <a:p>
            <a:pPr lvl="1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18763"/>
          <a:stretch/>
        </p:blipFill>
        <p:spPr>
          <a:xfrm>
            <a:off x="6268897" y="1652570"/>
            <a:ext cx="5319077" cy="50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Utiliser une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4732711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Interaction entre 2 objets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Pour la méthode </a:t>
            </a:r>
            <a:r>
              <a:rPr lang="fr-FR" sz="1400" b="1" dirty="0"/>
              <a:t>percuter()</a:t>
            </a:r>
            <a:r>
              <a:rPr lang="fr-FR" sz="1400" dirty="0"/>
              <a:t>, le type d’argument est </a:t>
            </a:r>
            <a:r>
              <a:rPr lang="fr-FR" sz="1400" b="1" dirty="0"/>
              <a:t>Voiture</a:t>
            </a:r>
            <a:r>
              <a:rPr lang="fr-FR" sz="1400" dirty="0"/>
              <a:t>. Préciser le type n’est pas une obligation.</a:t>
            </a:r>
            <a:br>
              <a:rPr lang="fr-FR" sz="1400" dirty="0"/>
            </a:br>
            <a:r>
              <a:rPr lang="fr-FR" sz="1400" dirty="0"/>
              <a:t>Néanmoins, cela permet d’éviter d’exécuter la méthode si l’argument saisit n’est pas du type Voiture.</a:t>
            </a:r>
            <a:endParaRPr lang="fr-FR" sz="1400" b="1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Dans notre cas, suite à l’exécution de la méthode </a:t>
            </a:r>
            <a:r>
              <a:rPr lang="fr-FR" sz="1400" b="1" dirty="0"/>
              <a:t>percuter()</a:t>
            </a:r>
            <a:r>
              <a:rPr lang="fr-FR" sz="1400" dirty="0"/>
              <a:t> la valeur affichée sera « -35 » car par défaut, </a:t>
            </a:r>
            <a:r>
              <a:rPr lang="fr-FR" sz="1400" b="1" dirty="0"/>
              <a:t>$_</a:t>
            </a:r>
            <a:r>
              <a:rPr lang="fr-FR" sz="1400" b="1" dirty="0" err="1"/>
              <a:t>etat</a:t>
            </a:r>
            <a:r>
              <a:rPr lang="fr-FR" sz="1400" dirty="0"/>
              <a:t> est à 0.</a:t>
            </a:r>
            <a:endParaRPr lang="fr-FR" sz="1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96" y="1314451"/>
            <a:ext cx="4871756" cy="53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Accesseurs (getters) &amp; mutateurs (setters)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797424"/>
            <a:ext cx="9524347" cy="4984376"/>
          </a:xfrm>
        </p:spPr>
        <p:txBody>
          <a:bodyPr>
            <a:normAutofit fontScale="92500" lnSpcReduction="20000"/>
          </a:bodyPr>
          <a:lstStyle/>
          <a:p>
            <a:r>
              <a:rPr lang="fr-FR" sz="1600" dirty="0"/>
              <a:t>Les accesseurs </a:t>
            </a:r>
            <a:r>
              <a:rPr lang="fr-FR" sz="1600" i="1" dirty="0"/>
              <a:t>(ou getters) </a:t>
            </a:r>
            <a:r>
              <a:rPr lang="fr-FR" sz="1600" dirty="0"/>
              <a:t>ainsi que les mutateurs </a:t>
            </a:r>
            <a:r>
              <a:rPr lang="fr-FR" sz="1600" i="1" dirty="0"/>
              <a:t>(ou setters)</a:t>
            </a:r>
            <a:r>
              <a:rPr lang="fr-FR" sz="1600" dirty="0"/>
              <a:t> nous permettent respectivement de récupérer la valeur des attributs de notre objet et de leur attribuer une nouvelle valeur en dehors de la classe.</a:t>
            </a:r>
          </a:p>
          <a:p>
            <a:endParaRPr lang="fr-FR" sz="1600" dirty="0"/>
          </a:p>
          <a:p>
            <a:pPr lvl="1"/>
            <a:r>
              <a:rPr lang="fr-FR" sz="1400" dirty="0"/>
              <a:t>Le principe d’encapsulation nous empêche d’accéder directement aux attributs de notre classe.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Nous allons donc créer des méthodes dont la fonction sera </a:t>
            </a:r>
            <a:r>
              <a:rPr lang="fr-FR" sz="1400" b="1" dirty="0"/>
              <a:t>uniquement</a:t>
            </a:r>
            <a:r>
              <a:rPr lang="fr-FR" sz="1400" dirty="0"/>
              <a:t> de récupérer ou de modifier la valeur d’un attribut.</a:t>
            </a:r>
          </a:p>
          <a:p>
            <a:pPr marL="457200" lvl="1" indent="0">
              <a:buNone/>
            </a:pPr>
            <a:endParaRPr lang="fr-FR" sz="1200" b="1" u="sng" dirty="0"/>
          </a:p>
          <a:p>
            <a:r>
              <a:rPr lang="fr-FR" sz="1600" b="1" u="sng" dirty="0"/>
              <a:t>Les accesseurs 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Ces</a:t>
            </a:r>
            <a:r>
              <a:rPr lang="fr-FR" sz="1400" b="1" dirty="0"/>
              <a:t> </a:t>
            </a:r>
            <a:r>
              <a:rPr lang="fr-FR" sz="1400" dirty="0"/>
              <a:t>méthodes permettent uniquement de </a:t>
            </a:r>
            <a:r>
              <a:rPr lang="fr-FR" sz="1400" b="1" dirty="0"/>
              <a:t>récupérer la valeur d’un attribut</a:t>
            </a:r>
            <a:r>
              <a:rPr lang="fr-FR" sz="1400" dirty="0"/>
              <a:t>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Par convention, elle porte le nom de l’attribut précédé du mot « </a:t>
            </a:r>
            <a:r>
              <a:rPr lang="fr-FR" sz="1400" b="1" dirty="0" err="1"/>
              <a:t>get</a:t>
            </a:r>
            <a:r>
              <a:rPr lang="fr-FR" sz="1400" dirty="0"/>
              <a:t> » (obtenir en anglais).</a:t>
            </a:r>
          </a:p>
          <a:p>
            <a:pPr lvl="1"/>
            <a:endParaRPr lang="fr-FR" sz="1400" dirty="0"/>
          </a:p>
          <a:p>
            <a:r>
              <a:rPr lang="fr-FR" sz="1600" b="1" u="sng" dirty="0"/>
              <a:t>Les mutateurs :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Ces méthodes permettent uniquement de </a:t>
            </a:r>
            <a:r>
              <a:rPr lang="fr-FR" sz="1400" b="1" dirty="0"/>
              <a:t>modifier la valeur d’un attribut</a:t>
            </a:r>
            <a:r>
              <a:rPr lang="fr-FR" sz="1400" dirty="0"/>
              <a:t>. Avant la modification, on vérifiera également la pertinence de la valeur donnée.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Par convention, elle porte le nom de l’attribut précédé du mot « </a:t>
            </a:r>
            <a:r>
              <a:rPr lang="fr-FR" sz="1400" b="1" dirty="0"/>
              <a:t>set </a:t>
            </a:r>
            <a:r>
              <a:rPr lang="fr-FR" sz="1400" dirty="0"/>
              <a:t> » (attribuer, mettre en anglais).</a:t>
            </a:r>
            <a:endParaRPr lang="fr-FR" sz="1400" b="1" u="sng" dirty="0"/>
          </a:p>
        </p:txBody>
      </p:sp>
    </p:spTree>
    <p:extLst>
      <p:ext uri="{BB962C8B-B14F-4D97-AF65-F5344CB8AC3E}">
        <p14:creationId xmlns:p14="http://schemas.microsoft.com/office/powerpoint/2010/main" val="6544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A propos de PHP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6" r="45583"/>
          <a:stretch/>
        </p:blipFill>
        <p:spPr>
          <a:xfrm>
            <a:off x="838853" y="1853248"/>
            <a:ext cx="5400000" cy="4458794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26624" y="2037024"/>
            <a:ext cx="5053614" cy="4458794"/>
          </a:xfrm>
        </p:spPr>
        <p:txBody>
          <a:bodyPr>
            <a:normAutofit/>
          </a:bodyPr>
          <a:lstStyle/>
          <a:p>
            <a:r>
              <a:rPr lang="fr-FR" sz="1400" b="1" dirty="0"/>
              <a:t>Pas de typage en PHP</a:t>
            </a:r>
            <a:r>
              <a:rPr lang="fr-FR" sz="1400" dirty="0"/>
              <a:t>, une variable peut très bien contenir une chaîne de caractère, un entier, un booléen, un tableau...</a:t>
            </a:r>
          </a:p>
          <a:p>
            <a:endParaRPr lang="fr-FR" sz="1400" dirty="0"/>
          </a:p>
          <a:p>
            <a:r>
              <a:rPr lang="fr-FR" sz="1400" dirty="0"/>
              <a:t>On débute le code PHP par </a:t>
            </a:r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fr-F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On termine la code PHP par </a:t>
            </a:r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On ajoute cette balise si besoin d’ajouter autre chose que du PHP ensuite (HTML par exemple)</a:t>
            </a:r>
          </a:p>
          <a:p>
            <a:endParaRPr lang="fr-FR" sz="1400" dirty="0"/>
          </a:p>
          <a:p>
            <a:r>
              <a:rPr lang="fr-FR" sz="1400" dirty="0"/>
              <a:t>Les commentaires sur plusieurs lignes s’effectue de cette façon :</a:t>
            </a:r>
            <a:br>
              <a:rPr lang="fr-FR" sz="1400" dirty="0"/>
            </a:br>
            <a:r>
              <a:rPr lang="fr-FR" sz="1400" b="1" dirty="0">
                <a:solidFill>
                  <a:srgbClr val="00B050"/>
                </a:solidFill>
              </a:rPr>
              <a:t>/* Commentaire</a:t>
            </a:r>
          </a:p>
          <a:p>
            <a:endParaRPr lang="fr-FR" sz="1400" b="1" dirty="0">
              <a:solidFill>
                <a:srgbClr val="00B050"/>
              </a:solidFill>
            </a:endParaRPr>
          </a:p>
          <a:p>
            <a:r>
              <a:rPr lang="fr-FR" sz="1400" dirty="0"/>
              <a:t>La commande </a:t>
            </a:r>
            <a:r>
              <a:rPr lang="fr-FR" sz="1400" b="1" dirty="0" err="1">
                <a:solidFill>
                  <a:srgbClr val="00B0F0"/>
                </a:solidFill>
              </a:rPr>
              <a:t>echo</a:t>
            </a:r>
            <a:r>
              <a:rPr lang="fr-FR" sz="1400" dirty="0"/>
              <a:t> est une instruction d’affichage.</a:t>
            </a:r>
          </a:p>
        </p:txBody>
      </p:sp>
    </p:spTree>
    <p:extLst>
      <p:ext uri="{BB962C8B-B14F-4D97-AF65-F5344CB8AC3E}">
        <p14:creationId xmlns:p14="http://schemas.microsoft.com/office/powerpoint/2010/main" val="233940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Accesseurs (getters) &amp; mutateurs (setters)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37130"/>
          <a:stretch/>
        </p:blipFill>
        <p:spPr>
          <a:xfrm>
            <a:off x="175294" y="1764607"/>
            <a:ext cx="5185143" cy="37165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01" y="1764607"/>
            <a:ext cx="6463987" cy="48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Accesseurs (getters) &amp; mutateurs (setters)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9" y="1552930"/>
            <a:ext cx="6923135" cy="35099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37" y="5221101"/>
            <a:ext cx="3279497" cy="1448641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8319902" y="2660071"/>
            <a:ext cx="2971146" cy="4643717"/>
          </a:xfrm>
        </p:spPr>
        <p:txBody>
          <a:bodyPr>
            <a:normAutofit/>
          </a:bodyPr>
          <a:lstStyle/>
          <a:p>
            <a:r>
              <a:rPr lang="fr-FR" sz="1600" dirty="0"/>
              <a:t>On initialise les attributs des deux objets.</a:t>
            </a:r>
          </a:p>
          <a:p>
            <a:endParaRPr lang="fr-FR" sz="1600" dirty="0"/>
          </a:p>
          <a:p>
            <a:r>
              <a:rPr lang="fr-FR" sz="1600" dirty="0"/>
              <a:t>Ceci étant un exemple simple, on pourrait aussi imaginer d’appliquer des dégâts différents en fonctions de la vitesse.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1744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Le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4732711" cy="4805082"/>
          </a:xfrm>
        </p:spPr>
        <p:txBody>
          <a:bodyPr>
            <a:normAutofit lnSpcReduction="10000"/>
          </a:bodyPr>
          <a:lstStyle/>
          <a:p>
            <a:r>
              <a:rPr lang="fr-FR" sz="1400" dirty="0"/>
              <a:t>Le constructeur permet d’</a:t>
            </a:r>
            <a:r>
              <a:rPr lang="fr-FR" sz="1400" b="1" dirty="0"/>
              <a:t>initialiser les attributs d’un objet dès sa création</a:t>
            </a:r>
            <a:r>
              <a:rPr lang="fr-FR" sz="1400" dirty="0"/>
              <a:t>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Actuellement, nous avons initialisé les attributs avec les différents mutateurs de notre classe.</a:t>
            </a:r>
          </a:p>
          <a:p>
            <a:endParaRPr lang="fr-FR" sz="1400" dirty="0"/>
          </a:p>
          <a:p>
            <a:r>
              <a:rPr lang="fr-FR" sz="1400" dirty="0"/>
              <a:t>Le constructeur est simplement une méthode supplémentaire de la classe.</a:t>
            </a:r>
            <a:br>
              <a:rPr lang="fr-FR" sz="1400" dirty="0"/>
            </a:br>
            <a:br>
              <a:rPr lang="fr-FR" sz="1400" dirty="0"/>
            </a:br>
            <a:r>
              <a:rPr lang="fr-FR" sz="1400" b="1" dirty="0"/>
              <a:t>Pour initialiser les attributs </a:t>
            </a:r>
            <a:r>
              <a:rPr lang="fr-FR" sz="1400" dirty="0"/>
              <a:t>dans le constructeur, on utilise généralement les </a:t>
            </a:r>
            <a:r>
              <a:rPr lang="fr-FR" sz="1400" b="1" dirty="0"/>
              <a:t>mutateurs de notre classe</a:t>
            </a:r>
            <a:r>
              <a:rPr lang="fr-FR" sz="1400" dirty="0"/>
              <a:t> afin d’éviter d’envoyer une valeur erronée.</a:t>
            </a:r>
          </a:p>
          <a:p>
            <a:endParaRPr lang="fr-FR" sz="1400" dirty="0"/>
          </a:p>
          <a:p>
            <a:r>
              <a:rPr lang="fr-FR" sz="1400" dirty="0"/>
              <a:t>En PHP le nom du constructeur est « </a:t>
            </a:r>
            <a:r>
              <a:rPr lang="fr-FR" sz="1400" b="1" dirty="0"/>
              <a:t>__</a:t>
            </a:r>
            <a:r>
              <a:rPr lang="fr-FR" sz="1400" b="1" dirty="0" err="1"/>
              <a:t>construct</a:t>
            </a:r>
            <a:r>
              <a:rPr lang="fr-FR" sz="1400" b="1" dirty="0"/>
              <a:t>()</a:t>
            </a:r>
            <a:r>
              <a:rPr lang="fr-FR" sz="1400" dirty="0"/>
              <a:t> », ainsi PHP reconnait directement le constructeur de la classe.</a:t>
            </a:r>
          </a:p>
          <a:p>
            <a:endParaRPr lang="fr-FR" sz="1400" dirty="0"/>
          </a:p>
          <a:p>
            <a:pPr marL="0" indent="0" algn="ctr">
              <a:buNone/>
            </a:pPr>
            <a:r>
              <a:rPr lang="fr-FR" sz="1400" b="1" dirty="0"/>
              <a:t>Le constructeur n’est pas obligatoire et il ne doit retourner aucune valeur.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-2" r="19881" b="22958"/>
          <a:stretch/>
        </p:blipFill>
        <p:spPr>
          <a:xfrm>
            <a:off x="6507816" y="1272149"/>
            <a:ext cx="5449107" cy="37045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16" y="5093212"/>
            <a:ext cx="5469443" cy="16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Organisation et chargement des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01906"/>
            <a:ext cx="3558335" cy="4805082"/>
          </a:xfrm>
        </p:spPr>
        <p:txBody>
          <a:bodyPr>
            <a:normAutofit/>
          </a:bodyPr>
          <a:lstStyle/>
          <a:p>
            <a:r>
              <a:rPr lang="fr-FR" sz="1300" dirty="0"/>
              <a:t>Pour une bonne organisation, il est important d’avoir </a:t>
            </a:r>
            <a:r>
              <a:rPr lang="fr-FR" sz="1300" b="1" dirty="0"/>
              <a:t>un fichier par classe</a:t>
            </a:r>
            <a:r>
              <a:rPr lang="fr-FR" sz="1300" dirty="0"/>
              <a:t>.</a:t>
            </a:r>
            <a:endParaRPr lang="fr-FR" sz="1300" b="1" dirty="0"/>
          </a:p>
          <a:p>
            <a:pPr lvl="1"/>
            <a:r>
              <a:rPr lang="fr-FR" sz="1200" dirty="0"/>
              <a:t>Ainsi pour utiliser une classe créée, il n’y aura plus qu’à charger le fichier contenant la classe.</a:t>
            </a:r>
          </a:p>
          <a:p>
            <a:pPr lvl="1"/>
            <a:endParaRPr lang="fr-FR" sz="1300" dirty="0"/>
          </a:p>
          <a:p>
            <a:r>
              <a:rPr lang="fr-FR" sz="1300" dirty="0"/>
              <a:t>Le chargement d’une classe se fait avec la fonction </a:t>
            </a:r>
            <a:r>
              <a:rPr lang="fr-FR" sz="1300" b="1" dirty="0" err="1"/>
              <a:t>require</a:t>
            </a:r>
            <a:r>
              <a:rPr lang="fr-FR" sz="1300" dirty="0"/>
              <a:t> suivit de l’emplacement du fichier.</a:t>
            </a:r>
          </a:p>
          <a:p>
            <a:endParaRPr lang="fr-FR" sz="1500" dirty="0"/>
          </a:p>
          <a:p>
            <a:r>
              <a:rPr lang="fr-FR" sz="1300" dirty="0"/>
              <a:t>Il également est possible de charger automatiquement une classe avec la fonction </a:t>
            </a:r>
            <a:r>
              <a:rPr lang="fr-FR" sz="1300" b="1" dirty="0" err="1"/>
              <a:t>spl_autoload_register</a:t>
            </a:r>
            <a:r>
              <a:rPr lang="fr-FR" sz="1300" dirty="0"/>
              <a:t>. 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Elle permet de définir une fonction qui sera appelée automatiquement si on appel une classe qui n’est pas déclarée.</a:t>
            </a:r>
            <a:endParaRPr lang="fr-FR" sz="13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28" y="4412672"/>
            <a:ext cx="4963317" cy="19567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14" y="1853248"/>
            <a:ext cx="6258649" cy="222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Opérateur de résolution de portée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01906"/>
            <a:ext cx="7614864" cy="4805082"/>
          </a:xfrm>
        </p:spPr>
        <p:txBody>
          <a:bodyPr>
            <a:normAutofit/>
          </a:bodyPr>
          <a:lstStyle/>
          <a:p>
            <a:r>
              <a:rPr lang="fr-FR" sz="1600" dirty="0"/>
              <a:t>Le « </a:t>
            </a:r>
            <a:r>
              <a:rPr lang="fr-FR" sz="1600" b="1" dirty="0"/>
              <a:t>double</a:t>
            </a:r>
            <a:r>
              <a:rPr lang="fr-FR" sz="1600" dirty="0"/>
              <a:t> </a:t>
            </a:r>
            <a:r>
              <a:rPr lang="fr-FR" sz="1600" b="1" dirty="0"/>
              <a:t>points</a:t>
            </a:r>
            <a:r>
              <a:rPr lang="fr-FR" sz="1600" dirty="0"/>
              <a:t> » (« </a:t>
            </a:r>
            <a:r>
              <a:rPr lang="fr-FR" sz="1600" b="1" dirty="0"/>
              <a:t>::</a:t>
            </a:r>
            <a:r>
              <a:rPr lang="fr-FR" sz="1600" dirty="0"/>
              <a:t> ») est l’opérateur de résolution de portée</a:t>
            </a:r>
          </a:p>
          <a:p>
            <a:endParaRPr lang="fr-FR" sz="1600" dirty="0"/>
          </a:p>
          <a:p>
            <a:pPr lvl="1">
              <a:lnSpc>
                <a:spcPct val="150000"/>
              </a:lnSpc>
            </a:pPr>
            <a:r>
              <a:rPr lang="fr-FR" sz="1400" dirty="0"/>
              <a:t>Il est utilisé pour </a:t>
            </a:r>
            <a:r>
              <a:rPr lang="fr-FR" sz="1400" b="1" dirty="0"/>
              <a:t>appeler des éléments appartenant à une classe </a:t>
            </a:r>
            <a:r>
              <a:rPr lang="fr-FR" sz="1400" dirty="0"/>
              <a:t>et non à son objet.</a:t>
            </a:r>
          </a:p>
          <a:p>
            <a:pPr marL="457200" lvl="1" indent="0">
              <a:buNone/>
            </a:pPr>
            <a:endParaRPr lang="fr-FR" sz="1400" dirty="0"/>
          </a:p>
          <a:p>
            <a:pPr lvl="1">
              <a:lnSpc>
                <a:spcPct val="150000"/>
              </a:lnSpc>
            </a:pPr>
            <a:r>
              <a:rPr lang="fr-FR" sz="1400" dirty="0"/>
              <a:t>Il est donc possible de définir des attributs et des méthodes appartenant à la classe : Ce sont des éléments </a:t>
            </a:r>
            <a:r>
              <a:rPr lang="fr-FR" sz="1400" b="1" dirty="0"/>
              <a:t>statiques</a:t>
            </a:r>
            <a:r>
              <a:rPr lang="fr-FR" sz="1400" dirty="0"/>
              <a:t>.</a:t>
            </a:r>
            <a:br>
              <a:rPr lang="fr-FR" sz="1200" dirty="0"/>
            </a:br>
            <a:br>
              <a:rPr lang="fr-FR" sz="1200" dirty="0"/>
            </a:br>
            <a:r>
              <a:rPr lang="fr-FR" sz="1400" dirty="0"/>
              <a:t>Au delà de ces attributs et méthodes statiques, il existe aussi des </a:t>
            </a:r>
            <a:r>
              <a:rPr lang="fr-FR" sz="1400" b="1" dirty="0"/>
              <a:t>constantes de classe</a:t>
            </a:r>
            <a:r>
              <a:rPr lang="fr-FR" sz="1400" dirty="0"/>
              <a:t> qui sont des </a:t>
            </a:r>
            <a:r>
              <a:rPr lang="fr-FR" sz="1400" b="1" dirty="0"/>
              <a:t>éléments statiques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21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Opérateur de résolution de portée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801906"/>
            <a:ext cx="3517995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Les constantes de classe</a:t>
            </a:r>
          </a:p>
          <a:p>
            <a:endParaRPr lang="fr-FR" sz="1600" b="1" u="sng" dirty="0"/>
          </a:p>
          <a:p>
            <a:pPr lvl="1"/>
            <a:r>
              <a:rPr lang="fr-FR" sz="1300" dirty="0"/>
              <a:t>Elles permettent d’éviter tout </a:t>
            </a:r>
            <a:r>
              <a:rPr lang="fr-FR" sz="1300" b="1" dirty="0"/>
              <a:t>argument muet</a:t>
            </a:r>
            <a:r>
              <a:rPr lang="fr-FR" sz="1300" dirty="0"/>
              <a:t>. </a:t>
            </a:r>
            <a:br>
              <a:rPr lang="fr-FR" sz="1300" dirty="0"/>
            </a:br>
            <a:r>
              <a:rPr lang="fr-FR" sz="1300" dirty="0"/>
              <a:t>On dit qu’un argument est muet si on ne sait pas à quoi il correspond.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Ce peut être le cas lorsque le paramètre donné ne peut prendre que </a:t>
            </a:r>
            <a:r>
              <a:rPr lang="fr-FR" sz="1300" b="1" dirty="0"/>
              <a:t>certaines valeurs</a:t>
            </a:r>
            <a:r>
              <a:rPr lang="fr-FR" sz="1300" dirty="0"/>
              <a:t>.</a:t>
            </a:r>
            <a:endParaRPr lang="fr-FR" sz="1300" b="1" u="sng" dirty="0"/>
          </a:p>
          <a:p>
            <a:pPr lvl="1"/>
            <a:endParaRPr lang="fr-FR" sz="1400" b="1" dirty="0"/>
          </a:p>
          <a:p>
            <a:pPr lvl="2"/>
            <a:r>
              <a:rPr lang="fr-FR" sz="1200" b="1" u="sng" dirty="0"/>
              <a:t>Exemple:</a:t>
            </a:r>
            <a:r>
              <a:rPr lang="fr-FR" sz="1200" dirty="0"/>
              <a:t> </a:t>
            </a:r>
            <a:endParaRPr lang="fr-FR" sz="1200" b="1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151"/>
          <a:stretch/>
        </p:blipFill>
        <p:spPr>
          <a:xfrm>
            <a:off x="5934635" y="1364876"/>
            <a:ext cx="5060577" cy="532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54" y="5472672"/>
            <a:ext cx="2963117" cy="8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Opérateur de résolution de portée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801906"/>
            <a:ext cx="4181383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Les constantes de classe</a:t>
            </a:r>
          </a:p>
          <a:p>
            <a:endParaRPr lang="fr-FR" sz="1600" b="1" u="sng" dirty="0"/>
          </a:p>
          <a:p>
            <a:pPr lvl="1"/>
            <a:r>
              <a:rPr lang="fr-FR" sz="1300" dirty="0"/>
              <a:t>Il est </a:t>
            </a:r>
            <a:r>
              <a:rPr lang="fr-FR" sz="1300" b="1" dirty="0"/>
              <a:t>impossible</a:t>
            </a:r>
            <a:r>
              <a:rPr lang="fr-FR" sz="1300" dirty="0"/>
              <a:t> d’accéder à ces constantes avec l’opérateur « </a:t>
            </a:r>
            <a:r>
              <a:rPr lang="fr-FR" sz="1300" b="1" dirty="0"/>
              <a:t>-&gt; </a:t>
            </a:r>
            <a:r>
              <a:rPr lang="fr-FR" sz="1300" dirty="0"/>
              <a:t>»</a:t>
            </a:r>
          </a:p>
          <a:p>
            <a:pPr lvl="1"/>
            <a:endParaRPr lang="fr-FR" sz="1300" b="1" u="sng" dirty="0"/>
          </a:p>
          <a:p>
            <a:pPr lvl="1"/>
            <a:r>
              <a:rPr lang="fr-FR" sz="1300" b="1" dirty="0"/>
              <a:t>$</a:t>
            </a:r>
            <a:r>
              <a:rPr lang="fr-FR" sz="1300" b="1" dirty="0" err="1"/>
              <a:t>this</a:t>
            </a:r>
            <a:r>
              <a:rPr lang="fr-FR" sz="1300" b="1" dirty="0"/>
              <a:t> </a:t>
            </a:r>
            <a:r>
              <a:rPr lang="fr-FR" sz="1300" dirty="0"/>
              <a:t>ne fonctionnera pas non plus.</a:t>
            </a:r>
          </a:p>
          <a:p>
            <a:pPr lvl="1"/>
            <a:endParaRPr lang="fr-FR" sz="1300" b="1" dirty="0"/>
          </a:p>
          <a:p>
            <a:pPr lvl="1"/>
            <a:r>
              <a:rPr lang="fr-FR" sz="1300" dirty="0"/>
              <a:t>La seule manière d’accéder à nos éléments statiques est avec l’opérateur «</a:t>
            </a:r>
            <a:r>
              <a:rPr lang="fr-FR" sz="1300" b="1" dirty="0"/>
              <a:t> :: </a:t>
            </a:r>
            <a:r>
              <a:rPr lang="fr-FR" sz="1300" dirty="0"/>
              <a:t>»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Pour faire appel aux élément de la classe, on utilise « </a:t>
            </a:r>
            <a:r>
              <a:rPr lang="fr-FR" sz="1300" b="1" dirty="0"/>
              <a:t>self</a:t>
            </a:r>
            <a:r>
              <a:rPr lang="fr-FR" sz="1300" dirty="0"/>
              <a:t> ».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A la différence, pour accéder à un élément d’un objet, on utilise « </a:t>
            </a:r>
            <a:r>
              <a:rPr lang="fr-FR" sz="1300" b="1" dirty="0"/>
              <a:t>$</a:t>
            </a:r>
            <a:r>
              <a:rPr lang="fr-FR" sz="1300" b="1" dirty="0" err="1"/>
              <a:t>this</a:t>
            </a:r>
            <a:r>
              <a:rPr lang="fr-FR" sz="1300" dirty="0"/>
              <a:t> ».</a:t>
            </a:r>
          </a:p>
          <a:p>
            <a:pPr marL="457200" lvl="1" indent="0">
              <a:buNone/>
            </a:pPr>
            <a:endParaRPr lang="fr-FR" sz="14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46" y="6428089"/>
            <a:ext cx="3298452" cy="3577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942" y="1235884"/>
            <a:ext cx="5258340" cy="50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Opérateur de résolution de portée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801906"/>
            <a:ext cx="4181383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Les méthodes statiques</a:t>
            </a:r>
          </a:p>
          <a:p>
            <a:endParaRPr lang="fr-FR" sz="1600" b="1" u="sng" dirty="0"/>
          </a:p>
          <a:p>
            <a:pPr lvl="1"/>
            <a:r>
              <a:rPr lang="fr-FR" sz="1300" dirty="0"/>
              <a:t>Que ce soit les méthodes ou les attributs, ils sont fait pour </a:t>
            </a:r>
            <a:r>
              <a:rPr lang="fr-FR" sz="1300" b="1" dirty="0"/>
              <a:t>agir sur une classe</a:t>
            </a:r>
            <a:r>
              <a:rPr lang="fr-FR" sz="1300" dirty="0"/>
              <a:t>.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Il n’y aura aucune déclaration d’objet nécessaire pour les appeler. </a:t>
            </a:r>
            <a:br>
              <a:rPr lang="fr-FR" sz="1300" dirty="0"/>
            </a:br>
            <a:r>
              <a:rPr lang="fr-FR" sz="1300" dirty="0"/>
              <a:t>C’est pour cette raison que </a:t>
            </a:r>
            <a:r>
              <a:rPr lang="fr-FR" sz="1300" b="1" dirty="0"/>
              <a:t>$</a:t>
            </a:r>
            <a:r>
              <a:rPr lang="fr-FR" sz="1300" b="1" dirty="0" err="1"/>
              <a:t>this</a:t>
            </a:r>
            <a:r>
              <a:rPr lang="fr-FR" sz="1300" b="1" dirty="0"/>
              <a:t> </a:t>
            </a:r>
            <a:r>
              <a:rPr lang="fr-FR" sz="1300" dirty="0"/>
              <a:t>ne </a:t>
            </a:r>
            <a:r>
              <a:rPr lang="fr-FR" sz="1300" b="1" dirty="0"/>
              <a:t>sera jamais utilisé </a:t>
            </a:r>
            <a:r>
              <a:rPr lang="fr-FR" sz="1300" dirty="0"/>
              <a:t>dans une méthode statique.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Pour créer une méthode statique, on ajoute simplement le mot-clé « </a:t>
            </a:r>
            <a:r>
              <a:rPr lang="fr-FR" sz="1300" b="1" dirty="0" err="1"/>
              <a:t>static</a:t>
            </a:r>
            <a:r>
              <a:rPr lang="fr-FR" sz="1300" dirty="0"/>
              <a:t> » avant « </a:t>
            </a:r>
            <a:r>
              <a:rPr lang="fr-FR" sz="1300" b="1" dirty="0" err="1"/>
              <a:t>function</a:t>
            </a:r>
            <a:r>
              <a:rPr lang="fr-FR" sz="1300" dirty="0"/>
              <a:t> ».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Les méthodes peuvent aussi être appelées depuis l’objet. </a:t>
            </a:r>
          </a:p>
          <a:p>
            <a:pPr marL="457200" lvl="1" indent="0">
              <a:buNone/>
            </a:pPr>
            <a:endParaRPr lang="fr-FR" sz="1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322" y="5729567"/>
            <a:ext cx="1466071" cy="8774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77" y="1682919"/>
            <a:ext cx="4733563" cy="38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Opérateur de résolution de portée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801906"/>
            <a:ext cx="4181383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Les attributs statiques</a:t>
            </a:r>
          </a:p>
          <a:p>
            <a:endParaRPr lang="fr-FR" sz="1600" b="1" u="sng" dirty="0"/>
          </a:p>
          <a:p>
            <a:pPr lvl="1"/>
            <a:r>
              <a:rPr lang="fr-FR" sz="1300" dirty="0"/>
              <a:t>Que ce soit les méthodes ou les attributs, ils sont fait pour </a:t>
            </a:r>
            <a:r>
              <a:rPr lang="fr-FR" sz="1300" b="1" dirty="0"/>
              <a:t>agir sur une classe</a:t>
            </a:r>
            <a:r>
              <a:rPr lang="fr-FR" sz="1300" dirty="0"/>
              <a:t>.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L’attribut statique aura </a:t>
            </a:r>
            <a:r>
              <a:rPr lang="fr-FR" sz="1300" b="1" dirty="0"/>
              <a:t>toujours la même valeur</a:t>
            </a:r>
            <a:r>
              <a:rPr lang="fr-FR" sz="1300" dirty="0"/>
              <a:t> quelle que soit l’objet créé.</a:t>
            </a:r>
          </a:p>
          <a:p>
            <a:pPr lvl="1"/>
            <a:endParaRPr lang="fr-FR" sz="1300" dirty="0"/>
          </a:p>
          <a:p>
            <a:pPr lvl="1"/>
            <a:r>
              <a:rPr lang="fr-FR" sz="1300" dirty="0"/>
              <a:t>Pour créer un attribut statique, on ajoute simplement le mot-clé « </a:t>
            </a:r>
            <a:r>
              <a:rPr lang="fr-FR" sz="1300" b="1" dirty="0" err="1"/>
              <a:t>static</a:t>
            </a:r>
            <a:r>
              <a:rPr lang="fr-FR" sz="1300" dirty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33" y="1801906"/>
            <a:ext cx="5620591" cy="47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801906"/>
            <a:ext cx="9049218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Définition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Prenons la classe « </a:t>
            </a:r>
            <a:r>
              <a:rPr lang="fr-FR" sz="1400" dirty="0" err="1"/>
              <a:t>Vehicule</a:t>
            </a:r>
            <a:r>
              <a:rPr lang="fr-FR" sz="1400" dirty="0"/>
              <a:t> » et la classe « Voiture ».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On parle d’héritage </a:t>
            </a:r>
            <a:r>
              <a:rPr lang="fr-FR" sz="1400" b="1" dirty="0"/>
              <a:t>lorsqu’une classe hérite d’une autre classe</a:t>
            </a:r>
            <a:r>
              <a:rPr lang="fr-FR" sz="1400" dirty="0"/>
              <a:t>.</a:t>
            </a:r>
            <a:br>
              <a:rPr lang="fr-FR" sz="1400" dirty="0"/>
            </a:br>
            <a:r>
              <a:rPr lang="fr-FR" sz="1400" dirty="0"/>
              <a:t>Dans notre exemple, une voiture est un véhicule ayant ses caractéristiques propres mais qui a également des caractéristiques d’un véhicule.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Ainsi, la classe « Voiture » va hériter de la classe « </a:t>
            </a:r>
            <a:r>
              <a:rPr lang="fr-FR" sz="1400" dirty="0" err="1"/>
              <a:t>Vehicule</a:t>
            </a:r>
            <a:r>
              <a:rPr lang="fr-FR" sz="1400" dirty="0"/>
              <a:t> » et de ses caractéristiques.</a:t>
            </a:r>
          </a:p>
          <a:p>
            <a:pPr lvl="2"/>
            <a:r>
              <a:rPr lang="fr-FR" sz="1300" dirty="0"/>
              <a:t>« </a:t>
            </a:r>
            <a:r>
              <a:rPr lang="fr-FR" sz="1300" dirty="0" err="1"/>
              <a:t>Vehicule</a:t>
            </a:r>
            <a:r>
              <a:rPr lang="fr-FR" sz="1300" dirty="0"/>
              <a:t> » sera la classe mère.</a:t>
            </a:r>
          </a:p>
          <a:p>
            <a:pPr lvl="2"/>
            <a:r>
              <a:rPr lang="fr-FR" sz="1300" dirty="0"/>
              <a:t>« Voiture » sera la classe fille.</a:t>
            </a:r>
          </a:p>
          <a:p>
            <a:pPr lvl="2"/>
            <a:endParaRPr lang="fr-FR" sz="1300" dirty="0"/>
          </a:p>
          <a:p>
            <a:pPr lvl="1"/>
            <a:r>
              <a:rPr lang="fr-FR" sz="1500" dirty="0"/>
              <a:t>Lorsque la classe « Voiture » va hériter de la classe « </a:t>
            </a:r>
            <a:r>
              <a:rPr lang="fr-FR" sz="1500" dirty="0" err="1"/>
              <a:t>Vehicule</a:t>
            </a:r>
            <a:r>
              <a:rPr lang="fr-FR" sz="1500" dirty="0"/>
              <a:t> », elle va </a:t>
            </a:r>
            <a:r>
              <a:rPr lang="fr-FR" sz="1500" b="1" dirty="0"/>
              <a:t>hériter de tous ses attributs et ses méthodes</a:t>
            </a:r>
            <a:r>
              <a:rPr lang="fr-FR" sz="1500" dirty="0"/>
              <a:t>.</a:t>
            </a:r>
          </a:p>
          <a:p>
            <a:pPr lvl="2"/>
            <a:r>
              <a:rPr lang="fr-FR" sz="1300" dirty="0"/>
              <a:t>Les méthodes déclarées dans la classe « </a:t>
            </a:r>
            <a:r>
              <a:rPr lang="fr-FR" sz="1300" dirty="0" err="1"/>
              <a:t>Vehicule</a:t>
            </a:r>
            <a:r>
              <a:rPr lang="fr-FR" sz="1300" dirty="0"/>
              <a:t> » pourront être appelées dans la classe « Voiture » </a:t>
            </a:r>
            <a:r>
              <a:rPr lang="fr-FR" sz="1300" b="1" dirty="0"/>
              <a:t>SI elles sont publiques</a:t>
            </a:r>
            <a:r>
              <a:rPr lang="fr-F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14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A propos de PHP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19801" y="1974271"/>
            <a:ext cx="5053614" cy="4458794"/>
          </a:xfrm>
        </p:spPr>
        <p:txBody>
          <a:bodyPr>
            <a:normAutofit/>
          </a:bodyPr>
          <a:lstStyle/>
          <a:p>
            <a:r>
              <a:rPr lang="fr-FR" sz="1400" dirty="0"/>
              <a:t>Comme dans d’autres langages, il est possible d’effectuer </a:t>
            </a:r>
            <a:r>
              <a:rPr lang="fr-FR" sz="1400" b="1" dirty="0"/>
              <a:t>différentes boucles</a:t>
            </a:r>
            <a:r>
              <a:rPr lang="fr-FR" sz="1400" dirty="0"/>
              <a:t> </a:t>
            </a:r>
            <a:r>
              <a:rPr lang="fr-FR" sz="1400" b="1" dirty="0"/>
              <a:t>et conditions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pPr lvl="1"/>
            <a:r>
              <a:rPr lang="fr-FR" sz="1300" b="1" dirty="0"/>
              <a:t>if…</a:t>
            </a:r>
            <a:r>
              <a:rPr lang="fr-FR" sz="1300" b="1" dirty="0" err="1"/>
              <a:t>elseif</a:t>
            </a:r>
            <a:r>
              <a:rPr lang="fr-FR" sz="1300" b="1" dirty="0"/>
              <a:t>…</a:t>
            </a:r>
            <a:r>
              <a:rPr lang="fr-FR" sz="1300" b="1" dirty="0" err="1"/>
              <a:t>elseif</a:t>
            </a:r>
            <a:r>
              <a:rPr lang="fr-FR" sz="1300" b="1" dirty="0"/>
              <a:t>…</a:t>
            </a:r>
            <a:r>
              <a:rPr lang="fr-FR" sz="1300" b="1" dirty="0" err="1"/>
              <a:t>else</a:t>
            </a:r>
            <a:endParaRPr lang="fr-FR" sz="1300" b="1" dirty="0"/>
          </a:p>
          <a:p>
            <a:pPr lvl="1"/>
            <a:r>
              <a:rPr lang="fr-FR" sz="1300" b="1" dirty="0"/>
              <a:t>switch…</a:t>
            </a:r>
          </a:p>
          <a:p>
            <a:pPr lvl="1"/>
            <a:r>
              <a:rPr lang="fr-FR" sz="1300" b="1" dirty="0"/>
              <a:t>for…</a:t>
            </a:r>
          </a:p>
          <a:p>
            <a:pPr lvl="1"/>
            <a:r>
              <a:rPr lang="fr-FR" sz="1300" b="1" dirty="0" err="1"/>
              <a:t>while</a:t>
            </a:r>
            <a:r>
              <a:rPr lang="fr-FR" sz="1300" b="1" dirty="0"/>
              <a:t>…</a:t>
            </a:r>
          </a:p>
          <a:p>
            <a:pPr lvl="1"/>
            <a:r>
              <a:rPr lang="fr-FR" sz="1300" b="1" dirty="0"/>
              <a:t>do…</a:t>
            </a:r>
            <a:r>
              <a:rPr lang="fr-FR" sz="1300" b="1" dirty="0" err="1"/>
              <a:t>while</a:t>
            </a:r>
            <a:r>
              <a:rPr lang="fr-FR" sz="1300" b="1" dirty="0"/>
              <a:t>…</a:t>
            </a:r>
          </a:p>
          <a:p>
            <a:pPr lvl="1"/>
            <a:endParaRPr lang="fr-FR" sz="1200" dirty="0"/>
          </a:p>
          <a:p>
            <a:r>
              <a:rPr lang="fr-FR" sz="1400" dirty="0"/>
              <a:t>Encore une fois, </a:t>
            </a:r>
            <a:r>
              <a:rPr lang="fr-FR" sz="1400" b="1" dirty="0"/>
              <a:t>pas de typage en PHP</a:t>
            </a:r>
            <a:r>
              <a:rPr lang="fr-FR" sz="1400" dirty="0"/>
              <a:t>, il est tout à fait possible d’utiliser n’importe quel type de variable pour les conditions et les boucles.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39853"/>
            <a:ext cx="4782018" cy="52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801905"/>
            <a:ext cx="9049218" cy="4997823"/>
          </a:xfrm>
        </p:spPr>
        <p:txBody>
          <a:bodyPr>
            <a:normAutofit fontScale="92500" lnSpcReduction="20000"/>
          </a:bodyPr>
          <a:lstStyle/>
          <a:p>
            <a:r>
              <a:rPr lang="fr-FR" sz="1600" b="1" u="sng" dirty="0"/>
              <a:t>Définition (suite)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Cependant, bien qu’ils aient été correctement hérités,</a:t>
            </a:r>
            <a:r>
              <a:rPr lang="fr-FR" sz="1400" b="1" dirty="0"/>
              <a:t> les attributs privés ne pourront pas être utilisés </a:t>
            </a:r>
            <a:r>
              <a:rPr lang="fr-FR" sz="1400" dirty="0"/>
              <a:t>par la classe fille.</a:t>
            </a:r>
          </a:p>
          <a:p>
            <a:pPr lvl="2"/>
            <a:r>
              <a:rPr lang="fr-FR" sz="1300" dirty="0"/>
              <a:t>Pour accéder aux attributs de la classe mère, le type de visibilité des attributs doit être « </a:t>
            </a:r>
            <a:r>
              <a:rPr lang="fr-FR" sz="1300" b="1" dirty="0" err="1"/>
              <a:t>protected</a:t>
            </a:r>
            <a:r>
              <a:rPr lang="fr-FR" sz="1300" dirty="0"/>
              <a:t> ».</a:t>
            </a:r>
          </a:p>
          <a:p>
            <a:pPr lvl="2"/>
            <a:r>
              <a:rPr lang="fr-FR" sz="1300" dirty="0"/>
              <a:t>Le type « </a:t>
            </a:r>
            <a:r>
              <a:rPr lang="fr-FR" sz="1300" b="1" dirty="0" err="1"/>
              <a:t>protected</a:t>
            </a:r>
            <a:r>
              <a:rPr lang="fr-FR" sz="1300" dirty="0"/>
              <a:t> </a:t>
            </a:r>
            <a:r>
              <a:rPr lang="fr-FR" sz="1300" b="1" dirty="0"/>
              <a:t>» est le même que </a:t>
            </a:r>
            <a:r>
              <a:rPr lang="fr-FR" sz="1300" dirty="0"/>
              <a:t>« </a:t>
            </a:r>
            <a:r>
              <a:rPr lang="fr-FR" sz="1300" b="1" dirty="0" err="1"/>
              <a:t>private</a:t>
            </a:r>
            <a:r>
              <a:rPr lang="fr-FR" sz="1300" dirty="0"/>
              <a:t> », à l’exception qu’il permet l’héritage d’une classe mère à une classe fille.</a:t>
            </a:r>
          </a:p>
          <a:p>
            <a:pPr lvl="2"/>
            <a:r>
              <a:rPr lang="fr-FR" sz="1300" dirty="0"/>
              <a:t>On peut donc </a:t>
            </a:r>
            <a:r>
              <a:rPr lang="fr-FR" sz="1300" b="1" dirty="0"/>
              <a:t>toujours</a:t>
            </a:r>
            <a:r>
              <a:rPr lang="fr-FR" sz="1300" dirty="0"/>
              <a:t> </a:t>
            </a:r>
            <a:r>
              <a:rPr lang="fr-FR" sz="1300" b="1" dirty="0"/>
              <a:t>préférer</a:t>
            </a:r>
            <a:r>
              <a:rPr lang="fr-FR" sz="1300" dirty="0"/>
              <a:t> le type « </a:t>
            </a:r>
            <a:r>
              <a:rPr lang="fr-FR" sz="1300" b="1" dirty="0" err="1"/>
              <a:t>protected</a:t>
            </a:r>
            <a:r>
              <a:rPr lang="fr-FR" sz="1300" dirty="0"/>
              <a:t> » pour ne pas se fermer à la possibilité d’hériter sa classe.</a:t>
            </a:r>
          </a:p>
          <a:p>
            <a:pPr lvl="2"/>
            <a:r>
              <a:rPr lang="fr-FR" sz="1300" dirty="0"/>
              <a:t>Par convention de nommage</a:t>
            </a:r>
            <a:r>
              <a:rPr lang="fr-FR" sz="1300" b="1" dirty="0"/>
              <a:t>, les attributs « </a:t>
            </a:r>
            <a:r>
              <a:rPr lang="fr-FR" sz="1300" b="1" dirty="0" err="1"/>
              <a:t>protected</a:t>
            </a:r>
            <a:r>
              <a:rPr lang="fr-FR" sz="1300" b="1" dirty="0"/>
              <a:t> » ne sont pas précédé d’un </a:t>
            </a:r>
            <a:r>
              <a:rPr lang="fr-FR" sz="1300" b="1" dirty="0" err="1"/>
              <a:t>underscore</a:t>
            </a:r>
            <a:r>
              <a:rPr lang="fr-FR" sz="1300" dirty="0"/>
              <a:t>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Prenons deux classes A et B, B héritant de A. </a:t>
            </a:r>
            <a:br>
              <a:rPr lang="fr-FR" sz="1400" dirty="0"/>
            </a:br>
            <a:r>
              <a:rPr lang="fr-FR" sz="1400" dirty="0"/>
              <a:t>En terme de logique, </a:t>
            </a:r>
            <a:r>
              <a:rPr lang="fr-FR" sz="1400" b="1" dirty="0"/>
              <a:t>il est important de pouvoir se dire que B est un A</a:t>
            </a:r>
            <a:r>
              <a:rPr lang="fr-FR" sz="1400" dirty="0"/>
              <a:t>.</a:t>
            </a:r>
            <a:br>
              <a:rPr lang="fr-FR" sz="1400" dirty="0"/>
            </a:br>
            <a:r>
              <a:rPr lang="fr-FR" sz="1400" dirty="0"/>
              <a:t>Dans notre exemple précédent, une voiture est un véhicule.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Pour qu’une classe puisse hériter d’une autre classe, il suffit d’utiliser le mot-clé « </a:t>
            </a:r>
            <a:r>
              <a:rPr lang="fr-FR" sz="1400" b="1" dirty="0" err="1"/>
              <a:t>extends</a:t>
            </a:r>
            <a:r>
              <a:rPr lang="fr-FR" sz="1400" dirty="0"/>
              <a:t> » après la déclaration de la classe </a:t>
            </a:r>
            <a:r>
              <a:rPr lang="fr-FR" sz="1400" b="1" dirty="0"/>
              <a:t>suivit du nom de la classe parente</a:t>
            </a:r>
            <a:r>
              <a:rPr lang="fr-FR" sz="1400" dirty="0"/>
              <a:t>.</a:t>
            </a:r>
          </a:p>
          <a:p>
            <a:pPr lvl="1"/>
            <a:endParaRPr lang="fr-FR" sz="1400" dirty="0"/>
          </a:p>
          <a:p>
            <a:pPr lvl="1"/>
            <a:r>
              <a:rPr lang="fr-FR" sz="1400" b="1" dirty="0"/>
              <a:t>L’héritage peut se faire sans limites</a:t>
            </a:r>
            <a:r>
              <a:rPr lang="fr-FR" sz="1400" dirty="0"/>
              <a:t>. Une classe A peut hériter d’une classe B, elle-même pouvant hériter d’une classe C…</a:t>
            </a:r>
          </a:p>
        </p:txBody>
      </p:sp>
    </p:spTree>
    <p:extLst>
      <p:ext uri="{BB962C8B-B14F-4D97-AF65-F5344CB8AC3E}">
        <p14:creationId xmlns:p14="http://schemas.microsoft.com/office/powerpoint/2010/main" val="3537833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L’héritage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3" y="1500748"/>
            <a:ext cx="3394261" cy="50458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54" y="1500748"/>
            <a:ext cx="4446727" cy="41258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130" y="1500748"/>
            <a:ext cx="3009764" cy="10659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130" y="2719106"/>
            <a:ext cx="3009764" cy="3704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57130" y="3747248"/>
            <a:ext cx="3009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/>
              <a:t>Si on essai d’accéder à un attribut privé depuis une classe fille, </a:t>
            </a:r>
            <a:r>
              <a:rPr lang="fr-FR" sz="1600" b="1" dirty="0"/>
              <a:t>une erreur sera retournée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249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801906"/>
            <a:ext cx="9049218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Classe abstraite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Il est également possible d’empêcher quiconque d’instancier une classe.</a:t>
            </a:r>
          </a:p>
          <a:p>
            <a:pPr lvl="1"/>
            <a:endParaRPr lang="fr-FR" sz="1400" dirty="0"/>
          </a:p>
          <a:p>
            <a:pPr lvl="2"/>
            <a:r>
              <a:rPr lang="fr-FR" sz="1300" dirty="0"/>
              <a:t>Ainsi, </a:t>
            </a:r>
            <a:r>
              <a:rPr lang="fr-FR" sz="1300" b="1" dirty="0"/>
              <a:t>la seule façon de se servir d’une classe abstraire </a:t>
            </a:r>
            <a:r>
              <a:rPr lang="fr-FR" sz="1300" dirty="0"/>
              <a:t>est </a:t>
            </a:r>
            <a:r>
              <a:rPr lang="fr-FR" sz="1300" b="1" dirty="0"/>
              <a:t>de créer une classe qui héritera de la classe abstraite</a:t>
            </a:r>
            <a:r>
              <a:rPr lang="fr-FR" sz="1300" dirty="0"/>
              <a:t>.</a:t>
            </a:r>
          </a:p>
          <a:p>
            <a:pPr lvl="2"/>
            <a:endParaRPr lang="fr-FR" sz="1300" dirty="0"/>
          </a:p>
          <a:p>
            <a:pPr lvl="2">
              <a:lnSpc>
                <a:spcPct val="150000"/>
              </a:lnSpc>
            </a:pPr>
            <a:r>
              <a:rPr lang="fr-FR" sz="1300" b="1" u="sng" dirty="0"/>
              <a:t>Exemple:</a:t>
            </a:r>
            <a:r>
              <a:rPr lang="fr-FR" sz="1300" dirty="0"/>
              <a:t> 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Prenons notre classe « </a:t>
            </a:r>
            <a:r>
              <a:rPr lang="fr-FR" sz="1300" dirty="0" err="1"/>
              <a:t>Vehicule</a:t>
            </a:r>
            <a:r>
              <a:rPr lang="fr-FR" sz="1300" dirty="0"/>
              <a:t> » ainsi qu’une classe « Voiture » et « Moto ».</a:t>
            </a:r>
            <a:br>
              <a:rPr lang="fr-FR" sz="1300" b="1" u="sng" dirty="0"/>
            </a:br>
            <a:r>
              <a:rPr lang="fr-FR" sz="1300" dirty="0"/>
              <a:t>Une voiture </a:t>
            </a:r>
            <a:r>
              <a:rPr lang="fr-FR" sz="1300" b="1" dirty="0"/>
              <a:t>est</a:t>
            </a:r>
            <a:r>
              <a:rPr lang="fr-FR" sz="1300" dirty="0"/>
              <a:t> un véhicule et une moto </a:t>
            </a:r>
            <a:r>
              <a:rPr lang="fr-FR" sz="1300" b="1" dirty="0"/>
              <a:t>est</a:t>
            </a:r>
            <a:r>
              <a:rPr lang="fr-FR" sz="1300" dirty="0"/>
              <a:t> également un véhicule.</a:t>
            </a:r>
            <a:br>
              <a:rPr lang="fr-FR" sz="1300" dirty="0"/>
            </a:br>
            <a:r>
              <a:rPr lang="fr-FR" sz="1300" dirty="0"/>
              <a:t>Dans ce cas présent, il ne sera pas utile de créer un objet « </a:t>
            </a:r>
            <a:r>
              <a:rPr lang="fr-FR" sz="1300" dirty="0" err="1"/>
              <a:t>Vehicule</a:t>
            </a:r>
            <a:r>
              <a:rPr lang="fr-FR" sz="1300" dirty="0"/>
              <a:t> ». Cette classe sera alors abstraite.</a:t>
            </a:r>
            <a:br>
              <a:rPr lang="fr-FR" sz="1300" dirty="0"/>
            </a:br>
            <a:r>
              <a:rPr lang="fr-FR" sz="1300" dirty="0"/>
              <a:t>Et nous créerons des objets « Voiture » et « Moto » qui vont hériter de notre classe abstraite « </a:t>
            </a:r>
            <a:r>
              <a:rPr lang="fr-FR" sz="1300" dirty="0" err="1"/>
              <a:t>Vehicule</a:t>
            </a:r>
            <a:r>
              <a:rPr lang="fr-FR" sz="13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78977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1240" y="1792941"/>
            <a:ext cx="4051395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Classe abstraite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On créé une classe abstraite avec le mot-clé « </a:t>
            </a:r>
            <a:r>
              <a:rPr lang="fr-FR" sz="1400" b="1" dirty="0"/>
              <a:t>abstract</a:t>
            </a:r>
            <a:r>
              <a:rPr lang="fr-FR" sz="1400" dirty="0"/>
              <a:t> ».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Ainsi, si on essai d’instancier une classe abstraite, une erreur sera retournée.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77" y="1792941"/>
            <a:ext cx="5031842" cy="44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1240" y="1792941"/>
            <a:ext cx="4051395" cy="4805082"/>
          </a:xfrm>
        </p:spPr>
        <p:txBody>
          <a:bodyPr>
            <a:normAutofit fontScale="85000" lnSpcReduction="20000"/>
          </a:bodyPr>
          <a:lstStyle/>
          <a:p>
            <a:r>
              <a:rPr lang="fr-FR" sz="1600" b="1" u="sng" dirty="0"/>
              <a:t>Méthode abstraite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Il peut également créer une méthode abstraite.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En déclarant une méthode abstraite, on force toutes les classes filles à écrire cette méthode.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Ainsi lorsque l’on va déclarer la méthode abstraite, on ne spécifiera que son prototype.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Elle doit également être du </a:t>
            </a:r>
            <a:r>
              <a:rPr lang="fr-FR" sz="1400" b="1" dirty="0"/>
              <a:t>même type de visibilité</a:t>
            </a:r>
            <a:r>
              <a:rPr lang="fr-FR" sz="1400" dirty="0"/>
              <a:t> que la méthode abstraite.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Si la méthode n’est pas déclarée dans les classes filles, </a:t>
            </a:r>
            <a:r>
              <a:rPr lang="fr-FR" sz="1400" b="1" dirty="0"/>
              <a:t>une erreur sera retournée</a:t>
            </a:r>
            <a:r>
              <a:rPr lang="fr-FR" sz="1400" dirty="0"/>
              <a:t>.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 algn="ctr">
              <a:lnSpc>
                <a:spcPct val="120000"/>
              </a:lnSpc>
              <a:buNone/>
            </a:pPr>
            <a:r>
              <a:rPr lang="fr-FR" sz="1400" b="1" dirty="0"/>
              <a:t>Pour définir une méthode comme étant abstraite, sa classe doit elle-même être abstraite.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4" y="1517246"/>
            <a:ext cx="5308978" cy="51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3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1240" y="1792941"/>
            <a:ext cx="4051395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Classes finales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Il s’agit de l’inverse d’une classe abstraite.</a:t>
            </a:r>
            <a:br>
              <a:rPr lang="fr-FR" sz="1400" dirty="0"/>
            </a:br>
            <a:r>
              <a:rPr lang="fr-FR" sz="1400" dirty="0"/>
              <a:t>Lorsqu’une classe est finale, il sera impossible de créer une classe fille héritant de cette classe.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On créé une classe finale avec le mot-clé « </a:t>
            </a:r>
            <a:r>
              <a:rPr lang="fr-FR" sz="1400" b="1" dirty="0"/>
              <a:t>final</a:t>
            </a:r>
            <a:r>
              <a:rPr lang="fr-FR" sz="1400" dirty="0"/>
              <a:t> » qui sera placé juste avant « class ».</a:t>
            </a:r>
          </a:p>
          <a:p>
            <a:pPr lvl="1"/>
            <a:endParaRPr lang="fr-FR" sz="1400" b="1" dirty="0"/>
          </a:p>
          <a:p>
            <a:pPr lvl="1"/>
            <a:r>
              <a:rPr lang="fr-FR" sz="1400" dirty="0"/>
              <a:t>Au même titre que pour les attributs protégés (« </a:t>
            </a:r>
            <a:r>
              <a:rPr lang="fr-FR" sz="1400" b="1" dirty="0" err="1"/>
              <a:t>protected</a:t>
            </a:r>
            <a:r>
              <a:rPr lang="fr-FR" sz="1400" dirty="0"/>
              <a:t> »), on évite généralement l’utilisation de « final » afin de se laisser la liberté d’hériter une classe par la suite.</a:t>
            </a:r>
          </a:p>
          <a:p>
            <a:pPr lvl="1"/>
            <a:endParaRPr lang="fr-FR" sz="1400" b="1" dirty="0"/>
          </a:p>
          <a:p>
            <a:pPr lvl="1"/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38" y="1922928"/>
            <a:ext cx="5883657" cy="43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1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b="1" u="sng">
                <a:solidFill>
                  <a:srgbClr val="EBEBEB"/>
                </a:solidFill>
              </a:rPr>
              <a:t>Méthodes finales</a:t>
            </a:r>
          </a:p>
          <a:p>
            <a:pPr>
              <a:lnSpc>
                <a:spcPct val="90000"/>
              </a:lnSpc>
            </a:pPr>
            <a:endParaRPr lang="fr-FR" sz="1400" b="1" u="sng">
              <a:solidFill>
                <a:srgbClr val="EBEBEB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>
                <a:solidFill>
                  <a:srgbClr val="EBEBEB"/>
                </a:solidFill>
              </a:rPr>
              <a:t>Les méthodes finales </a:t>
            </a:r>
            <a:r>
              <a:rPr lang="fr-FR" sz="1400" b="1">
                <a:solidFill>
                  <a:srgbClr val="EBEBEB"/>
                </a:solidFill>
              </a:rPr>
              <a:t>ne pourront pas être redéfinie</a:t>
            </a:r>
            <a:r>
              <a:rPr lang="fr-FR" sz="1400">
                <a:solidFill>
                  <a:srgbClr val="EBEBEB"/>
                </a:solidFill>
              </a:rPr>
              <a:t> dans les classes filles.</a:t>
            </a:r>
          </a:p>
          <a:p>
            <a:pPr lvl="1">
              <a:lnSpc>
                <a:spcPct val="90000"/>
              </a:lnSpc>
            </a:pPr>
            <a:endParaRPr lang="fr-FR" sz="1400">
              <a:solidFill>
                <a:srgbClr val="EBEBEB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>
                <a:solidFill>
                  <a:srgbClr val="EBEBEB"/>
                </a:solidFill>
              </a:rPr>
              <a:t>Si on essai de définir une nouvelle fois une méthode finale, une erreur sera retournée.</a:t>
            </a:r>
          </a:p>
          <a:p>
            <a:pPr lvl="1">
              <a:lnSpc>
                <a:spcPct val="90000"/>
              </a:lnSpc>
            </a:pPr>
            <a:endParaRPr lang="fr-FR" sz="1400" b="1">
              <a:solidFill>
                <a:srgbClr val="EBEBEB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>
                <a:solidFill>
                  <a:srgbClr val="EBEBEB"/>
                </a:solidFill>
              </a:rPr>
              <a:t>On l’utilise généralement dans le cas où souhaitons qu’une méthode soit une </a:t>
            </a:r>
            <a:r>
              <a:rPr lang="fr-FR" sz="1400" b="1">
                <a:solidFill>
                  <a:srgbClr val="EBEBEB"/>
                </a:solidFill>
              </a:rPr>
              <a:t>méthode unique</a:t>
            </a:r>
            <a:r>
              <a:rPr lang="fr-FR" sz="1400">
                <a:solidFill>
                  <a:srgbClr val="EBEBEB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endParaRPr lang="fr-FR" sz="1400">
              <a:solidFill>
                <a:srgbClr val="EBEBEB"/>
              </a:solidFill>
            </a:endParaRP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7B75E7-23BA-4B13-8D93-86BF5A8E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10867"/>
            <a:ext cx="5962890" cy="5947981"/>
          </a:xfrm>
          <a:prstGeom prst="rect">
            <a:avLst/>
          </a:prstGeom>
          <a:effectLst/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75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fr-FR"/>
              <a:t>L’héritage</a:t>
            </a: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F66601-92F3-4541-8A73-2E7C60369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A7E95D6-9DF4-41D7-BF12-FC5BEC76C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44D3F0-52DB-4F6B-AEE7-236E98BF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092" y="1142999"/>
            <a:ext cx="4573893" cy="4659981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500" b="1" u="sng"/>
              <a:t>Résolution statique à la volée</a:t>
            </a:r>
          </a:p>
          <a:p>
            <a:pPr>
              <a:lnSpc>
                <a:spcPct val="90000"/>
              </a:lnSpc>
            </a:pPr>
            <a:endParaRPr lang="fr-FR" sz="1500" b="1" u="sng"/>
          </a:p>
          <a:p>
            <a:pPr lvl="1">
              <a:lnSpc>
                <a:spcPct val="90000"/>
              </a:lnSpc>
            </a:pPr>
            <a:r>
              <a:rPr lang="fr-FR" sz="1500"/>
              <a:t>La résolution statique à la volée se fait avec le mot-clé « </a:t>
            </a:r>
            <a:r>
              <a:rPr lang="fr-FR" sz="1500" b="1" err="1"/>
              <a:t>static</a:t>
            </a:r>
            <a:r>
              <a:rPr lang="fr-FR" sz="1500"/>
              <a:t> ».</a:t>
            </a:r>
          </a:p>
          <a:p>
            <a:pPr lvl="1">
              <a:lnSpc>
                <a:spcPct val="90000"/>
              </a:lnSpc>
            </a:pPr>
            <a:endParaRPr lang="fr-FR" sz="1500"/>
          </a:p>
          <a:p>
            <a:pPr lvl="1">
              <a:lnSpc>
                <a:spcPct val="90000"/>
              </a:lnSpc>
            </a:pPr>
            <a:r>
              <a:rPr lang="fr-FR" sz="1500"/>
              <a:t>« </a:t>
            </a:r>
            <a:r>
              <a:rPr lang="fr-FR" sz="1500" b="1"/>
              <a:t>self</a:t>
            </a:r>
            <a:r>
              <a:rPr lang="fr-FR" sz="1500"/>
              <a:t> » fait appel à la méthode statique de la classe dans laquelle est contenu « self ».</a:t>
            </a:r>
          </a:p>
          <a:p>
            <a:pPr lvl="1">
              <a:lnSpc>
                <a:spcPct val="90000"/>
              </a:lnSpc>
            </a:pPr>
            <a:endParaRPr lang="fr-FR" sz="1500"/>
          </a:p>
          <a:p>
            <a:pPr lvl="1">
              <a:lnSpc>
                <a:spcPct val="90000"/>
              </a:lnSpc>
            </a:pPr>
            <a:r>
              <a:rPr lang="fr-FR" sz="1500"/>
              <a:t>« </a:t>
            </a:r>
            <a:r>
              <a:rPr lang="fr-FR" sz="1500" b="1" err="1"/>
              <a:t>static</a:t>
            </a:r>
            <a:r>
              <a:rPr lang="fr-FR" sz="1500"/>
              <a:t> » fait appel à la méthode de la classe qui est appelé au moment de l’exécution.</a:t>
            </a:r>
          </a:p>
          <a:p>
            <a:pPr lvl="1">
              <a:lnSpc>
                <a:spcPct val="90000"/>
              </a:lnSpc>
            </a:pPr>
            <a:endParaRPr lang="fr-FR" sz="1500"/>
          </a:p>
          <a:p>
            <a:pPr lvl="1">
              <a:lnSpc>
                <a:spcPct val="90000"/>
              </a:lnSpc>
            </a:pPr>
            <a:r>
              <a:rPr lang="fr-FR" sz="1500"/>
              <a:t>« </a:t>
            </a:r>
            <a:r>
              <a:rPr lang="fr-FR" sz="1500" b="1" err="1"/>
              <a:t>static</a:t>
            </a:r>
            <a:r>
              <a:rPr lang="fr-FR" sz="1500"/>
              <a:t> » et « </a:t>
            </a:r>
            <a:r>
              <a:rPr lang="fr-FR" sz="1500" b="1"/>
              <a:t>self</a:t>
            </a:r>
            <a:r>
              <a:rPr lang="fr-FR" sz="1500"/>
              <a:t> » ont donc le même effet à une exception près.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F03FC89-FED6-4747-AE6E-4FFD4454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795" y="6062219"/>
            <a:ext cx="3979361" cy="5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6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b="1" u="sng" dirty="0">
                <a:solidFill>
                  <a:srgbClr val="FFFFFF"/>
                </a:solidFill>
              </a:rPr>
              <a:t>Résolution statique à la volée</a:t>
            </a:r>
          </a:p>
          <a:p>
            <a:pPr>
              <a:lnSpc>
                <a:spcPct val="90000"/>
              </a:lnSpc>
            </a:pPr>
            <a:endParaRPr lang="fr-FR" sz="1400" b="1" u="sng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</a:rPr>
              <a:t>La résolution statique à la volée se fait avec le mot-clé « </a:t>
            </a:r>
            <a:r>
              <a:rPr lang="fr-FR" sz="1400" b="1" dirty="0" err="1">
                <a:solidFill>
                  <a:srgbClr val="FFFFFF"/>
                </a:solidFill>
              </a:rPr>
              <a:t>static</a:t>
            </a:r>
            <a:r>
              <a:rPr lang="fr-FR" sz="1400" dirty="0">
                <a:solidFill>
                  <a:srgbClr val="FFFFFF"/>
                </a:solidFill>
              </a:rPr>
              <a:t> ».</a:t>
            </a:r>
          </a:p>
          <a:p>
            <a:pPr lvl="1">
              <a:lnSpc>
                <a:spcPct val="90000"/>
              </a:lnSpc>
            </a:pPr>
            <a:endParaRPr lang="fr-FR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</a:rPr>
              <a:t>« </a:t>
            </a:r>
            <a:r>
              <a:rPr lang="fr-FR" sz="1400" b="1" dirty="0">
                <a:solidFill>
                  <a:srgbClr val="FFFFFF"/>
                </a:solidFill>
              </a:rPr>
              <a:t>self</a:t>
            </a:r>
            <a:r>
              <a:rPr lang="fr-FR" sz="1400" dirty="0">
                <a:solidFill>
                  <a:srgbClr val="FFFFFF"/>
                </a:solidFill>
              </a:rPr>
              <a:t> » fait appel à la méthode statique de la classe dans laquelle est contenu « self ».</a:t>
            </a:r>
          </a:p>
          <a:p>
            <a:pPr lvl="1">
              <a:lnSpc>
                <a:spcPct val="90000"/>
              </a:lnSpc>
            </a:pPr>
            <a:endParaRPr lang="fr-FR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</a:rPr>
              <a:t>« </a:t>
            </a:r>
            <a:r>
              <a:rPr lang="fr-FR" sz="1400" b="1" dirty="0" err="1">
                <a:solidFill>
                  <a:srgbClr val="FFFFFF"/>
                </a:solidFill>
              </a:rPr>
              <a:t>static</a:t>
            </a:r>
            <a:r>
              <a:rPr lang="fr-FR" sz="1400" dirty="0">
                <a:solidFill>
                  <a:srgbClr val="FFFFFF"/>
                </a:solidFill>
              </a:rPr>
              <a:t> » fait appel à la méthode de la classe qui est appelé au moment de l’exécution.</a:t>
            </a:r>
          </a:p>
          <a:p>
            <a:pPr lvl="1">
              <a:lnSpc>
                <a:spcPct val="90000"/>
              </a:lnSpc>
            </a:pPr>
            <a:endParaRPr lang="fr-FR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rgbClr val="FFFFFF"/>
                </a:solidFill>
              </a:rPr>
              <a:t>« </a:t>
            </a:r>
            <a:r>
              <a:rPr lang="fr-FR" sz="1400" b="1" dirty="0" err="1">
                <a:solidFill>
                  <a:srgbClr val="FFFFFF"/>
                </a:solidFill>
              </a:rPr>
              <a:t>static</a:t>
            </a:r>
            <a:r>
              <a:rPr lang="fr-FR" sz="1400" dirty="0">
                <a:solidFill>
                  <a:srgbClr val="FFFFFF"/>
                </a:solidFill>
              </a:rPr>
              <a:t> » et « </a:t>
            </a:r>
            <a:r>
              <a:rPr lang="fr-FR" sz="1400" b="1" dirty="0">
                <a:solidFill>
                  <a:srgbClr val="FFFFFF"/>
                </a:solidFill>
              </a:rPr>
              <a:t>self</a:t>
            </a:r>
            <a:r>
              <a:rPr lang="fr-FR" sz="1400" dirty="0">
                <a:solidFill>
                  <a:srgbClr val="FFFFFF"/>
                </a:solidFill>
              </a:rPr>
              <a:t> » ont donc le même effet à une exception près.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8B7E79-E82E-4EDA-BB16-E3218983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15" y="1143000"/>
            <a:ext cx="4969485" cy="466668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C0ABC3-D41C-499D-9AD9-27EBEF906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89" y="6223819"/>
            <a:ext cx="3094059" cy="4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1400" b="1" u="sng">
                <a:solidFill>
                  <a:srgbClr val="FFFFFF"/>
                </a:solidFill>
              </a:rPr>
              <a:t>Résolution statique à la volée</a:t>
            </a:r>
          </a:p>
          <a:p>
            <a:pPr>
              <a:lnSpc>
                <a:spcPct val="90000"/>
              </a:lnSpc>
            </a:pPr>
            <a:endParaRPr lang="fr-FR" sz="1400" b="1" u="sng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>
                <a:solidFill>
                  <a:srgbClr val="FFFFFF"/>
                </a:solidFill>
              </a:rPr>
              <a:t>On peut appeler la méthode contenu dans la classe parente avec le mot-clé « </a:t>
            </a:r>
            <a:r>
              <a:rPr lang="fr-FR" sz="1400" b="1">
                <a:solidFill>
                  <a:srgbClr val="FFFFFF"/>
                </a:solidFill>
              </a:rPr>
              <a:t>parent</a:t>
            </a:r>
            <a:r>
              <a:rPr lang="fr-FR" sz="1400">
                <a:solidFill>
                  <a:srgbClr val="FFFFFF"/>
                </a:solidFill>
              </a:rPr>
              <a:t> »</a:t>
            </a:r>
          </a:p>
          <a:p>
            <a:pPr lvl="1">
              <a:lnSpc>
                <a:spcPct val="90000"/>
              </a:lnSpc>
            </a:pPr>
            <a:endParaRPr lang="fr-FR" sz="14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>
                <a:solidFill>
                  <a:srgbClr val="FFFFFF"/>
                </a:solidFill>
              </a:rPr>
              <a:t>Dans notre cas :</a:t>
            </a:r>
          </a:p>
          <a:p>
            <a:pPr lvl="1">
              <a:lnSpc>
                <a:spcPct val="90000"/>
              </a:lnSpc>
            </a:pPr>
            <a:endParaRPr lang="fr-FR" sz="140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</a:pPr>
            <a:r>
              <a:rPr lang="fr-FR" sz="1400">
                <a:solidFill>
                  <a:srgbClr val="FFFFFF"/>
                </a:solidFill>
              </a:rPr>
              <a:t>On appelle la méthode « test() »</a:t>
            </a:r>
          </a:p>
          <a:p>
            <a:pPr lvl="2">
              <a:lnSpc>
                <a:spcPct val="90000"/>
              </a:lnSpc>
            </a:pPr>
            <a:r>
              <a:rPr lang="fr-FR" sz="1400">
                <a:solidFill>
                  <a:srgbClr val="FFFFFF"/>
                </a:solidFill>
              </a:rPr>
              <a:t>La méthode « test() » appelle la méthode « lancerLeKlaxon()) » directement dans la classe parente.</a:t>
            </a:r>
          </a:p>
          <a:p>
            <a:pPr lvl="2">
              <a:lnSpc>
                <a:spcPct val="90000"/>
              </a:lnSpc>
            </a:pPr>
            <a:r>
              <a:rPr lang="fr-FR" sz="1400">
                <a:solidFill>
                  <a:srgbClr val="FFFFFF"/>
                </a:solidFill>
              </a:rPr>
              <a:t>Avec le mot-clé « static », on appelle la méthode « klaxonner() » située dans la classe à l’origine de l’appel de la méthode « test() »</a:t>
            </a:r>
          </a:p>
          <a:p>
            <a:pPr lvl="1">
              <a:lnSpc>
                <a:spcPct val="90000"/>
              </a:lnSpc>
            </a:pP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B1E5B-2652-4975-BDFD-AA1723EE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09" y="473498"/>
            <a:ext cx="4394960" cy="5652682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2D8392-847B-4654-939B-80E77789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111" y="6295059"/>
            <a:ext cx="2498719" cy="4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7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Introduction à la POO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Jusqu’à présent, votre code est représenté de façon </a:t>
            </a:r>
            <a:r>
              <a:rPr lang="fr-FR" sz="1600" b="1" dirty="0"/>
              <a:t>procédurale</a:t>
            </a:r>
            <a:r>
              <a:rPr lang="fr-FR" sz="1600" dirty="0"/>
              <a:t> 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La programmation procédurale est basé sur le concept d’appel de </a:t>
            </a:r>
            <a:r>
              <a:rPr lang="fr-FR" sz="1400" b="1" dirty="0"/>
              <a:t>procédure</a:t>
            </a:r>
            <a:r>
              <a:rPr lang="fr-FR" sz="1400" dirty="0"/>
              <a:t>.</a:t>
            </a:r>
          </a:p>
          <a:p>
            <a:pPr marL="457200" lvl="1" indent="0">
              <a:buNone/>
            </a:pPr>
            <a:endParaRPr lang="fr-FR" sz="1400" dirty="0"/>
          </a:p>
          <a:p>
            <a:pPr lvl="1"/>
            <a:r>
              <a:rPr lang="fr-FR" sz="1400" dirty="0"/>
              <a:t>Une procédure est une </a:t>
            </a:r>
            <a:r>
              <a:rPr lang="fr-FR" sz="1400" b="1" dirty="0"/>
              <a:t>fonction</a:t>
            </a:r>
            <a:r>
              <a:rPr lang="fr-FR" sz="1400" dirty="0"/>
              <a:t>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En programmation procédurale, chaque fonctions contient une </a:t>
            </a:r>
            <a:r>
              <a:rPr lang="fr-FR" sz="1400" b="1" dirty="0"/>
              <a:t>liste de tâches à réaliser</a:t>
            </a:r>
            <a:r>
              <a:rPr lang="fr-FR" sz="1400" dirty="0"/>
              <a:t>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N'importe quelle procédure peut être appelée à n'importe quelle étape de l'exécution du programme, incluant d'autres procédures voire la procédure elle-même (récursivité).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Le traitement des données est séparé des données elles-mêmes.</a:t>
            </a:r>
          </a:p>
        </p:txBody>
      </p:sp>
    </p:spTree>
    <p:extLst>
      <p:ext uri="{BB962C8B-B14F-4D97-AF65-F5344CB8AC3E}">
        <p14:creationId xmlns:p14="http://schemas.microsoft.com/office/powerpoint/2010/main" val="969101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fr-FR"/>
              <a:t>L’héritage</a:t>
            </a: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6F66601-92F3-4541-8A73-2E7C60369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A7E95D6-9DF4-41D7-BF12-FC5BEC76C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b="1" u="sng"/>
              <a:t>Résolution statique à la volée dans un contexte non-statique</a:t>
            </a:r>
          </a:p>
          <a:p>
            <a:pPr>
              <a:lnSpc>
                <a:spcPct val="90000"/>
              </a:lnSpc>
            </a:pPr>
            <a:endParaRPr lang="fr-FR" sz="1400" b="1" u="sng"/>
          </a:p>
          <a:p>
            <a:pPr lvl="1">
              <a:lnSpc>
                <a:spcPct val="90000"/>
              </a:lnSpc>
            </a:pPr>
            <a:r>
              <a:rPr lang="fr-FR" sz="1400"/>
              <a:t>L’utilisation de « static » dans un contexte qui n’est pas statique </a:t>
            </a:r>
            <a:r>
              <a:rPr lang="fr-FR" sz="1400" b="1"/>
              <a:t>est exactement le même</a:t>
            </a:r>
            <a:r>
              <a:rPr lang="fr-FR" sz="1400"/>
              <a:t> que dans un contexte statique.</a:t>
            </a:r>
          </a:p>
          <a:p>
            <a:pPr lvl="1">
              <a:lnSpc>
                <a:spcPct val="90000"/>
              </a:lnSpc>
            </a:pPr>
            <a:endParaRPr lang="fr-FR" sz="1400"/>
          </a:p>
          <a:p>
            <a:pPr lvl="1">
              <a:lnSpc>
                <a:spcPct val="90000"/>
              </a:lnSpc>
            </a:pPr>
            <a:r>
              <a:rPr lang="fr-FR" sz="1400"/>
              <a:t>Dans notre cas :</a:t>
            </a:r>
          </a:p>
          <a:p>
            <a:pPr lvl="1">
              <a:lnSpc>
                <a:spcPct val="90000"/>
              </a:lnSpc>
            </a:pPr>
            <a:endParaRPr lang="fr-FR" sz="1400"/>
          </a:p>
          <a:p>
            <a:pPr lvl="2">
              <a:lnSpc>
                <a:spcPct val="90000"/>
              </a:lnSpc>
            </a:pPr>
            <a:r>
              <a:rPr lang="fr-FR" sz="1400"/>
              <a:t>On créé un objet « Voiture », son constructeur va appeler la méthode « klaxonner() »</a:t>
            </a:r>
          </a:p>
          <a:p>
            <a:pPr lvl="2">
              <a:lnSpc>
                <a:spcPct val="90000"/>
              </a:lnSpc>
            </a:pPr>
            <a:r>
              <a:rPr lang="fr-FR" sz="1400"/>
              <a:t>On appelle la méthode « test() » sur l’objet « Voiture ». </a:t>
            </a:r>
          </a:p>
          <a:p>
            <a:pPr lvl="2">
              <a:lnSpc>
                <a:spcPct val="90000"/>
              </a:lnSpc>
            </a:pPr>
            <a:r>
              <a:rPr lang="fr-FR" sz="1400"/>
              <a:t>Cette dernière va créer un objet « </a:t>
            </a:r>
            <a:r>
              <a:rPr lang="fr-FR" sz="1400" err="1"/>
              <a:t>Vehicule</a:t>
            </a:r>
            <a:r>
              <a:rPr lang="fr-FR" sz="1400"/>
              <a:t> ». Son constructeur va appeler la méthode « klaxonner() » de l’objet « </a:t>
            </a:r>
            <a:r>
              <a:rPr lang="fr-FR" sz="1400" err="1"/>
              <a:t>Vehicule</a:t>
            </a:r>
            <a:r>
              <a:rPr lang="fr-FR" sz="1400"/>
              <a:t> »</a:t>
            </a:r>
          </a:p>
          <a:p>
            <a:pPr lvl="1">
              <a:lnSpc>
                <a:spcPct val="90000"/>
              </a:lnSpc>
            </a:pPr>
            <a:endParaRPr lang="fr-FR" sz="1400"/>
          </a:p>
          <a:p>
            <a:pPr lvl="1">
              <a:lnSpc>
                <a:spcPct val="90000"/>
              </a:lnSpc>
            </a:pPr>
            <a:endParaRPr lang="fr-FR" sz="14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49BB82-9CC6-4996-8DFD-A4D33A7D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14" y="1256122"/>
            <a:ext cx="4210488" cy="52631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E5EDCE-4182-482C-AD6F-EB025677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589" y="6080289"/>
            <a:ext cx="2462556" cy="7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Notion de polymorphisme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300">
                <a:solidFill>
                  <a:srgbClr val="EBEBEB"/>
                </a:solidFill>
              </a:rPr>
              <a:t>Le </a:t>
            </a:r>
            <a:r>
              <a:rPr lang="fr-FR" sz="1300" b="1">
                <a:solidFill>
                  <a:srgbClr val="EBEBEB"/>
                </a:solidFill>
              </a:rPr>
              <a:t>polymorphisme</a:t>
            </a:r>
            <a:r>
              <a:rPr lang="fr-FR" sz="1300">
                <a:solidFill>
                  <a:srgbClr val="EBEBEB"/>
                </a:solidFill>
              </a:rPr>
              <a:t> dans la programmation permet au développeur d’initialiser un seul objet qui se comportera différemment selon son type.</a:t>
            </a:r>
            <a:br>
              <a:rPr lang="fr-FR" sz="1300">
                <a:solidFill>
                  <a:srgbClr val="EBEBEB"/>
                </a:solidFill>
              </a:rPr>
            </a:br>
            <a:br>
              <a:rPr lang="fr-FR" sz="1300">
                <a:solidFill>
                  <a:srgbClr val="EBEBEB"/>
                </a:solidFill>
              </a:rPr>
            </a:br>
            <a:r>
              <a:rPr lang="fr-FR" sz="1300" b="1">
                <a:solidFill>
                  <a:srgbClr val="EBEBEB"/>
                </a:solidFill>
              </a:rPr>
              <a:t>On ne parle pas vraiment de polymorphisme en PHP sachant qu’il n’y a pas de typage</a:t>
            </a:r>
            <a:r>
              <a:rPr lang="fr-FR" sz="1300">
                <a:solidFill>
                  <a:srgbClr val="EBEBEB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fr-FR" sz="13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300">
                <a:solidFill>
                  <a:srgbClr val="EBEBEB"/>
                </a:solidFill>
              </a:rPr>
              <a:t>On peut simplement dire que le polymorphisme permet de manipuler des objets sans connaitre leur type.</a:t>
            </a:r>
            <a:br>
              <a:rPr lang="fr-FR" sz="1300">
                <a:solidFill>
                  <a:srgbClr val="EBEBEB"/>
                </a:solidFill>
              </a:rPr>
            </a:br>
            <a:br>
              <a:rPr lang="fr-FR" sz="1300">
                <a:solidFill>
                  <a:srgbClr val="EBEBEB"/>
                </a:solidFill>
              </a:rPr>
            </a:br>
            <a:r>
              <a:rPr lang="fr-FR" sz="1300">
                <a:solidFill>
                  <a:srgbClr val="EBEBEB"/>
                </a:solidFill>
              </a:rPr>
              <a:t>Ainsi, on pourrait construire simplement un tableau d’objets et afficher le contenu sans se soucier de ce qu’il a dedans.</a:t>
            </a:r>
          </a:p>
          <a:p>
            <a:pPr lvl="1">
              <a:lnSpc>
                <a:spcPct val="90000"/>
              </a:lnSpc>
            </a:pPr>
            <a:endParaRPr lang="fr-FR" sz="130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35E7C6-9E63-490B-9AA2-AD2108C5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55" y="323246"/>
            <a:ext cx="6306377" cy="645153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689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1240" y="1792941"/>
            <a:ext cx="9533313" cy="4805082"/>
          </a:xfrm>
        </p:spPr>
        <p:txBody>
          <a:bodyPr>
            <a:normAutofit/>
          </a:bodyPr>
          <a:lstStyle/>
          <a:p>
            <a:r>
              <a:rPr lang="fr-FR" sz="1400" dirty="0"/>
              <a:t>Le rôle d’une interface est de </a:t>
            </a:r>
            <a:r>
              <a:rPr lang="fr-FR" sz="1400" b="1" dirty="0"/>
              <a:t>décrire le comportement d’un objet</a:t>
            </a:r>
            <a:r>
              <a:rPr lang="fr-FR" sz="1400" dirty="0"/>
              <a:t>.</a:t>
            </a:r>
          </a:p>
          <a:p>
            <a:pPr lvl="1"/>
            <a:r>
              <a:rPr lang="fr-FR" sz="1300" dirty="0"/>
              <a:t>Imaginons que, dans une méthode, on nous passe un objet quelconque. Il serait impossible de savoir quelles méthodes il est possible d’invoquer car nous ne saurions pas si elles existent.</a:t>
            </a:r>
          </a:p>
          <a:p>
            <a:pPr lvl="1"/>
            <a:endParaRPr lang="fr-FR" sz="1300" dirty="0"/>
          </a:p>
          <a:p>
            <a:pPr lvl="1"/>
            <a:endParaRPr lang="fr-FR" sz="1300" dirty="0"/>
          </a:p>
          <a:p>
            <a:r>
              <a:rPr lang="fr-FR" sz="1500" dirty="0"/>
              <a:t>Il est donc possible </a:t>
            </a:r>
            <a:r>
              <a:rPr lang="fr-FR" sz="1500" b="1" dirty="0"/>
              <a:t>d’imposer une structure </a:t>
            </a:r>
            <a:r>
              <a:rPr lang="fr-FR" sz="1500" dirty="0"/>
              <a:t>à une classe. </a:t>
            </a:r>
            <a:br>
              <a:rPr lang="fr-FR" sz="1500" dirty="0"/>
            </a:br>
            <a:r>
              <a:rPr lang="fr-FR" sz="1500" dirty="0"/>
              <a:t>C’est-à-dire d’imposer à une classe l’implémentation de certaines méthodes.</a:t>
            </a:r>
          </a:p>
          <a:p>
            <a:pPr marL="457200" lvl="1" indent="0">
              <a:buNone/>
            </a:pPr>
            <a:endParaRPr lang="fr-FR" sz="1300" dirty="0"/>
          </a:p>
          <a:p>
            <a:pPr marL="457200" lvl="1" indent="0">
              <a:buNone/>
            </a:pPr>
            <a:endParaRPr lang="fr-FR" sz="1300" dirty="0"/>
          </a:p>
          <a:p>
            <a:r>
              <a:rPr lang="fr-FR" sz="1500" dirty="0"/>
              <a:t>Une </a:t>
            </a:r>
            <a:r>
              <a:rPr lang="fr-FR" sz="1500" b="1" dirty="0"/>
              <a:t>interface</a:t>
            </a:r>
            <a:r>
              <a:rPr lang="fr-FR" sz="1500" dirty="0"/>
              <a:t> est une </a:t>
            </a:r>
            <a:r>
              <a:rPr lang="fr-FR" sz="1500" b="1" dirty="0"/>
              <a:t>classe</a:t>
            </a:r>
            <a:r>
              <a:rPr lang="fr-FR" sz="1500" dirty="0"/>
              <a:t> </a:t>
            </a:r>
            <a:r>
              <a:rPr lang="fr-FR" sz="1500" b="1" dirty="0"/>
              <a:t>entièrement abstraite</a:t>
            </a:r>
            <a:r>
              <a:rPr lang="fr-FR" sz="1500" dirty="0"/>
              <a:t>.</a:t>
            </a:r>
          </a:p>
          <a:p>
            <a:pPr lvl="1"/>
            <a:r>
              <a:rPr lang="fr-FR" sz="1300" dirty="0"/>
              <a:t>On utilise l’interface pour </a:t>
            </a:r>
            <a:r>
              <a:rPr lang="fr-FR" sz="1300" b="1" dirty="0"/>
              <a:t>représenter les points commun </a:t>
            </a:r>
            <a:r>
              <a:rPr lang="fr-FR" sz="1300" dirty="0"/>
              <a:t>entre deux classes. </a:t>
            </a:r>
            <a:br>
              <a:rPr lang="fr-FR" sz="1300" dirty="0"/>
            </a:br>
            <a:r>
              <a:rPr lang="fr-FR" sz="1300" dirty="0"/>
              <a:t>A ne pas confondre donc avec l’héritage.</a:t>
            </a:r>
          </a:p>
          <a:p>
            <a:pPr lvl="1"/>
            <a:r>
              <a:rPr lang="fr-FR" sz="1300" b="1" u="sng" dirty="0"/>
              <a:t>Exemple :</a:t>
            </a:r>
            <a:br>
              <a:rPr lang="fr-FR" sz="1300" dirty="0"/>
            </a:br>
            <a:br>
              <a:rPr lang="fr-FR" sz="1300" dirty="0"/>
            </a:br>
            <a:r>
              <a:rPr lang="fr-FR" sz="1300" dirty="0"/>
              <a:t>Une voiture et un animal peuvent tous les deux se déplacer. On pourra créer une interface pour représenter ce point commun. Néanmoins, l’animal ne pourra pas hériter de la voiture. </a:t>
            </a:r>
            <a:r>
              <a:rPr lang="fr-FR" sz="1300" b="1" dirty="0"/>
              <a:t>Car l’animal n’est pas une voiture</a:t>
            </a:r>
            <a:r>
              <a:rPr lang="fr-FR" sz="1300" dirty="0"/>
              <a:t>.</a:t>
            </a:r>
            <a:endParaRPr lang="fr-FR" sz="1300" b="1" u="sng" dirty="0"/>
          </a:p>
          <a:p>
            <a:pPr lvl="1"/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06408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1241" y="1792941"/>
            <a:ext cx="4557900" cy="4805082"/>
          </a:xfrm>
        </p:spPr>
        <p:txBody>
          <a:bodyPr>
            <a:normAutofit lnSpcReduction="10000"/>
          </a:bodyPr>
          <a:lstStyle/>
          <a:p>
            <a:r>
              <a:rPr lang="fr-FR" sz="1600" b="1" u="sng" dirty="0"/>
              <a:t>Créer une interface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On déclare une interface avec le mot-clé « </a:t>
            </a:r>
            <a:r>
              <a:rPr lang="fr-FR" sz="1400" b="1" dirty="0"/>
              <a:t>interface</a:t>
            </a:r>
            <a:r>
              <a:rPr lang="fr-FR" sz="1400" dirty="0"/>
              <a:t> ».</a:t>
            </a:r>
          </a:p>
          <a:p>
            <a:pPr lvl="1"/>
            <a:r>
              <a:rPr lang="fr-FR" sz="1400" dirty="0"/>
              <a:t>A l’intérieur de notre interface, on liste nos méthodes.</a:t>
            </a:r>
          </a:p>
          <a:p>
            <a:pPr lvl="1"/>
            <a:endParaRPr lang="fr-FR" sz="1400" dirty="0"/>
          </a:p>
          <a:p>
            <a:pPr lvl="1"/>
            <a:r>
              <a:rPr lang="fr-FR" sz="1400" b="1" dirty="0"/>
              <a:t>Points importants à respecter :</a:t>
            </a:r>
          </a:p>
          <a:p>
            <a:pPr lvl="2"/>
            <a:r>
              <a:rPr lang="fr-FR" sz="1200" dirty="0"/>
              <a:t>Toutes les méthodes d’une interface doivent être </a:t>
            </a:r>
            <a:r>
              <a:rPr lang="fr-FR" sz="1200" b="1" dirty="0"/>
              <a:t>publique</a:t>
            </a:r>
            <a:r>
              <a:rPr lang="fr-FR" sz="1200" dirty="0"/>
              <a:t>.</a:t>
            </a:r>
          </a:p>
          <a:p>
            <a:pPr lvl="2"/>
            <a:r>
              <a:rPr lang="fr-FR" sz="1200" dirty="0"/>
              <a:t>Une interface </a:t>
            </a:r>
            <a:r>
              <a:rPr lang="fr-FR" sz="1200" b="1" dirty="0"/>
              <a:t>ne peut pas </a:t>
            </a:r>
            <a:r>
              <a:rPr lang="fr-FR" sz="1200" dirty="0"/>
              <a:t>lister de méthodes </a:t>
            </a:r>
            <a:r>
              <a:rPr lang="fr-FR" sz="1200" b="1" dirty="0"/>
              <a:t>abstraites</a:t>
            </a:r>
            <a:r>
              <a:rPr lang="fr-FR" sz="1200" dirty="0"/>
              <a:t> ou </a:t>
            </a:r>
            <a:r>
              <a:rPr lang="fr-FR" sz="1200" b="1" dirty="0"/>
              <a:t>finales</a:t>
            </a:r>
            <a:r>
              <a:rPr lang="fr-FR" sz="1200" dirty="0"/>
              <a:t>.</a:t>
            </a:r>
          </a:p>
          <a:p>
            <a:pPr lvl="2"/>
            <a:r>
              <a:rPr lang="fr-FR" sz="1200" dirty="0"/>
              <a:t>Une </a:t>
            </a:r>
            <a:r>
              <a:rPr lang="fr-FR" sz="1200" b="1" dirty="0"/>
              <a:t>interface</a:t>
            </a:r>
            <a:r>
              <a:rPr lang="fr-FR" sz="1200" dirty="0"/>
              <a:t> et une </a:t>
            </a:r>
            <a:r>
              <a:rPr lang="fr-FR" sz="1200" b="1" dirty="0"/>
              <a:t>classe</a:t>
            </a:r>
            <a:r>
              <a:rPr lang="fr-FR" sz="1200" dirty="0"/>
              <a:t> </a:t>
            </a:r>
            <a:r>
              <a:rPr lang="fr-FR" sz="1200" b="1" dirty="0"/>
              <a:t>ne peuvent pas </a:t>
            </a:r>
            <a:r>
              <a:rPr lang="fr-FR" sz="1200" dirty="0"/>
              <a:t>avoir </a:t>
            </a:r>
            <a:r>
              <a:rPr lang="fr-FR" sz="1200" b="1" dirty="0"/>
              <a:t>le même nom</a:t>
            </a:r>
            <a:r>
              <a:rPr lang="fr-FR" sz="1200" dirty="0"/>
              <a:t>.</a:t>
            </a:r>
          </a:p>
          <a:p>
            <a:pPr lvl="2"/>
            <a:endParaRPr lang="fr-FR" sz="1200" b="1" u="sng" dirty="0"/>
          </a:p>
          <a:p>
            <a:pPr lvl="1"/>
            <a:r>
              <a:rPr lang="fr-FR" sz="1400" dirty="0"/>
              <a:t>Si la méthode de l’interface n’est pas déclarée dans la classe, </a:t>
            </a:r>
            <a:r>
              <a:rPr lang="fr-FR" sz="1400" b="1" dirty="0"/>
              <a:t>une erreur sera retournée</a:t>
            </a:r>
            <a:r>
              <a:rPr lang="fr-FR" sz="1400" dirty="0"/>
              <a:t>.</a:t>
            </a:r>
          </a:p>
          <a:p>
            <a:endParaRPr lang="fr-FR" sz="1400" b="1" u="sng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14" y="3769453"/>
            <a:ext cx="3943870" cy="29976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599" y="1367118"/>
            <a:ext cx="3602900" cy="23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4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1240" y="1792941"/>
            <a:ext cx="5409547" cy="4805082"/>
          </a:xfrm>
        </p:spPr>
        <p:txBody>
          <a:bodyPr>
            <a:normAutofit lnSpcReduction="10000"/>
          </a:bodyPr>
          <a:lstStyle/>
          <a:p>
            <a:r>
              <a:rPr lang="fr-FR" sz="1600" b="1" u="sng" dirty="0"/>
              <a:t>Créer une interface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Il est possible </a:t>
            </a:r>
            <a:r>
              <a:rPr lang="fr-FR" sz="1400" b="1" dirty="0"/>
              <a:t>d’implémenter plusieurs interfaces</a:t>
            </a:r>
            <a:r>
              <a:rPr lang="fr-FR" sz="1400" dirty="0"/>
              <a:t>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De même que les classes, </a:t>
            </a:r>
            <a:r>
              <a:rPr lang="fr-FR" sz="1400" b="1" dirty="0"/>
              <a:t>il est possible d’hériter les interfaces</a:t>
            </a:r>
            <a:r>
              <a:rPr lang="fr-FR" sz="1400" dirty="0"/>
              <a:t>.</a:t>
            </a:r>
            <a:endParaRPr lang="fr-FR" sz="1400" b="1" u="sng" dirty="0"/>
          </a:p>
          <a:p>
            <a:pPr lvl="2"/>
            <a:r>
              <a:rPr lang="fr-FR" sz="1300" dirty="0"/>
              <a:t>Contrairement aux classes</a:t>
            </a:r>
            <a:r>
              <a:rPr lang="fr-FR" sz="1300" b="1" dirty="0"/>
              <a:t>, les interfaces peuvent hériter de plusieurs interfaces </a:t>
            </a:r>
            <a:r>
              <a:rPr lang="fr-FR" sz="1300" dirty="0"/>
              <a:t>à la fois.</a:t>
            </a:r>
          </a:p>
          <a:p>
            <a:pPr lvl="2"/>
            <a:endParaRPr lang="fr-FR" sz="1300" dirty="0"/>
          </a:p>
          <a:p>
            <a:pPr lvl="1"/>
            <a:r>
              <a:rPr lang="fr-FR" sz="1500" dirty="0"/>
              <a:t>Il est aussi possible de créer </a:t>
            </a:r>
            <a:r>
              <a:rPr lang="fr-FR" sz="1500" b="1" dirty="0"/>
              <a:t>des constantes d’interfaces</a:t>
            </a:r>
            <a:r>
              <a:rPr lang="fr-FR" sz="1500" dirty="0"/>
              <a:t>. Elles fonctionnent exactement de la même manière que les constantes de classes. Et elles ne peuvent pas être écrasées par les constantes de classes.</a:t>
            </a:r>
          </a:p>
          <a:p>
            <a:pPr lvl="1"/>
            <a:endParaRPr lang="fr-FR" sz="1500" dirty="0"/>
          </a:p>
          <a:p>
            <a:pPr lvl="1"/>
            <a:r>
              <a:rPr lang="fr-FR" sz="1500" dirty="0"/>
              <a:t>Si une méthode n’est pas implémentée, une erreur sera retournée.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24" y="1241611"/>
            <a:ext cx="4192959" cy="55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53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sz="3600" dirty="0"/>
              <a:t>Les 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1240" y="1792941"/>
            <a:ext cx="9430219" cy="4805082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Interface prédéfinies</a:t>
            </a:r>
          </a:p>
          <a:p>
            <a:endParaRPr lang="fr-FR" sz="1600" b="1" u="sng" dirty="0"/>
          </a:p>
          <a:p>
            <a:pPr lvl="1"/>
            <a:r>
              <a:rPr lang="fr-FR" sz="1400" dirty="0"/>
              <a:t>Il existe de nombreuses </a:t>
            </a:r>
            <a:r>
              <a:rPr lang="fr-FR" sz="1400" b="1" dirty="0"/>
              <a:t>interfaces</a:t>
            </a:r>
            <a:r>
              <a:rPr lang="fr-FR" sz="1400" dirty="0"/>
              <a:t> </a:t>
            </a:r>
            <a:r>
              <a:rPr lang="fr-FR" sz="1400" b="1" dirty="0"/>
              <a:t>prédéfinies</a:t>
            </a:r>
            <a:r>
              <a:rPr lang="fr-FR" sz="1400" dirty="0"/>
              <a:t>.</a:t>
            </a:r>
          </a:p>
          <a:p>
            <a:pPr lvl="2"/>
            <a:r>
              <a:rPr lang="fr-FR" sz="1300" dirty="0"/>
              <a:t>Elles permettent entre autres de modifier le comportement de nos objets.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L’interface « </a:t>
            </a:r>
            <a:r>
              <a:rPr lang="fr-FR" sz="1400" b="1" dirty="0" err="1"/>
              <a:t>Iterator</a:t>
            </a:r>
            <a:r>
              <a:rPr lang="fr-FR" sz="1400" b="1" dirty="0"/>
              <a:t> </a:t>
            </a:r>
            <a:r>
              <a:rPr lang="fr-FR" sz="1400" dirty="0"/>
              <a:t>»</a:t>
            </a:r>
          </a:p>
          <a:p>
            <a:pPr lvl="2"/>
            <a:r>
              <a:rPr lang="fr-FR" sz="1300" dirty="0"/>
              <a:t>Un </a:t>
            </a:r>
            <a:r>
              <a:rPr lang="fr-FR" sz="1300" dirty="0" err="1"/>
              <a:t>itérateur</a:t>
            </a:r>
            <a:r>
              <a:rPr lang="fr-FR" sz="1300" dirty="0"/>
              <a:t> est un objet capable de parcourir un autre objet.</a:t>
            </a:r>
          </a:p>
          <a:p>
            <a:pPr lvl="2"/>
            <a:r>
              <a:rPr lang="fr-FR" sz="1300" dirty="0"/>
              <a:t>L’interface qui permet de rendre notre objet itératif est donc « </a:t>
            </a:r>
            <a:r>
              <a:rPr lang="fr-FR" sz="1300" b="1" dirty="0" err="1"/>
              <a:t>Iterator</a:t>
            </a:r>
            <a:r>
              <a:rPr lang="fr-FR" sz="1300" dirty="0"/>
              <a:t> »</a:t>
            </a:r>
          </a:p>
          <a:p>
            <a:pPr lvl="2"/>
            <a:r>
              <a:rPr lang="fr-FR" sz="1300" dirty="0"/>
              <a:t>Elle permettra par exemple de retourner l’élément courant, aller à l’élément suivant, etc…</a:t>
            </a:r>
          </a:p>
          <a:p>
            <a:pPr lvl="2"/>
            <a:endParaRPr lang="fr-FR" sz="1300" dirty="0"/>
          </a:p>
          <a:p>
            <a:pPr lvl="1"/>
            <a:r>
              <a:rPr lang="fr-FR" sz="1500" dirty="0"/>
              <a:t>L’interface « </a:t>
            </a:r>
            <a:r>
              <a:rPr lang="fr-FR" sz="1500" b="1" dirty="0" err="1"/>
              <a:t>ArrayAccess</a:t>
            </a:r>
            <a:r>
              <a:rPr lang="fr-FR" sz="1500" dirty="0"/>
              <a:t> »</a:t>
            </a:r>
          </a:p>
          <a:p>
            <a:pPr lvl="2"/>
            <a:r>
              <a:rPr lang="fr-FR" sz="1300" dirty="0"/>
              <a:t>Cette interface permet d’accéder à nos objets de la même façon qu’un tableau.</a:t>
            </a:r>
          </a:p>
        </p:txBody>
      </p:sp>
    </p:spTree>
    <p:extLst>
      <p:ext uri="{BB962C8B-B14F-4D97-AF65-F5344CB8AC3E}">
        <p14:creationId xmlns:p14="http://schemas.microsoft.com/office/powerpoint/2010/main" val="340443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Introduction à la POO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b="1" dirty="0"/>
              <a:t>La Programmation Orientée Objet </a:t>
            </a:r>
            <a:r>
              <a:rPr lang="fr-FR" sz="1600" dirty="0"/>
              <a:t>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La POO consiste à faire de son site ou de son application </a:t>
            </a:r>
            <a:r>
              <a:rPr lang="fr-FR" sz="1400" b="1" dirty="0"/>
              <a:t>un ensemble d’objets qui interagissent entre eux</a:t>
            </a:r>
            <a:r>
              <a:rPr lang="fr-FR" sz="1400" dirty="0"/>
              <a:t>.</a:t>
            </a:r>
          </a:p>
          <a:p>
            <a:pPr lvl="1"/>
            <a:endParaRPr lang="fr-FR" sz="1400" dirty="0"/>
          </a:p>
          <a:p>
            <a:pPr lvl="2"/>
            <a:r>
              <a:rPr lang="fr-FR" sz="1300" dirty="0"/>
              <a:t>En POO est objet est exactement la même chose que n’importe quel objet autour de nous. Ils ont différentes propriétés, peuvent effectuer des actions et interagir entre eux.</a:t>
            </a:r>
          </a:p>
          <a:p>
            <a:pPr lvl="2"/>
            <a:endParaRPr lang="fr-FR" sz="1300" dirty="0"/>
          </a:p>
          <a:p>
            <a:pPr lvl="3"/>
            <a:r>
              <a:rPr lang="fr-FR" sz="1250" dirty="0"/>
              <a:t>L’objet balle peut avoir un diamètre de 30 cm et être de couleur verte.</a:t>
            </a:r>
          </a:p>
          <a:p>
            <a:pPr lvl="3"/>
            <a:endParaRPr lang="fr-FR" sz="1250" dirty="0"/>
          </a:p>
          <a:p>
            <a:pPr lvl="3"/>
            <a:r>
              <a:rPr lang="fr-FR" sz="1250" dirty="0"/>
              <a:t>L’objet balle peut rouler sur le sol ou voler dans les airs lorsqu’elle est lancée.</a:t>
            </a:r>
          </a:p>
          <a:p>
            <a:pPr lvl="3"/>
            <a:endParaRPr lang="fr-FR" sz="1250" dirty="0"/>
          </a:p>
          <a:p>
            <a:pPr lvl="3"/>
            <a:r>
              <a:rPr lang="fr-FR" sz="1250" dirty="0"/>
              <a:t>L’objet balle peut interagir avec l’objet joueur. Ce dernier va la lancer par exemple.</a:t>
            </a:r>
          </a:p>
          <a:p>
            <a:pPr lvl="3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367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Introduction à la POO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fr-FR" sz="1600" b="1" dirty="0"/>
              <a:t>La Programmation Orientée Objet </a:t>
            </a:r>
            <a:r>
              <a:rPr lang="fr-FR" sz="1600" dirty="0"/>
              <a:t>:</a:t>
            </a:r>
          </a:p>
          <a:p>
            <a:pPr marL="1371600" lvl="3" indent="0">
              <a:buNone/>
            </a:pPr>
            <a:endParaRPr lang="fr-FR" sz="1200" dirty="0"/>
          </a:p>
          <a:p>
            <a:pPr lvl="1"/>
            <a:r>
              <a:rPr lang="fr-FR" sz="1400" dirty="0"/>
              <a:t>Il est important de distinguer l’objet lui-même de sa définition</a:t>
            </a:r>
          </a:p>
          <a:p>
            <a:pPr lvl="2"/>
            <a:endParaRPr lang="fr-FR" sz="1400" dirty="0"/>
          </a:p>
          <a:p>
            <a:pPr lvl="2"/>
            <a:r>
              <a:rPr lang="fr-FR" sz="1300" b="1" dirty="0"/>
              <a:t>La définition </a:t>
            </a:r>
            <a:r>
              <a:rPr lang="fr-FR" sz="1300" dirty="0"/>
              <a:t>permet d’indiquer ce qui compose l’objet (propriétés, actions, etc…)</a:t>
            </a:r>
          </a:p>
          <a:p>
            <a:pPr lvl="2"/>
            <a:r>
              <a:rPr lang="fr-FR" sz="1300" b="1" dirty="0"/>
              <a:t>L’objet</a:t>
            </a:r>
            <a:r>
              <a:rPr lang="fr-FR" sz="1300" dirty="0"/>
              <a:t> lui est bien concret et il peut en y avoir plusieurs. on parle alors </a:t>
            </a:r>
            <a:r>
              <a:rPr lang="fr-FR" sz="1300" b="1" dirty="0"/>
              <a:t>d’instance</a:t>
            </a:r>
            <a:r>
              <a:rPr lang="fr-FR" sz="1300" dirty="0"/>
              <a:t>.</a:t>
            </a:r>
          </a:p>
          <a:p>
            <a:pPr lvl="2"/>
            <a:endParaRPr lang="fr-FR" sz="1300" dirty="0"/>
          </a:p>
          <a:p>
            <a:pPr lvl="1"/>
            <a:r>
              <a:rPr lang="fr-FR" sz="1400" dirty="0"/>
              <a:t>La définition d’un objet est unique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On peut créer autant d’objet que l’on souhaite avec des propriétés différentes, des actions différentes, etc…</a:t>
            </a:r>
          </a:p>
          <a:p>
            <a:pPr lvl="2"/>
            <a:endParaRPr lang="fr-FR" sz="1300" dirty="0"/>
          </a:p>
          <a:p>
            <a:pPr lvl="2"/>
            <a:r>
              <a:rPr lang="fr-FR" sz="1300" dirty="0"/>
              <a:t>Une voiture rouge à 3 portes qui vole.</a:t>
            </a:r>
          </a:p>
          <a:p>
            <a:pPr lvl="2"/>
            <a:r>
              <a:rPr lang="fr-FR" sz="1300" dirty="0"/>
              <a:t>Une voiture verte à 5 portes qui se contente de rouler.</a:t>
            </a:r>
          </a:p>
          <a:p>
            <a:pPr lvl="3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351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Introduction à la POO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fr-FR" sz="1500" b="1" u="sng" dirty="0"/>
              <a:t>Définition d’une classe :</a:t>
            </a:r>
          </a:p>
          <a:p>
            <a:endParaRPr lang="fr-FR" sz="1500" b="1" dirty="0"/>
          </a:p>
          <a:p>
            <a:pPr lvl="1"/>
            <a:r>
              <a:rPr lang="fr-FR" sz="1400" dirty="0"/>
              <a:t>Chaque objet est défini selon des caractéristiques précises. En POO, ces caractéristiques sont contenues dans ce qu’on appelle des </a:t>
            </a:r>
            <a:r>
              <a:rPr lang="fr-FR" sz="1400" b="1" dirty="0"/>
              <a:t>classes</a:t>
            </a:r>
            <a:r>
              <a:rPr lang="fr-FR" sz="1400" dirty="0"/>
              <a:t>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Les classes contiennent la définition des objets que l’on va ensuite pouvoir créer</a:t>
            </a:r>
          </a:p>
          <a:p>
            <a:pPr lvl="1"/>
            <a:endParaRPr lang="fr-FR" sz="1400" dirty="0"/>
          </a:p>
          <a:p>
            <a:pPr lvl="2"/>
            <a:r>
              <a:rPr lang="fr-FR" sz="1250" b="1" u="sng" dirty="0"/>
              <a:t>Exemple :</a:t>
            </a:r>
            <a:r>
              <a:rPr lang="fr-FR" sz="1250" dirty="0"/>
              <a:t>  On pourrait créer la classe « Voiture » qui permettrait de créer une infinité d’objets 			    « Voiture » ayant des caractéristiques, des actions et des interactions différentes.</a:t>
            </a:r>
            <a:endParaRPr lang="fr-FR" sz="1250" b="1" u="sng" dirty="0"/>
          </a:p>
          <a:p>
            <a:pPr lvl="1"/>
            <a:endParaRPr lang="fr-FR" sz="1300" b="1" dirty="0"/>
          </a:p>
          <a:p>
            <a:pPr lvl="1"/>
            <a:r>
              <a:rPr lang="fr-FR" sz="1400" dirty="0"/>
              <a:t>Une classe est une entité regroupant des variables ainsi que des fonctions. </a:t>
            </a:r>
            <a:r>
              <a:rPr lang="fr-FR" sz="1400" b="1" dirty="0"/>
              <a:t>Chaque fonction aura accès aux variables</a:t>
            </a:r>
            <a:r>
              <a:rPr lang="fr-FR" sz="1400" dirty="0"/>
              <a:t> de cette classe. Tout objet créé possède les fonctions et les variables de sa classe.</a:t>
            </a:r>
          </a:p>
          <a:p>
            <a:pPr lvl="1"/>
            <a:endParaRPr lang="fr-FR" sz="1400" dirty="0"/>
          </a:p>
          <a:p>
            <a:pPr lvl="2"/>
            <a:r>
              <a:rPr lang="fr-FR" sz="1200" b="1" u="sng" dirty="0"/>
              <a:t>Exemple :</a:t>
            </a:r>
            <a:r>
              <a:rPr lang="fr-FR" sz="1200" dirty="0"/>
              <a:t>  Imaginons que nous ayons la fonction </a:t>
            </a:r>
            <a:r>
              <a:rPr lang="fr-FR" sz="1200" b="1" i="1" dirty="0" err="1"/>
              <a:t>accelerer</a:t>
            </a:r>
            <a:r>
              <a:rPr lang="fr-FR" sz="1200" b="1" i="1" dirty="0"/>
              <a:t>()</a:t>
            </a:r>
            <a:r>
              <a:rPr lang="fr-FR" sz="1200" dirty="0"/>
              <a:t>. Pour que notre voiture puisse accélérer, 		   la fonction va simplement modifier la valeur de la variable </a:t>
            </a:r>
            <a:r>
              <a:rPr lang="fr-FR" sz="1200" b="1" dirty="0"/>
              <a:t>vitesse</a:t>
            </a:r>
            <a:r>
              <a:rPr lang="fr-FR" sz="1200" dirty="0"/>
              <a:t>.</a:t>
            </a:r>
            <a:endParaRPr lang="fr-FR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27941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Introduction à la POO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fr-FR" sz="1500" b="1" u="sng" dirty="0"/>
              <a:t>Définition d’une instance :</a:t>
            </a:r>
          </a:p>
          <a:p>
            <a:endParaRPr lang="fr-FR" sz="1500" b="1" dirty="0"/>
          </a:p>
          <a:p>
            <a:pPr lvl="1"/>
            <a:r>
              <a:rPr lang="fr-FR" sz="1400" dirty="0"/>
              <a:t>Une instance est le </a:t>
            </a:r>
            <a:r>
              <a:rPr lang="fr-FR" sz="1400" b="1" dirty="0"/>
              <a:t>résultat d’une instanciation</a:t>
            </a:r>
            <a:r>
              <a:rPr lang="fr-FR" sz="1400" dirty="0"/>
              <a:t>.</a:t>
            </a:r>
          </a:p>
          <a:p>
            <a:pPr lvl="1"/>
            <a:r>
              <a:rPr lang="fr-FR" sz="1400" dirty="0"/>
              <a:t>On parle d’instanciation lorsque l’on </a:t>
            </a:r>
            <a:r>
              <a:rPr lang="fr-FR" sz="1400" b="1" dirty="0"/>
              <a:t>instancie une classe</a:t>
            </a:r>
            <a:r>
              <a:rPr lang="fr-FR" sz="1400" dirty="0"/>
              <a:t>.</a:t>
            </a:r>
          </a:p>
          <a:p>
            <a:pPr lvl="1"/>
            <a:r>
              <a:rPr lang="fr-FR" sz="1400" dirty="0"/>
              <a:t>Enfin, on </a:t>
            </a:r>
            <a:r>
              <a:rPr lang="fr-FR" sz="1400" b="1" dirty="0"/>
              <a:t>instancie une classe afin de créer un objet</a:t>
            </a:r>
            <a:r>
              <a:rPr lang="fr-FR" sz="1400" dirty="0"/>
              <a:t>. 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Une </a:t>
            </a:r>
            <a:r>
              <a:rPr lang="fr-FR" sz="1400" b="1" dirty="0"/>
              <a:t>instance de classe est donc l’objet </a:t>
            </a:r>
            <a:r>
              <a:rPr lang="fr-FR" sz="1400" dirty="0"/>
              <a:t>créé.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Dans une classe, la bonne désignation des variables et fonctions est la suivante :</a:t>
            </a:r>
          </a:p>
          <a:p>
            <a:pPr lvl="2"/>
            <a:r>
              <a:rPr lang="fr-FR" sz="1250" dirty="0"/>
              <a:t>Une variable est un </a:t>
            </a:r>
            <a:r>
              <a:rPr lang="fr-FR" sz="1250" b="1" dirty="0"/>
              <a:t>attribut</a:t>
            </a:r>
            <a:r>
              <a:rPr lang="fr-FR" sz="1250" dirty="0"/>
              <a:t>.</a:t>
            </a:r>
          </a:p>
          <a:p>
            <a:pPr lvl="2"/>
            <a:r>
              <a:rPr lang="fr-FR" sz="1250" dirty="0"/>
              <a:t>Une fonction est une </a:t>
            </a:r>
            <a:r>
              <a:rPr lang="fr-FR" sz="1250" b="1" dirty="0"/>
              <a:t>méthode</a:t>
            </a:r>
            <a:r>
              <a:rPr lang="fr-FR" sz="12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42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31924" cy="1400530"/>
          </a:xfrm>
        </p:spPr>
        <p:txBody>
          <a:bodyPr/>
          <a:lstStyle/>
          <a:p>
            <a:r>
              <a:rPr lang="fr-FR" dirty="0"/>
              <a:t>Introduction à la POO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fr-FR" sz="1500" b="1" u="sng" dirty="0"/>
              <a:t>Création d’une classe :</a:t>
            </a:r>
          </a:p>
          <a:p>
            <a:endParaRPr lang="fr-FR" sz="1500" b="1" dirty="0"/>
          </a:p>
        </p:txBody>
      </p:sp>
      <p:sp>
        <p:nvSpPr>
          <p:cNvPr id="4" name="Rectangle 3"/>
          <p:cNvSpPr/>
          <p:nvPr/>
        </p:nvSpPr>
        <p:spPr>
          <a:xfrm>
            <a:off x="1429870" y="3411329"/>
            <a:ext cx="2900423" cy="3052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$couleur</a:t>
            </a:r>
          </a:p>
          <a:p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$vitesse</a:t>
            </a:r>
          </a:p>
          <a:p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</a:t>
            </a:r>
            <a:r>
              <a:rPr lang="fr-F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nombre_portes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</a:t>
            </a:r>
            <a:r>
              <a:rPr lang="fr-F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couleur_volant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sz="1400" b="1" dirty="0">
                <a:solidFill>
                  <a:srgbClr val="00B0F0"/>
                </a:solidFill>
              </a:rPr>
              <a:t>fonction </a:t>
            </a:r>
            <a:r>
              <a:rPr lang="fr-FR" sz="1400" b="1" dirty="0" err="1">
                <a:solidFill>
                  <a:srgbClr val="00B0F0"/>
                </a:solidFill>
              </a:rPr>
              <a:t>accelerer</a:t>
            </a:r>
            <a:r>
              <a:rPr lang="fr-FR" sz="1400" b="1" dirty="0">
                <a:solidFill>
                  <a:srgbClr val="00B0F0"/>
                </a:solidFill>
              </a:rPr>
              <a:t>()</a:t>
            </a:r>
          </a:p>
          <a:p>
            <a:r>
              <a:rPr lang="fr-FR" sz="1400" b="1" dirty="0">
                <a:solidFill>
                  <a:srgbClr val="00B0F0"/>
                </a:solidFill>
              </a:rPr>
              <a:t>fonction tourner()</a:t>
            </a:r>
          </a:p>
          <a:p>
            <a:r>
              <a:rPr lang="fr-FR" sz="1400" b="1" dirty="0">
                <a:solidFill>
                  <a:srgbClr val="00B0F0"/>
                </a:solidFill>
              </a:rPr>
              <a:t>Fonction freiner()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29870" y="3003717"/>
            <a:ext cx="290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Classe Voiture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118648" y="2545977"/>
            <a:ext cx="6678905" cy="424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1500" b="1" dirty="0"/>
              <a:t>En </a:t>
            </a:r>
            <a:r>
              <a:rPr lang="fr-FR" sz="1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rouge</a:t>
            </a:r>
            <a:endParaRPr lang="fr-FR" sz="1300" b="1" dirty="0"/>
          </a:p>
          <a:p>
            <a:pPr lvl="1"/>
            <a:r>
              <a:rPr lang="fr-FR" sz="1300" dirty="0"/>
              <a:t>Les </a:t>
            </a:r>
            <a:r>
              <a:rPr lang="fr-FR" sz="1300" b="1" dirty="0"/>
              <a:t>attributs</a:t>
            </a:r>
            <a:r>
              <a:rPr lang="fr-FR" sz="1300" dirty="0"/>
              <a:t> de la classe Voiture.</a:t>
            </a:r>
          </a:p>
          <a:p>
            <a:pPr lvl="1"/>
            <a:r>
              <a:rPr lang="fr-FR" sz="1300" dirty="0"/>
              <a:t>Grâce à eux, on va pouvoir créer différents objets voiture ayant chaque fois des caractéristiques propres à eux.</a:t>
            </a:r>
          </a:p>
          <a:p>
            <a:pPr lvl="1"/>
            <a:endParaRPr lang="fr-FR" sz="1300" dirty="0"/>
          </a:p>
          <a:p>
            <a:r>
              <a:rPr lang="fr-FR" sz="1500" b="1" dirty="0"/>
              <a:t>En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00B0F0"/>
                </a:solidFill>
              </a:rPr>
              <a:t>Bleu</a:t>
            </a:r>
            <a:r>
              <a:rPr lang="fr-FR" sz="1500" dirty="0"/>
              <a:t> </a:t>
            </a:r>
          </a:p>
          <a:p>
            <a:pPr lvl="1"/>
            <a:r>
              <a:rPr lang="fr-FR" sz="1300" dirty="0"/>
              <a:t>Les </a:t>
            </a:r>
            <a:r>
              <a:rPr lang="fr-FR" sz="1300" b="1" dirty="0"/>
              <a:t>méthodes</a:t>
            </a:r>
            <a:r>
              <a:rPr lang="fr-FR" sz="1300" dirty="0"/>
              <a:t> de la classe Voiture</a:t>
            </a:r>
          </a:p>
          <a:p>
            <a:pPr lvl="1"/>
            <a:r>
              <a:rPr lang="fr-FR" sz="1300" dirty="0"/>
              <a:t>C’est avec nos méthodes que l’on va pouvoir interagir avec notre objet.  Par exemple, tous nos objets Voiture ne vont pas rouler à la même vitesse.</a:t>
            </a:r>
          </a:p>
          <a:p>
            <a:pPr lvl="1"/>
            <a:endParaRPr lang="fr-FR" sz="1300" dirty="0"/>
          </a:p>
          <a:p>
            <a:r>
              <a:rPr lang="fr-FR" sz="1500" dirty="0"/>
              <a:t>On pourra donc modifier ces attributs et invoquer ces méthodes sur notre objet afin de modifier ses caractéristiques ou son comportement.</a:t>
            </a:r>
          </a:p>
        </p:txBody>
      </p:sp>
    </p:spTree>
    <p:extLst>
      <p:ext uri="{BB962C8B-B14F-4D97-AF65-F5344CB8AC3E}">
        <p14:creationId xmlns:p14="http://schemas.microsoft.com/office/powerpoint/2010/main" val="57047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1755</Words>
  <Application>Microsoft Office PowerPoint</Application>
  <PresentationFormat>Grand écran</PresentationFormat>
  <Paragraphs>398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Gothic</vt:lpstr>
      <vt:lpstr>Wingdings 3</vt:lpstr>
      <vt:lpstr>Ion</vt:lpstr>
      <vt:lpstr>Programmation  Orientée Objet  (POO) </vt:lpstr>
      <vt:lpstr>A propos de PHP</vt:lpstr>
      <vt:lpstr>A propos de PHP</vt:lpstr>
      <vt:lpstr>Introduction à la POO</vt:lpstr>
      <vt:lpstr>Introduction à la POO</vt:lpstr>
      <vt:lpstr>Introduction à la POO</vt:lpstr>
      <vt:lpstr>Introduction à la POO</vt:lpstr>
      <vt:lpstr>Introduction à la POO</vt:lpstr>
      <vt:lpstr>Introduction à la POO</vt:lpstr>
      <vt:lpstr>Introduction à la POO</vt:lpstr>
      <vt:lpstr>Créer une classe</vt:lpstr>
      <vt:lpstr>Créer une classe</vt:lpstr>
      <vt:lpstr>Créer une classe</vt:lpstr>
      <vt:lpstr>Créer une classe</vt:lpstr>
      <vt:lpstr>Utiliser une classe</vt:lpstr>
      <vt:lpstr>Utiliser une classe</vt:lpstr>
      <vt:lpstr>Utiliser une classe</vt:lpstr>
      <vt:lpstr>Utiliser une classe</vt:lpstr>
      <vt:lpstr>Accesseurs (getters) &amp; mutateurs (setters)</vt:lpstr>
      <vt:lpstr>Accesseurs (getters) &amp; mutateurs (setters)</vt:lpstr>
      <vt:lpstr>Accesseurs (getters) &amp; mutateurs (setters)</vt:lpstr>
      <vt:lpstr>Le constructeur</vt:lpstr>
      <vt:lpstr>Organisation et chargement des classes</vt:lpstr>
      <vt:lpstr>Opérateur de résolution de portée</vt:lpstr>
      <vt:lpstr>Opérateur de résolution de portée</vt:lpstr>
      <vt:lpstr>Opérateur de résolution de portée</vt:lpstr>
      <vt:lpstr>Opérateur de résolution de portée</vt:lpstr>
      <vt:lpstr>Opérateur de résolution de portée</vt:lpstr>
      <vt:lpstr>L’héritage</vt:lpstr>
      <vt:lpstr>L’héritage</vt:lpstr>
      <vt:lpstr>L’héritage</vt:lpstr>
      <vt:lpstr>L’héritage</vt:lpstr>
      <vt:lpstr>L’héritage</vt:lpstr>
      <vt:lpstr>L’héritage</vt:lpstr>
      <vt:lpstr>L’héritage</vt:lpstr>
      <vt:lpstr>L’héritage</vt:lpstr>
      <vt:lpstr>L’héritage</vt:lpstr>
      <vt:lpstr>L’héritage</vt:lpstr>
      <vt:lpstr>L’héritage</vt:lpstr>
      <vt:lpstr>L’héritage</vt:lpstr>
      <vt:lpstr>Notion de polymorphisme</vt:lpstr>
      <vt:lpstr>Les interfaces</vt:lpstr>
      <vt:lpstr>Les interfaces</vt:lpstr>
      <vt:lpstr>Les interfaces</vt:lpstr>
      <vt:lpstr>Les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Orientée Objet  (POO) </dc:title>
  <dc:creator>Thibaud Magniez</dc:creator>
  <cp:lastModifiedBy>Thibaud Magniez</cp:lastModifiedBy>
  <cp:revision>1</cp:revision>
  <dcterms:created xsi:type="dcterms:W3CDTF">2018-12-12T10:06:55Z</dcterms:created>
  <dcterms:modified xsi:type="dcterms:W3CDTF">2019-02-04T08:23:52Z</dcterms:modified>
</cp:coreProperties>
</file>