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sldIdLst>
    <p:sldId id="256" r:id="rId2"/>
    <p:sldId id="257" r:id="rId3"/>
    <p:sldId id="316" r:id="rId4"/>
    <p:sldId id="317" r:id="rId5"/>
    <p:sldId id="318" r:id="rId6"/>
    <p:sldId id="319" r:id="rId7"/>
    <p:sldId id="320" r:id="rId8"/>
    <p:sldId id="322" r:id="rId9"/>
    <p:sldId id="323" r:id="rId10"/>
    <p:sldId id="324" r:id="rId11"/>
    <p:sldId id="325" r:id="rId12"/>
    <p:sldId id="326" r:id="rId13"/>
    <p:sldId id="327" r:id="rId14"/>
    <p:sldId id="328" r:id="rId15"/>
    <p:sldId id="329" r:id="rId16"/>
    <p:sldId id="330" r:id="rId17"/>
    <p:sldId id="331" r:id="rId18"/>
    <p:sldId id="332" r:id="rId19"/>
    <p:sldId id="334" r:id="rId20"/>
    <p:sldId id="335" r:id="rId21"/>
    <p:sldId id="336" r:id="rId22"/>
    <p:sldId id="337" r:id="rId23"/>
    <p:sldId id="338" r:id="rId24"/>
    <p:sldId id="339" r:id="rId25"/>
    <p:sldId id="341" r:id="rId26"/>
    <p:sldId id="340" r:id="rId27"/>
    <p:sldId id="342" r:id="rId28"/>
    <p:sldId id="343" r:id="rId29"/>
    <p:sldId id="344" r:id="rId30"/>
    <p:sldId id="345" r:id="rId31"/>
    <p:sldId id="346" r:id="rId32"/>
    <p:sldId id="347" r:id="rId33"/>
    <p:sldId id="348" r:id="rId34"/>
    <p:sldId id="349" r:id="rId35"/>
    <p:sldId id="350" r:id="rId36"/>
    <p:sldId id="351" r:id="rId37"/>
    <p:sldId id="352" r:id="rId38"/>
    <p:sldId id="354" r:id="rId39"/>
    <p:sldId id="355" r:id="rId40"/>
    <p:sldId id="356" r:id="rId41"/>
    <p:sldId id="357" r:id="rId42"/>
    <p:sldId id="358" r:id="rId43"/>
    <p:sldId id="359" r:id="rId44"/>
    <p:sldId id="360" r:id="rId45"/>
    <p:sldId id="362" r:id="rId46"/>
    <p:sldId id="361" r:id="rId47"/>
    <p:sldId id="363" r:id="rId48"/>
    <p:sldId id="364" r:id="rId49"/>
    <p:sldId id="365" r:id="rId50"/>
    <p:sldId id="366" r:id="rId51"/>
    <p:sldId id="367" r:id="rId52"/>
    <p:sldId id="368" r:id="rId53"/>
    <p:sldId id="370" r:id="rId54"/>
    <p:sldId id="371" r:id="rId55"/>
    <p:sldId id="37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8" autoAdjust="0"/>
    <p:restoredTop sz="94660"/>
  </p:normalViewPr>
  <p:slideViewPr>
    <p:cSldViewPr snapToGrid="0">
      <p:cViewPr varScale="1">
        <p:scale>
          <a:sx n="85" d="100"/>
          <a:sy n="85" d="100"/>
        </p:scale>
        <p:origin x="6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D770B-FA97-42FD-82EB-1F7B91E932E0}" type="datetimeFigureOut">
              <a:rPr lang="fr-FR" smtClean="0"/>
              <a:t>13/10/2018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45BE6-E56C-4D6B-870F-0443082DAA49}" type="slidenum">
              <a:rPr lang="fr-FR" smtClean="0"/>
              <a:t>‹N°›</a:t>
            </a:fld>
            <a:endParaRPr lang="fr-FR"/>
          </a:p>
        </p:txBody>
      </p:sp>
    </p:spTree>
    <p:extLst>
      <p:ext uri="{BB962C8B-B14F-4D97-AF65-F5344CB8AC3E}">
        <p14:creationId xmlns:p14="http://schemas.microsoft.com/office/powerpoint/2010/main" val="4257046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10/13/2018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098176"/>
            <a:ext cx="9454774" cy="4688541"/>
          </a:xfrm>
        </p:spPr>
        <p:txBody>
          <a:bodyPr/>
          <a:lstStyle/>
          <a:p>
            <a:pPr algn="ctr"/>
            <a:r>
              <a:rPr lang="fr-FR" dirty="0" smtClean="0"/>
              <a:t>Base de données</a:t>
            </a:r>
            <a:br>
              <a:rPr lang="fr-FR" dirty="0" smtClean="0"/>
            </a:br>
            <a:r>
              <a:rPr lang="fr-FR" dirty="0"/>
              <a:t/>
            </a:r>
            <a:br>
              <a:rPr lang="fr-FR" dirty="0"/>
            </a:br>
            <a:r>
              <a:rPr lang="fr-FR" dirty="0" smtClean="0"/>
              <a:t>MySQL</a:t>
            </a:r>
            <a:br>
              <a:rPr lang="fr-FR" dirty="0" smtClean="0"/>
            </a:br>
            <a:endParaRPr lang="fr-FR" dirty="0"/>
          </a:p>
        </p:txBody>
      </p:sp>
    </p:spTree>
    <p:extLst>
      <p:ext uri="{BB962C8B-B14F-4D97-AF65-F5344CB8AC3E}">
        <p14:creationId xmlns:p14="http://schemas.microsoft.com/office/powerpoint/2010/main" val="1829479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Création de tables</a:t>
            </a:r>
            <a:endParaRPr lang="fr-FR" sz="3200" dirty="0"/>
          </a:p>
        </p:txBody>
      </p:sp>
      <p:sp>
        <p:nvSpPr>
          <p:cNvPr id="7" name="Espace réservé du contenu 2"/>
          <p:cNvSpPr>
            <a:spLocks noGrp="1"/>
          </p:cNvSpPr>
          <p:nvPr>
            <p:ph idx="1"/>
          </p:nvPr>
        </p:nvSpPr>
        <p:spPr>
          <a:xfrm>
            <a:off x="988802" y="1461247"/>
            <a:ext cx="8946541" cy="5149492"/>
          </a:xfrm>
        </p:spPr>
        <p:txBody>
          <a:bodyPr>
            <a:normAutofit/>
          </a:bodyPr>
          <a:lstStyle/>
          <a:p>
            <a:pPr>
              <a:buFont typeface="+mj-lt"/>
              <a:buAutoNum type="arabicPeriod" startAt="2"/>
            </a:pPr>
            <a:r>
              <a:rPr lang="fr-FR" sz="1600" b="1" u="sng" dirty="0" smtClean="0"/>
              <a:t>Valeur NULL et valeur par défaut (DEFAULT)</a:t>
            </a:r>
          </a:p>
          <a:p>
            <a:pPr marL="0" indent="0">
              <a:buNone/>
            </a:pPr>
            <a:endParaRPr lang="fr-FR" sz="1600" dirty="0" smtClean="0"/>
          </a:p>
          <a:p>
            <a:r>
              <a:rPr lang="fr-FR" sz="1500" dirty="0" smtClean="0"/>
              <a:t>Il est possible de spécifier si la valeur d’une colonne peut être NULL ou non.</a:t>
            </a:r>
          </a:p>
          <a:p>
            <a:pPr lvl="1">
              <a:lnSpc>
                <a:spcPct val="150000"/>
              </a:lnSpc>
            </a:pPr>
            <a:r>
              <a:rPr lang="fr-FR" sz="1500" dirty="0" smtClean="0"/>
              <a:t>Si la valeur NULL n’est pas autorisée et qu’aucune valeur n’est spécifiée à l’ajout, une erreur sera retournée</a:t>
            </a:r>
          </a:p>
          <a:p>
            <a:endParaRPr lang="fr-FR" sz="1500" dirty="0" smtClean="0"/>
          </a:p>
          <a:p>
            <a:r>
              <a:rPr lang="fr-FR" sz="1500" dirty="0" smtClean="0"/>
              <a:t>La valeur par défaut sera attribuée si aucune valeur n’est spécifié à l’ajout</a:t>
            </a:r>
          </a:p>
          <a:p>
            <a:pPr marL="0" indent="0">
              <a:buNone/>
            </a:pPr>
            <a:endParaRPr lang="fr-FR" sz="1400" dirty="0" smtClean="0"/>
          </a:p>
          <a:p>
            <a:endParaRPr lang="fr-FR" sz="1400"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914278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Création de tables</a:t>
            </a:r>
            <a:endParaRPr lang="fr-FR" sz="3200" dirty="0"/>
          </a:p>
        </p:txBody>
      </p:sp>
      <p:sp>
        <p:nvSpPr>
          <p:cNvPr id="7" name="Espace réservé du contenu 2"/>
          <p:cNvSpPr>
            <a:spLocks noGrp="1"/>
          </p:cNvSpPr>
          <p:nvPr>
            <p:ph idx="1"/>
          </p:nvPr>
        </p:nvSpPr>
        <p:spPr>
          <a:xfrm>
            <a:off x="988802" y="1461247"/>
            <a:ext cx="8946541" cy="5149492"/>
          </a:xfrm>
        </p:spPr>
        <p:txBody>
          <a:bodyPr>
            <a:normAutofit/>
          </a:bodyPr>
          <a:lstStyle/>
          <a:p>
            <a:pPr>
              <a:buFont typeface="+mj-lt"/>
              <a:buAutoNum type="arabicPeriod" startAt="3"/>
            </a:pPr>
            <a:r>
              <a:rPr lang="fr-FR" sz="1600" b="1" u="sng" dirty="0" smtClean="0"/>
              <a:t>Moteurs de tables</a:t>
            </a:r>
          </a:p>
          <a:p>
            <a:pPr marL="0" indent="0">
              <a:buNone/>
            </a:pPr>
            <a:endParaRPr lang="fr-FR" sz="1600" dirty="0" smtClean="0"/>
          </a:p>
          <a:p>
            <a:pPr>
              <a:lnSpc>
                <a:spcPct val="150000"/>
              </a:lnSpc>
            </a:pPr>
            <a:r>
              <a:rPr lang="fr-FR" sz="1500" dirty="0" smtClean="0"/>
              <a:t>Ce sont des moteurs de stockage, ils permettent de gérer différemment les tables suivant l’utilisation que l’on en fait.</a:t>
            </a:r>
            <a:r>
              <a:rPr lang="fr-FR" sz="1500" dirty="0"/>
              <a:t> </a:t>
            </a:r>
            <a:r>
              <a:rPr lang="fr-FR" sz="1500" dirty="0" smtClean="0"/>
              <a:t/>
            </a:r>
            <a:br>
              <a:rPr lang="fr-FR" sz="1500" dirty="0" smtClean="0"/>
            </a:br>
            <a:endParaRPr lang="fr-FR" sz="1500" dirty="0" smtClean="0"/>
          </a:p>
          <a:p>
            <a:pPr>
              <a:lnSpc>
                <a:spcPct val="150000"/>
              </a:lnSpc>
            </a:pPr>
            <a:r>
              <a:rPr lang="fr-FR" sz="1500" dirty="0" smtClean="0"/>
              <a:t>Les deux principaux moteurs sont :</a:t>
            </a:r>
          </a:p>
          <a:p>
            <a:pPr lvl="1">
              <a:lnSpc>
                <a:spcPct val="150000"/>
              </a:lnSpc>
            </a:pPr>
            <a:r>
              <a:rPr lang="fr-FR" sz="1300" b="1" dirty="0" err="1" smtClean="0"/>
              <a:t>MyISAM</a:t>
            </a:r>
            <a:r>
              <a:rPr lang="fr-FR" sz="1300" b="1" dirty="0" smtClean="0"/>
              <a:t/>
            </a:r>
            <a:br>
              <a:rPr lang="fr-FR" sz="1300" b="1" dirty="0" smtClean="0"/>
            </a:br>
            <a:r>
              <a:rPr lang="fr-FR" sz="1300" dirty="0" smtClean="0"/>
              <a:t>Moteur par défaut, les commandes d’insertions et de sélections sont plus rapides. Cependant, il ne gère pas les clés étrangères qui permettent de vérifier l’intégrité d’une référence d’une table à l’autre (relation entre 2 tables).</a:t>
            </a:r>
          </a:p>
          <a:p>
            <a:pPr lvl="1">
              <a:lnSpc>
                <a:spcPct val="150000"/>
              </a:lnSpc>
            </a:pPr>
            <a:r>
              <a:rPr lang="fr-FR" sz="1300" b="1" dirty="0" err="1" smtClean="0"/>
              <a:t>InnoDB</a:t>
            </a:r>
            <a:r>
              <a:rPr lang="fr-FR" sz="1300" b="1" dirty="0" smtClean="0"/>
              <a:t/>
            </a:r>
            <a:br>
              <a:rPr lang="fr-FR" sz="1300" b="1" dirty="0" smtClean="0"/>
            </a:br>
            <a:r>
              <a:rPr lang="fr-FR" sz="1300" dirty="0" smtClean="0"/>
              <a:t>Ce moteur gère les clés étrangères. Il est plus lent que </a:t>
            </a:r>
            <a:r>
              <a:rPr lang="fr-FR" sz="1300" dirty="0" err="1" smtClean="0"/>
              <a:t>MyISAM</a:t>
            </a:r>
            <a:r>
              <a:rPr lang="fr-FR" sz="1300" dirty="0" smtClean="0"/>
              <a:t> et plus gourmand.</a:t>
            </a:r>
            <a:endParaRPr lang="fr-FR" dirty="0"/>
          </a:p>
          <a:p>
            <a:pPr marL="0" indent="0">
              <a:buNone/>
            </a:pPr>
            <a:endParaRPr lang="fr-FR" dirty="0"/>
          </a:p>
        </p:txBody>
      </p:sp>
    </p:spTree>
    <p:extLst>
      <p:ext uri="{BB962C8B-B14F-4D97-AF65-F5344CB8AC3E}">
        <p14:creationId xmlns:p14="http://schemas.microsoft.com/office/powerpoint/2010/main" val="3728602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Création de tables</a:t>
            </a:r>
            <a:endParaRPr lang="fr-FR" sz="3200" dirty="0"/>
          </a:p>
        </p:txBody>
      </p:sp>
      <p:sp>
        <p:nvSpPr>
          <p:cNvPr id="7" name="Espace réservé du contenu 2"/>
          <p:cNvSpPr>
            <a:spLocks noGrp="1"/>
          </p:cNvSpPr>
          <p:nvPr>
            <p:ph idx="1"/>
          </p:nvPr>
        </p:nvSpPr>
        <p:spPr>
          <a:xfrm>
            <a:off x="988802" y="1461247"/>
            <a:ext cx="8946541" cy="5149492"/>
          </a:xfrm>
        </p:spPr>
        <p:txBody>
          <a:bodyPr>
            <a:normAutofit/>
          </a:bodyPr>
          <a:lstStyle/>
          <a:p>
            <a:pPr>
              <a:buFont typeface="+mj-lt"/>
              <a:buAutoNum type="arabicPeriod" startAt="4"/>
            </a:pPr>
            <a:r>
              <a:rPr lang="fr-FR" sz="1600" b="1" u="sng" dirty="0" smtClean="0"/>
              <a:t>Clé primaire et auto-incrémentation</a:t>
            </a:r>
          </a:p>
          <a:p>
            <a:pPr marL="0" indent="0">
              <a:buNone/>
            </a:pPr>
            <a:endParaRPr lang="fr-FR" sz="1600" dirty="0" smtClean="0"/>
          </a:p>
          <a:p>
            <a:pPr>
              <a:lnSpc>
                <a:spcPct val="150000"/>
              </a:lnSpc>
            </a:pPr>
            <a:r>
              <a:rPr lang="fr-FR" sz="1500" dirty="0" smtClean="0"/>
              <a:t>La </a:t>
            </a:r>
            <a:r>
              <a:rPr lang="fr-FR" sz="1500" b="1" dirty="0" smtClean="0"/>
              <a:t>clé primaire </a:t>
            </a:r>
            <a:r>
              <a:rPr lang="fr-FR" sz="1500" dirty="0" smtClean="0"/>
              <a:t>est une contrainte d’unicité. La clé primaire permet d’identifier de manière unique une ligne donnée dans une table.</a:t>
            </a:r>
          </a:p>
          <a:p>
            <a:pPr>
              <a:lnSpc>
                <a:spcPct val="150000"/>
              </a:lnSpc>
            </a:pPr>
            <a:endParaRPr lang="fr-FR" sz="1500" dirty="0"/>
          </a:p>
          <a:p>
            <a:pPr>
              <a:lnSpc>
                <a:spcPct val="150000"/>
              </a:lnSpc>
            </a:pPr>
            <a:r>
              <a:rPr lang="fr-FR" sz="1500" dirty="0" smtClean="0"/>
              <a:t>L’</a:t>
            </a:r>
            <a:r>
              <a:rPr lang="fr-FR" sz="1500" b="1" dirty="0" smtClean="0"/>
              <a:t>auto-incrémentation</a:t>
            </a:r>
            <a:r>
              <a:rPr lang="fr-FR" sz="1500" dirty="0" smtClean="0"/>
              <a:t> est couplée avec la clé primaire, elle débute à la valeur de notre choix et s’incrémente à chaque ajout d’une ligne. MySQL va donc prendre l’identifiant de la dernière valeur insérée puis l’ajouter de 1.</a:t>
            </a:r>
          </a:p>
          <a:p>
            <a:pPr>
              <a:lnSpc>
                <a:spcPct val="150000"/>
              </a:lnSpc>
            </a:pPr>
            <a:endParaRPr lang="fr-FR" sz="1500" dirty="0" smtClean="0"/>
          </a:p>
        </p:txBody>
      </p:sp>
    </p:spTree>
    <p:extLst>
      <p:ext uri="{BB962C8B-B14F-4D97-AF65-F5344CB8AC3E}">
        <p14:creationId xmlns:p14="http://schemas.microsoft.com/office/powerpoint/2010/main" val="3283265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Syntaxe de création et suppression d’une table</a:t>
            </a:r>
            <a:endParaRPr lang="fr-FR" sz="3200" dirty="0"/>
          </a:p>
        </p:txBody>
      </p:sp>
      <p:sp>
        <p:nvSpPr>
          <p:cNvPr id="7" name="Espace réservé du contenu 2"/>
          <p:cNvSpPr>
            <a:spLocks noGrp="1"/>
          </p:cNvSpPr>
          <p:nvPr>
            <p:ph idx="1"/>
          </p:nvPr>
        </p:nvSpPr>
        <p:spPr>
          <a:xfrm>
            <a:off x="6685140" y="2720879"/>
            <a:ext cx="4707537" cy="2924141"/>
          </a:xfrm>
        </p:spPr>
        <p:txBody>
          <a:bodyPr>
            <a:normAutofit/>
          </a:bodyPr>
          <a:lstStyle/>
          <a:p>
            <a:pPr>
              <a:lnSpc>
                <a:spcPct val="150000"/>
              </a:lnSpc>
            </a:pPr>
            <a:r>
              <a:rPr lang="fr-FR" sz="1500" b="1" dirty="0" smtClean="0"/>
              <a:t>UNSIGNED</a:t>
            </a:r>
            <a:r>
              <a:rPr lang="fr-FR" sz="1500" dirty="0" smtClean="0"/>
              <a:t> signifie que la variable ne pourra pas être négative.</a:t>
            </a:r>
          </a:p>
          <a:p>
            <a:pPr>
              <a:lnSpc>
                <a:spcPct val="150000"/>
              </a:lnSpc>
            </a:pPr>
            <a:r>
              <a:rPr lang="fr-FR" sz="1500" dirty="0" smtClean="0"/>
              <a:t>Il est également possible de créer la table comme vu précédemment puis de la modifier pour y ajouter des colonnes. </a:t>
            </a:r>
          </a:p>
        </p:txBody>
      </p:sp>
      <p:pic>
        <p:nvPicPr>
          <p:cNvPr id="3" name="Image 2"/>
          <p:cNvPicPr>
            <a:picLocks noChangeAspect="1"/>
          </p:cNvPicPr>
          <p:nvPr/>
        </p:nvPicPr>
        <p:blipFill>
          <a:blip r:embed="rId2"/>
          <a:stretch>
            <a:fillRect/>
          </a:stretch>
        </p:blipFill>
        <p:spPr>
          <a:xfrm>
            <a:off x="1065904" y="1206771"/>
            <a:ext cx="5200425" cy="5318617"/>
          </a:xfrm>
          <a:prstGeom prst="rect">
            <a:avLst/>
          </a:prstGeom>
        </p:spPr>
      </p:pic>
    </p:spTree>
    <p:extLst>
      <p:ext uri="{BB962C8B-B14F-4D97-AF65-F5344CB8AC3E}">
        <p14:creationId xmlns:p14="http://schemas.microsoft.com/office/powerpoint/2010/main" val="1774117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Modification d’une table</a:t>
            </a:r>
            <a:endParaRPr lang="fr-FR" sz="3200" dirty="0"/>
          </a:p>
        </p:txBody>
      </p:sp>
      <p:sp>
        <p:nvSpPr>
          <p:cNvPr id="7" name="Espace réservé du contenu 2"/>
          <p:cNvSpPr>
            <a:spLocks noGrp="1"/>
          </p:cNvSpPr>
          <p:nvPr>
            <p:ph idx="1"/>
          </p:nvPr>
        </p:nvSpPr>
        <p:spPr>
          <a:xfrm>
            <a:off x="988802" y="1461248"/>
            <a:ext cx="8946541" cy="4522694"/>
          </a:xfrm>
        </p:spPr>
        <p:txBody>
          <a:bodyPr>
            <a:normAutofit/>
          </a:bodyPr>
          <a:lstStyle/>
          <a:p>
            <a:pPr>
              <a:lnSpc>
                <a:spcPct val="150000"/>
              </a:lnSpc>
              <a:buFont typeface="+mj-lt"/>
              <a:buAutoNum type="arabicPeriod"/>
            </a:pPr>
            <a:r>
              <a:rPr lang="fr-FR" sz="1600" b="1" u="sng" dirty="0" smtClean="0"/>
              <a:t>Précision générale</a:t>
            </a:r>
            <a:endParaRPr lang="fr-FR" sz="1600" b="1" u="sng" dirty="0"/>
          </a:p>
          <a:p>
            <a:pPr>
              <a:lnSpc>
                <a:spcPct val="150000"/>
              </a:lnSpc>
            </a:pPr>
            <a:endParaRPr lang="fr-FR" sz="1500" dirty="0" smtClean="0"/>
          </a:p>
          <a:p>
            <a:pPr>
              <a:lnSpc>
                <a:spcPct val="150000"/>
              </a:lnSpc>
            </a:pPr>
            <a:r>
              <a:rPr lang="fr-FR" sz="1500" dirty="0" smtClean="0"/>
              <a:t>Il est tout à fait possible de modifier une table après sa création.</a:t>
            </a:r>
            <a:br>
              <a:rPr lang="fr-FR" sz="1500" dirty="0" smtClean="0"/>
            </a:br>
            <a:r>
              <a:rPr lang="fr-FR" sz="1500" dirty="0" smtClean="0"/>
              <a:t>Il est tout de même préférable de </a:t>
            </a:r>
            <a:r>
              <a:rPr lang="fr-FR" sz="1500" b="1" dirty="0" smtClean="0"/>
              <a:t>réfléchir avant </a:t>
            </a:r>
            <a:r>
              <a:rPr lang="fr-FR" sz="1500" dirty="0" smtClean="0"/>
              <a:t>à la structure de la table afin de ne pas avoir à la modifier par la suite.</a:t>
            </a:r>
          </a:p>
          <a:p>
            <a:pPr>
              <a:lnSpc>
                <a:spcPct val="150000"/>
              </a:lnSpc>
            </a:pPr>
            <a:r>
              <a:rPr lang="fr-FR" sz="1500" dirty="0" smtClean="0"/>
              <a:t>La modification d’une table inclue la modification d’une colonne, d’un index ou même d’une contrainte.</a:t>
            </a:r>
            <a:endParaRPr lang="fr-FR" sz="1500" dirty="0"/>
          </a:p>
        </p:txBody>
      </p:sp>
    </p:spTree>
    <p:extLst>
      <p:ext uri="{BB962C8B-B14F-4D97-AF65-F5344CB8AC3E}">
        <p14:creationId xmlns:p14="http://schemas.microsoft.com/office/powerpoint/2010/main" val="218766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Insertion de données</a:t>
            </a:r>
            <a:endParaRPr lang="fr-FR" sz="3200" dirty="0"/>
          </a:p>
        </p:txBody>
      </p:sp>
      <p:sp>
        <p:nvSpPr>
          <p:cNvPr id="7" name="Espace réservé du contenu 2"/>
          <p:cNvSpPr>
            <a:spLocks noGrp="1"/>
          </p:cNvSpPr>
          <p:nvPr>
            <p:ph idx="1"/>
          </p:nvPr>
        </p:nvSpPr>
        <p:spPr>
          <a:xfrm>
            <a:off x="7930778" y="1624534"/>
            <a:ext cx="3741818" cy="4522694"/>
          </a:xfrm>
        </p:spPr>
        <p:txBody>
          <a:bodyPr>
            <a:normAutofit/>
          </a:bodyPr>
          <a:lstStyle/>
          <a:p>
            <a:r>
              <a:rPr lang="fr-FR" sz="1500" dirty="0" smtClean="0"/>
              <a:t>Il est possible de spécifier les colonnes dans lesquelles ajouter des donner ou alors ajouter directement dans toutes les colonnes.</a:t>
            </a:r>
            <a:br>
              <a:rPr lang="fr-FR" sz="1500" dirty="0" smtClean="0"/>
            </a:br>
            <a:r>
              <a:rPr lang="fr-FR" sz="1500" dirty="0" smtClean="0"/>
              <a:t/>
            </a:r>
            <a:br>
              <a:rPr lang="fr-FR" sz="1500" dirty="0" smtClean="0"/>
            </a:br>
            <a:r>
              <a:rPr lang="fr-FR" sz="1500" b="1" u="sng" dirty="0" smtClean="0"/>
              <a:t>Attention</a:t>
            </a:r>
            <a:r>
              <a:rPr lang="fr-FR" sz="1500" u="sng" dirty="0" smtClean="0"/>
              <a:t> :</a:t>
            </a:r>
            <a:r>
              <a:rPr lang="fr-FR" sz="1500" dirty="0" smtClean="0"/>
              <a:t> Si des colonnes ne sont pas spécifiées et qu’aucune valeur pas défaut n’a été saisie, une erreur sera renvoyée.</a:t>
            </a:r>
          </a:p>
          <a:p>
            <a:endParaRPr lang="fr-FR" sz="1500" dirty="0"/>
          </a:p>
          <a:p>
            <a:r>
              <a:rPr lang="fr-FR" sz="1500" dirty="0" smtClean="0"/>
              <a:t>La syntaxe alternative n’est pas </a:t>
            </a:r>
            <a:r>
              <a:rPr lang="fr-FR" sz="1500" b="1" dirty="0" smtClean="0"/>
              <a:t>recommandé </a:t>
            </a:r>
            <a:r>
              <a:rPr lang="fr-FR" sz="1500" dirty="0" smtClean="0"/>
              <a:t>:</a:t>
            </a:r>
          </a:p>
          <a:p>
            <a:pPr lvl="1"/>
            <a:r>
              <a:rPr lang="fr-FR" sz="1300" dirty="0" smtClean="0"/>
              <a:t>Pas d’ajout multiple</a:t>
            </a:r>
          </a:p>
          <a:p>
            <a:pPr lvl="1"/>
            <a:r>
              <a:rPr lang="fr-FR" sz="1300" dirty="0" smtClean="0"/>
              <a:t>Propre à MySQL (problème de compatibilité)</a:t>
            </a:r>
            <a:endParaRPr lang="fr-FR" sz="1300" dirty="0"/>
          </a:p>
        </p:txBody>
      </p:sp>
      <p:pic>
        <p:nvPicPr>
          <p:cNvPr id="3" name="Image 2"/>
          <p:cNvPicPr>
            <a:picLocks noChangeAspect="1"/>
          </p:cNvPicPr>
          <p:nvPr/>
        </p:nvPicPr>
        <p:blipFill>
          <a:blip r:embed="rId2"/>
          <a:stretch>
            <a:fillRect/>
          </a:stretch>
        </p:blipFill>
        <p:spPr>
          <a:xfrm>
            <a:off x="300317" y="1223873"/>
            <a:ext cx="7545297" cy="5410010"/>
          </a:xfrm>
          <a:prstGeom prst="rect">
            <a:avLst/>
          </a:prstGeom>
        </p:spPr>
      </p:pic>
    </p:spTree>
    <p:extLst>
      <p:ext uri="{BB962C8B-B14F-4D97-AF65-F5344CB8AC3E}">
        <p14:creationId xmlns:p14="http://schemas.microsoft.com/office/powerpoint/2010/main" val="60636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Sélection de données - SELECT</a:t>
            </a:r>
            <a:endParaRPr lang="fr-FR" sz="3200" dirty="0"/>
          </a:p>
        </p:txBody>
      </p:sp>
      <p:sp>
        <p:nvSpPr>
          <p:cNvPr id="7" name="Espace réservé du contenu 2"/>
          <p:cNvSpPr>
            <a:spLocks noGrp="1"/>
          </p:cNvSpPr>
          <p:nvPr>
            <p:ph idx="1"/>
          </p:nvPr>
        </p:nvSpPr>
        <p:spPr>
          <a:xfrm>
            <a:off x="933063" y="1240516"/>
            <a:ext cx="8990044" cy="4522694"/>
          </a:xfrm>
        </p:spPr>
        <p:txBody>
          <a:bodyPr>
            <a:normAutofit/>
          </a:bodyPr>
          <a:lstStyle/>
          <a:p>
            <a:pPr>
              <a:lnSpc>
                <a:spcPct val="150000"/>
              </a:lnSpc>
              <a:buFont typeface="+mj-lt"/>
              <a:buAutoNum type="arabicPeriod"/>
            </a:pPr>
            <a:r>
              <a:rPr lang="fr-FR" sz="1400" b="1" u="sng" dirty="0" smtClean="0"/>
              <a:t>Sélection simple</a:t>
            </a:r>
          </a:p>
          <a:p>
            <a:pPr marL="0" indent="0">
              <a:buNone/>
            </a:pPr>
            <a:endParaRPr lang="fr-FR" sz="1500" dirty="0" smtClean="0"/>
          </a:p>
          <a:p>
            <a:pPr>
              <a:lnSpc>
                <a:spcPct val="150000"/>
              </a:lnSpc>
            </a:pPr>
            <a:r>
              <a:rPr lang="fr-FR" sz="1500" dirty="0" smtClean="0"/>
              <a:t>La requête SELECT permet d’afficher directement des données ou de sélectionner des données à partir d’une table</a:t>
            </a:r>
            <a:endParaRPr lang="fr-FR" sz="1300" dirty="0"/>
          </a:p>
        </p:txBody>
      </p:sp>
      <p:pic>
        <p:nvPicPr>
          <p:cNvPr id="3" name="Image 2"/>
          <p:cNvPicPr>
            <a:picLocks noChangeAspect="1"/>
          </p:cNvPicPr>
          <p:nvPr/>
        </p:nvPicPr>
        <p:blipFill>
          <a:blip r:embed="rId2"/>
          <a:stretch>
            <a:fillRect/>
          </a:stretch>
        </p:blipFill>
        <p:spPr>
          <a:xfrm>
            <a:off x="2766211" y="3115355"/>
            <a:ext cx="5323429" cy="3573338"/>
          </a:xfrm>
          <a:prstGeom prst="rect">
            <a:avLst/>
          </a:prstGeom>
        </p:spPr>
      </p:pic>
    </p:spTree>
    <p:extLst>
      <p:ext uri="{BB962C8B-B14F-4D97-AF65-F5344CB8AC3E}">
        <p14:creationId xmlns:p14="http://schemas.microsoft.com/office/powerpoint/2010/main" val="414974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Sélection de données - SELECT</a:t>
            </a:r>
            <a:endParaRPr lang="fr-FR" sz="3200" dirty="0"/>
          </a:p>
        </p:txBody>
      </p:sp>
      <p:sp>
        <p:nvSpPr>
          <p:cNvPr id="7" name="Espace réservé du contenu 2"/>
          <p:cNvSpPr>
            <a:spLocks noGrp="1"/>
          </p:cNvSpPr>
          <p:nvPr>
            <p:ph idx="1"/>
          </p:nvPr>
        </p:nvSpPr>
        <p:spPr>
          <a:xfrm>
            <a:off x="933063" y="1285339"/>
            <a:ext cx="8990044" cy="4522694"/>
          </a:xfrm>
        </p:spPr>
        <p:txBody>
          <a:bodyPr>
            <a:normAutofit/>
          </a:bodyPr>
          <a:lstStyle/>
          <a:p>
            <a:pPr>
              <a:lnSpc>
                <a:spcPct val="150000"/>
              </a:lnSpc>
              <a:buFont typeface="+mj-lt"/>
              <a:buAutoNum type="arabicPeriod" startAt="2"/>
            </a:pPr>
            <a:r>
              <a:rPr lang="fr-FR" sz="1400" b="1" u="sng" dirty="0" smtClean="0"/>
              <a:t>La clause WHERE</a:t>
            </a:r>
          </a:p>
          <a:p>
            <a:pPr marL="0" indent="0">
              <a:buNone/>
            </a:pPr>
            <a:endParaRPr lang="fr-FR" sz="1500" dirty="0" smtClean="0"/>
          </a:p>
          <a:p>
            <a:pPr>
              <a:lnSpc>
                <a:spcPct val="150000"/>
              </a:lnSpc>
            </a:pPr>
            <a:r>
              <a:rPr lang="fr-FR" sz="1500" dirty="0" smtClean="0"/>
              <a:t>Permet de spécifier des critères de recherche</a:t>
            </a:r>
            <a:endParaRPr lang="fr-FR" sz="1300" dirty="0"/>
          </a:p>
        </p:txBody>
      </p:sp>
      <p:pic>
        <p:nvPicPr>
          <p:cNvPr id="4" name="Image 3"/>
          <p:cNvPicPr>
            <a:picLocks noChangeAspect="1"/>
          </p:cNvPicPr>
          <p:nvPr/>
        </p:nvPicPr>
        <p:blipFill>
          <a:blip r:embed="rId2"/>
          <a:stretch>
            <a:fillRect/>
          </a:stretch>
        </p:blipFill>
        <p:spPr>
          <a:xfrm>
            <a:off x="1319503" y="2833787"/>
            <a:ext cx="5111828" cy="3744295"/>
          </a:xfrm>
          <a:prstGeom prst="rect">
            <a:avLst/>
          </a:prstGeom>
        </p:spPr>
      </p:pic>
      <p:graphicFrame>
        <p:nvGraphicFramePr>
          <p:cNvPr id="5" name="Tableau 4"/>
          <p:cNvGraphicFramePr>
            <a:graphicFrameLocks noGrp="1"/>
          </p:cNvGraphicFramePr>
          <p:nvPr>
            <p:extLst>
              <p:ext uri="{D42A27DB-BD31-4B8C-83A1-F6EECF244321}">
                <p14:modId xmlns:p14="http://schemas.microsoft.com/office/powerpoint/2010/main" val="2485514884"/>
              </p:ext>
            </p:extLst>
          </p:nvPr>
        </p:nvGraphicFramePr>
        <p:xfrm>
          <a:off x="6972560" y="3222574"/>
          <a:ext cx="4785772" cy="2966720"/>
        </p:xfrm>
        <a:graphic>
          <a:graphicData uri="http://schemas.openxmlformats.org/drawingml/2006/table">
            <a:tbl>
              <a:tblPr firstRow="1" bandRow="1">
                <a:tableStyleId>{5C22544A-7EE6-4342-B048-85BDC9FD1C3A}</a:tableStyleId>
              </a:tblPr>
              <a:tblGrid>
                <a:gridCol w="1135743">
                  <a:extLst>
                    <a:ext uri="{9D8B030D-6E8A-4147-A177-3AD203B41FA5}">
                      <a16:colId xmlns:a16="http://schemas.microsoft.com/office/drawing/2014/main" val="1975261774"/>
                    </a:ext>
                  </a:extLst>
                </a:gridCol>
                <a:gridCol w="3650029">
                  <a:extLst>
                    <a:ext uri="{9D8B030D-6E8A-4147-A177-3AD203B41FA5}">
                      <a16:colId xmlns:a16="http://schemas.microsoft.com/office/drawing/2014/main" val="719457545"/>
                    </a:ext>
                  </a:extLst>
                </a:gridCol>
              </a:tblGrid>
              <a:tr h="370840">
                <a:tc>
                  <a:txBody>
                    <a:bodyPr/>
                    <a:lstStyle/>
                    <a:p>
                      <a:pPr>
                        <a:lnSpc>
                          <a:spcPct val="150000"/>
                        </a:lnSpc>
                      </a:pPr>
                      <a:r>
                        <a:rPr lang="fr-FR" sz="1200" dirty="0" smtClean="0"/>
                        <a:t>Opérateur</a:t>
                      </a:r>
                      <a:endParaRPr lang="fr-FR" sz="1200" dirty="0"/>
                    </a:p>
                  </a:txBody>
                  <a:tcPr/>
                </a:tc>
                <a:tc>
                  <a:txBody>
                    <a:bodyPr/>
                    <a:lstStyle/>
                    <a:p>
                      <a:pPr>
                        <a:lnSpc>
                          <a:spcPct val="150000"/>
                        </a:lnSpc>
                      </a:pPr>
                      <a:r>
                        <a:rPr lang="fr-FR" sz="1200" dirty="0" smtClean="0"/>
                        <a:t>Signification</a:t>
                      </a:r>
                      <a:endParaRPr lang="fr-FR" sz="1200" dirty="0"/>
                    </a:p>
                  </a:txBody>
                  <a:tcPr/>
                </a:tc>
                <a:extLst>
                  <a:ext uri="{0D108BD9-81ED-4DB2-BD59-A6C34878D82A}">
                    <a16:rowId xmlns:a16="http://schemas.microsoft.com/office/drawing/2014/main" val="524160560"/>
                  </a:ext>
                </a:extLst>
              </a:tr>
              <a:tr h="370840">
                <a:tc>
                  <a:txBody>
                    <a:bodyPr/>
                    <a:lstStyle/>
                    <a:p>
                      <a:pPr>
                        <a:lnSpc>
                          <a:spcPct val="150000"/>
                        </a:lnSpc>
                      </a:pPr>
                      <a:r>
                        <a:rPr lang="fr-FR" sz="1200" dirty="0" smtClean="0"/>
                        <a:t>=</a:t>
                      </a:r>
                    </a:p>
                  </a:txBody>
                  <a:tcPr/>
                </a:tc>
                <a:tc>
                  <a:txBody>
                    <a:bodyPr/>
                    <a:lstStyle/>
                    <a:p>
                      <a:pPr>
                        <a:lnSpc>
                          <a:spcPct val="150000"/>
                        </a:lnSpc>
                      </a:pPr>
                      <a:r>
                        <a:rPr lang="fr-FR" sz="1200" dirty="0" smtClean="0"/>
                        <a:t>Egal</a:t>
                      </a:r>
                      <a:endParaRPr lang="fr-FR" sz="1200" dirty="0"/>
                    </a:p>
                  </a:txBody>
                  <a:tcPr/>
                </a:tc>
                <a:extLst>
                  <a:ext uri="{0D108BD9-81ED-4DB2-BD59-A6C34878D82A}">
                    <a16:rowId xmlns:a16="http://schemas.microsoft.com/office/drawing/2014/main" val="2184259433"/>
                  </a:ext>
                </a:extLst>
              </a:tr>
              <a:tr h="370840">
                <a:tc>
                  <a:txBody>
                    <a:bodyPr/>
                    <a:lstStyle/>
                    <a:p>
                      <a:pPr>
                        <a:lnSpc>
                          <a:spcPct val="150000"/>
                        </a:lnSpc>
                      </a:pPr>
                      <a:r>
                        <a:rPr lang="fr-FR" sz="1200" dirty="0" smtClean="0"/>
                        <a:t>&gt;</a:t>
                      </a:r>
                      <a:endParaRPr lang="fr-FR" sz="1200" dirty="0"/>
                    </a:p>
                  </a:txBody>
                  <a:tcPr/>
                </a:tc>
                <a:tc>
                  <a:txBody>
                    <a:bodyPr/>
                    <a:lstStyle/>
                    <a:p>
                      <a:pPr>
                        <a:lnSpc>
                          <a:spcPct val="150000"/>
                        </a:lnSpc>
                      </a:pPr>
                      <a:r>
                        <a:rPr lang="fr-FR" sz="1200" dirty="0" smtClean="0"/>
                        <a:t>Strictement supérieur</a:t>
                      </a:r>
                      <a:endParaRPr lang="fr-FR" sz="1200" dirty="0"/>
                    </a:p>
                  </a:txBody>
                  <a:tcPr/>
                </a:tc>
                <a:extLst>
                  <a:ext uri="{0D108BD9-81ED-4DB2-BD59-A6C34878D82A}">
                    <a16:rowId xmlns:a16="http://schemas.microsoft.com/office/drawing/2014/main" val="2614837008"/>
                  </a:ext>
                </a:extLst>
              </a:tr>
              <a:tr h="370840">
                <a:tc>
                  <a:txBody>
                    <a:bodyPr/>
                    <a:lstStyle/>
                    <a:p>
                      <a:pPr>
                        <a:lnSpc>
                          <a:spcPct val="150000"/>
                        </a:lnSpc>
                      </a:pPr>
                      <a:r>
                        <a:rPr lang="fr-FR" sz="1200" dirty="0" smtClean="0"/>
                        <a:t>&lt;</a:t>
                      </a:r>
                      <a:endParaRPr lang="fr-FR" sz="1200" dirty="0"/>
                    </a:p>
                  </a:txBody>
                  <a:tcPr/>
                </a:tc>
                <a:tc>
                  <a:txBody>
                    <a:bodyPr/>
                    <a:lstStyle/>
                    <a:p>
                      <a:pPr>
                        <a:lnSpc>
                          <a:spcPct val="150000"/>
                        </a:lnSpc>
                      </a:pPr>
                      <a:r>
                        <a:rPr lang="fr-FR" sz="1200" dirty="0" smtClean="0"/>
                        <a:t>Strictement inférieur</a:t>
                      </a:r>
                      <a:endParaRPr lang="fr-FR" sz="1200" dirty="0"/>
                    </a:p>
                  </a:txBody>
                  <a:tcPr/>
                </a:tc>
                <a:extLst>
                  <a:ext uri="{0D108BD9-81ED-4DB2-BD59-A6C34878D82A}">
                    <a16:rowId xmlns:a16="http://schemas.microsoft.com/office/drawing/2014/main" val="446526567"/>
                  </a:ext>
                </a:extLst>
              </a:tr>
              <a:tr h="370840">
                <a:tc>
                  <a:txBody>
                    <a:bodyPr/>
                    <a:lstStyle/>
                    <a:p>
                      <a:pPr>
                        <a:lnSpc>
                          <a:spcPct val="150000"/>
                        </a:lnSpc>
                      </a:pPr>
                      <a:r>
                        <a:rPr lang="fr-FR" sz="1200" dirty="0" smtClean="0"/>
                        <a:t>&lt;=</a:t>
                      </a:r>
                      <a:endParaRPr lang="fr-FR" sz="1200" dirty="0"/>
                    </a:p>
                  </a:txBody>
                  <a:tcPr/>
                </a:tc>
                <a:tc>
                  <a:txBody>
                    <a:bodyPr/>
                    <a:lstStyle/>
                    <a:p>
                      <a:pPr>
                        <a:lnSpc>
                          <a:spcPct val="150000"/>
                        </a:lnSpc>
                      </a:pPr>
                      <a:r>
                        <a:rPr lang="fr-FR" sz="1200" dirty="0" smtClean="0"/>
                        <a:t>Inférieur ou égal</a:t>
                      </a:r>
                      <a:endParaRPr lang="fr-FR" sz="1200" dirty="0"/>
                    </a:p>
                  </a:txBody>
                  <a:tcPr/>
                </a:tc>
                <a:extLst>
                  <a:ext uri="{0D108BD9-81ED-4DB2-BD59-A6C34878D82A}">
                    <a16:rowId xmlns:a16="http://schemas.microsoft.com/office/drawing/2014/main" val="1318807160"/>
                  </a:ext>
                </a:extLst>
              </a:tr>
              <a:tr h="370840">
                <a:tc>
                  <a:txBody>
                    <a:bodyPr/>
                    <a:lstStyle/>
                    <a:p>
                      <a:pPr>
                        <a:lnSpc>
                          <a:spcPct val="150000"/>
                        </a:lnSpc>
                      </a:pPr>
                      <a:r>
                        <a:rPr lang="fr-FR" sz="1200" dirty="0" smtClean="0"/>
                        <a:t>&gt;=</a:t>
                      </a:r>
                      <a:endParaRPr lang="fr-FR" sz="1200" dirty="0"/>
                    </a:p>
                  </a:txBody>
                  <a:tcPr/>
                </a:tc>
                <a:tc>
                  <a:txBody>
                    <a:bodyPr/>
                    <a:lstStyle/>
                    <a:p>
                      <a:pPr>
                        <a:lnSpc>
                          <a:spcPct val="150000"/>
                        </a:lnSpc>
                      </a:pPr>
                      <a:r>
                        <a:rPr lang="fr-FR" sz="1200" dirty="0" smtClean="0"/>
                        <a:t>Supérieur</a:t>
                      </a:r>
                      <a:r>
                        <a:rPr lang="fr-FR" sz="1200" baseline="0" dirty="0" smtClean="0"/>
                        <a:t> ou égal</a:t>
                      </a:r>
                      <a:endParaRPr lang="fr-FR" sz="1200" dirty="0"/>
                    </a:p>
                  </a:txBody>
                  <a:tcPr/>
                </a:tc>
                <a:extLst>
                  <a:ext uri="{0D108BD9-81ED-4DB2-BD59-A6C34878D82A}">
                    <a16:rowId xmlns:a16="http://schemas.microsoft.com/office/drawing/2014/main" val="914763267"/>
                  </a:ext>
                </a:extLst>
              </a:tr>
              <a:tr h="370840">
                <a:tc>
                  <a:txBody>
                    <a:bodyPr/>
                    <a:lstStyle/>
                    <a:p>
                      <a:pPr>
                        <a:lnSpc>
                          <a:spcPct val="150000"/>
                        </a:lnSpc>
                      </a:pPr>
                      <a:r>
                        <a:rPr lang="fr-FR" sz="1200" dirty="0" smtClean="0"/>
                        <a:t>!= ou &lt;&gt;</a:t>
                      </a:r>
                      <a:endParaRPr lang="fr-FR" sz="1200" dirty="0"/>
                    </a:p>
                  </a:txBody>
                  <a:tcPr/>
                </a:tc>
                <a:tc>
                  <a:txBody>
                    <a:bodyPr/>
                    <a:lstStyle/>
                    <a:p>
                      <a:pPr>
                        <a:lnSpc>
                          <a:spcPct val="150000"/>
                        </a:lnSpc>
                      </a:pPr>
                      <a:r>
                        <a:rPr lang="fr-FR" sz="1200" dirty="0" smtClean="0"/>
                        <a:t>Différent</a:t>
                      </a:r>
                      <a:endParaRPr lang="fr-FR" sz="1200" dirty="0"/>
                    </a:p>
                  </a:txBody>
                  <a:tcPr/>
                </a:tc>
                <a:extLst>
                  <a:ext uri="{0D108BD9-81ED-4DB2-BD59-A6C34878D82A}">
                    <a16:rowId xmlns:a16="http://schemas.microsoft.com/office/drawing/2014/main" val="2745812371"/>
                  </a:ext>
                </a:extLst>
              </a:tr>
              <a:tr h="370840">
                <a:tc>
                  <a:txBody>
                    <a:bodyPr/>
                    <a:lstStyle/>
                    <a:p>
                      <a:pPr>
                        <a:lnSpc>
                          <a:spcPct val="150000"/>
                        </a:lnSpc>
                      </a:pPr>
                      <a:r>
                        <a:rPr lang="fr-FR" sz="1200" dirty="0" smtClean="0"/>
                        <a:t>&lt;=&gt;</a:t>
                      </a:r>
                      <a:endParaRPr lang="fr-FR" sz="1200" dirty="0"/>
                    </a:p>
                  </a:txBody>
                  <a:tcPr/>
                </a:tc>
                <a:tc>
                  <a:txBody>
                    <a:bodyPr/>
                    <a:lstStyle/>
                    <a:p>
                      <a:pPr>
                        <a:lnSpc>
                          <a:spcPct val="150000"/>
                        </a:lnSpc>
                      </a:pPr>
                      <a:r>
                        <a:rPr lang="fr-FR" sz="1200" dirty="0" smtClean="0"/>
                        <a:t>Egal</a:t>
                      </a:r>
                      <a:r>
                        <a:rPr lang="fr-FR" sz="1200" baseline="0" dirty="0" smtClean="0"/>
                        <a:t> (est valable pour NULL)</a:t>
                      </a:r>
                      <a:endParaRPr lang="fr-FR" sz="1200" dirty="0"/>
                    </a:p>
                  </a:txBody>
                  <a:tcPr/>
                </a:tc>
                <a:extLst>
                  <a:ext uri="{0D108BD9-81ED-4DB2-BD59-A6C34878D82A}">
                    <a16:rowId xmlns:a16="http://schemas.microsoft.com/office/drawing/2014/main" val="2092312893"/>
                  </a:ext>
                </a:extLst>
              </a:tr>
            </a:tbl>
          </a:graphicData>
        </a:graphic>
      </p:graphicFrame>
    </p:spTree>
    <p:extLst>
      <p:ext uri="{BB962C8B-B14F-4D97-AF65-F5344CB8AC3E}">
        <p14:creationId xmlns:p14="http://schemas.microsoft.com/office/powerpoint/2010/main" val="3717395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Sélection de données - SELECT</a:t>
            </a:r>
            <a:endParaRPr lang="fr-FR" sz="3200" dirty="0"/>
          </a:p>
        </p:txBody>
      </p:sp>
      <p:sp>
        <p:nvSpPr>
          <p:cNvPr id="7" name="Espace réservé du contenu 2"/>
          <p:cNvSpPr>
            <a:spLocks noGrp="1"/>
          </p:cNvSpPr>
          <p:nvPr>
            <p:ph idx="1"/>
          </p:nvPr>
        </p:nvSpPr>
        <p:spPr>
          <a:xfrm>
            <a:off x="933063" y="1260288"/>
            <a:ext cx="8990044" cy="419991"/>
          </a:xfrm>
        </p:spPr>
        <p:txBody>
          <a:bodyPr>
            <a:normAutofit/>
          </a:bodyPr>
          <a:lstStyle/>
          <a:p>
            <a:pPr>
              <a:lnSpc>
                <a:spcPct val="150000"/>
              </a:lnSpc>
              <a:buFont typeface="+mj-lt"/>
              <a:buAutoNum type="arabicPeriod" startAt="3"/>
            </a:pPr>
            <a:r>
              <a:rPr lang="fr-FR" sz="1400" b="1" u="sng" dirty="0" smtClean="0"/>
              <a:t>Combinaison de critères (avec des opérateurs logiques)</a:t>
            </a:r>
          </a:p>
        </p:txBody>
      </p:sp>
      <p:pic>
        <p:nvPicPr>
          <p:cNvPr id="3" name="Image 2"/>
          <p:cNvPicPr>
            <a:picLocks noChangeAspect="1"/>
          </p:cNvPicPr>
          <p:nvPr/>
        </p:nvPicPr>
        <p:blipFill>
          <a:blip r:embed="rId2"/>
          <a:stretch>
            <a:fillRect/>
          </a:stretch>
        </p:blipFill>
        <p:spPr>
          <a:xfrm>
            <a:off x="1496138" y="1927301"/>
            <a:ext cx="3229817" cy="4819023"/>
          </a:xfrm>
          <a:prstGeom prst="rect">
            <a:avLst/>
          </a:prstGeom>
        </p:spPr>
      </p:pic>
      <p:graphicFrame>
        <p:nvGraphicFramePr>
          <p:cNvPr id="6" name="Tableau 5"/>
          <p:cNvGraphicFramePr>
            <a:graphicFrameLocks noGrp="1"/>
          </p:cNvGraphicFramePr>
          <p:nvPr>
            <p:extLst>
              <p:ext uri="{D42A27DB-BD31-4B8C-83A1-F6EECF244321}">
                <p14:modId xmlns:p14="http://schemas.microsoft.com/office/powerpoint/2010/main" val="3584830953"/>
              </p:ext>
            </p:extLst>
          </p:nvPr>
        </p:nvGraphicFramePr>
        <p:xfrm>
          <a:off x="5274389" y="2185432"/>
          <a:ext cx="5763724" cy="4302760"/>
        </p:xfrm>
        <a:graphic>
          <a:graphicData uri="http://schemas.openxmlformats.org/drawingml/2006/table">
            <a:tbl>
              <a:tblPr firstRow="1" bandRow="1">
                <a:tableStyleId>{5C22544A-7EE6-4342-B048-85BDC9FD1C3A}</a:tableStyleId>
              </a:tblPr>
              <a:tblGrid>
                <a:gridCol w="1033105">
                  <a:extLst>
                    <a:ext uri="{9D8B030D-6E8A-4147-A177-3AD203B41FA5}">
                      <a16:colId xmlns:a16="http://schemas.microsoft.com/office/drawing/2014/main" val="4250182309"/>
                    </a:ext>
                  </a:extLst>
                </a:gridCol>
                <a:gridCol w="816428">
                  <a:extLst>
                    <a:ext uri="{9D8B030D-6E8A-4147-A177-3AD203B41FA5}">
                      <a16:colId xmlns:a16="http://schemas.microsoft.com/office/drawing/2014/main" val="1909441287"/>
                    </a:ext>
                  </a:extLst>
                </a:gridCol>
                <a:gridCol w="3914191">
                  <a:extLst>
                    <a:ext uri="{9D8B030D-6E8A-4147-A177-3AD203B41FA5}">
                      <a16:colId xmlns:a16="http://schemas.microsoft.com/office/drawing/2014/main" val="1206843373"/>
                    </a:ext>
                  </a:extLst>
                </a:gridCol>
              </a:tblGrid>
              <a:tr h="370840">
                <a:tc>
                  <a:txBody>
                    <a:bodyPr/>
                    <a:lstStyle/>
                    <a:p>
                      <a:pPr>
                        <a:lnSpc>
                          <a:spcPct val="150000"/>
                        </a:lnSpc>
                      </a:pPr>
                      <a:r>
                        <a:rPr lang="fr-FR" sz="1200" dirty="0" smtClean="0"/>
                        <a:t>Opérateur</a:t>
                      </a:r>
                      <a:endParaRPr lang="fr-FR" sz="1200" dirty="0"/>
                    </a:p>
                  </a:txBody>
                  <a:tcPr/>
                </a:tc>
                <a:tc>
                  <a:txBody>
                    <a:bodyPr/>
                    <a:lstStyle/>
                    <a:p>
                      <a:pPr>
                        <a:lnSpc>
                          <a:spcPct val="150000"/>
                        </a:lnSpc>
                      </a:pPr>
                      <a:r>
                        <a:rPr lang="fr-FR" sz="1200" dirty="0" smtClean="0"/>
                        <a:t>Symbol</a:t>
                      </a:r>
                      <a:endParaRPr lang="fr-FR" sz="1200" dirty="0"/>
                    </a:p>
                  </a:txBody>
                  <a:tcPr/>
                </a:tc>
                <a:tc>
                  <a:txBody>
                    <a:bodyPr/>
                    <a:lstStyle/>
                    <a:p>
                      <a:pPr>
                        <a:lnSpc>
                          <a:spcPct val="150000"/>
                        </a:lnSpc>
                      </a:pPr>
                      <a:r>
                        <a:rPr lang="fr-FR" sz="1200" dirty="0" smtClean="0"/>
                        <a:t>Signification</a:t>
                      </a:r>
                      <a:endParaRPr lang="fr-FR" sz="1200" dirty="0"/>
                    </a:p>
                  </a:txBody>
                  <a:tcPr/>
                </a:tc>
                <a:extLst>
                  <a:ext uri="{0D108BD9-81ED-4DB2-BD59-A6C34878D82A}">
                    <a16:rowId xmlns:a16="http://schemas.microsoft.com/office/drawing/2014/main" val="1627566780"/>
                  </a:ext>
                </a:extLst>
              </a:tr>
              <a:tr h="370840">
                <a:tc>
                  <a:txBody>
                    <a:bodyPr/>
                    <a:lstStyle/>
                    <a:p>
                      <a:pPr>
                        <a:lnSpc>
                          <a:spcPct val="150000"/>
                        </a:lnSpc>
                      </a:pPr>
                      <a:r>
                        <a:rPr lang="fr-FR" sz="1200" dirty="0" smtClean="0"/>
                        <a:t>AND</a:t>
                      </a:r>
                      <a:endParaRPr lang="fr-FR" sz="1200" dirty="0"/>
                    </a:p>
                  </a:txBody>
                  <a:tcPr/>
                </a:tc>
                <a:tc>
                  <a:txBody>
                    <a:bodyPr/>
                    <a:lstStyle/>
                    <a:p>
                      <a:pPr>
                        <a:lnSpc>
                          <a:spcPct val="150000"/>
                        </a:lnSpc>
                      </a:pPr>
                      <a:r>
                        <a:rPr lang="fr-FR" sz="1200" dirty="0" smtClean="0"/>
                        <a:t>&amp;&amp;</a:t>
                      </a:r>
                      <a:endParaRPr lang="fr-FR" sz="1200" dirty="0"/>
                    </a:p>
                  </a:txBody>
                  <a:tcPr/>
                </a:tc>
                <a:tc>
                  <a:txBody>
                    <a:bodyPr/>
                    <a:lstStyle/>
                    <a:p>
                      <a:pPr>
                        <a:lnSpc>
                          <a:spcPct val="150000"/>
                        </a:lnSpc>
                      </a:pPr>
                      <a:r>
                        <a:rPr lang="fr-FR" sz="1200" dirty="0" smtClean="0"/>
                        <a:t>ET</a:t>
                      </a:r>
                      <a:r>
                        <a:rPr lang="fr-FR" sz="1200" baseline="0" dirty="0" smtClean="0"/>
                        <a:t/>
                      </a:r>
                      <a:br>
                        <a:rPr lang="fr-FR" sz="1200" baseline="0" dirty="0" smtClean="0"/>
                      </a:br>
                      <a:r>
                        <a:rPr lang="fr-FR" sz="1200" u="sng" baseline="0" dirty="0" smtClean="0"/>
                        <a:t>Exemple</a:t>
                      </a:r>
                      <a:r>
                        <a:rPr lang="fr-FR" sz="1200" baseline="0" dirty="0" smtClean="0"/>
                        <a:t> : « Sélectionner tout quand telle valeur vaut 3 ET telle valeur vaut 4 »</a:t>
                      </a:r>
                      <a:endParaRPr lang="fr-FR" sz="1200" dirty="0"/>
                    </a:p>
                  </a:txBody>
                  <a:tcPr/>
                </a:tc>
                <a:extLst>
                  <a:ext uri="{0D108BD9-81ED-4DB2-BD59-A6C34878D82A}">
                    <a16:rowId xmlns:a16="http://schemas.microsoft.com/office/drawing/2014/main" val="1898063658"/>
                  </a:ext>
                </a:extLst>
              </a:tr>
              <a:tr h="370840">
                <a:tc>
                  <a:txBody>
                    <a:bodyPr/>
                    <a:lstStyle/>
                    <a:p>
                      <a:pPr>
                        <a:lnSpc>
                          <a:spcPct val="150000"/>
                        </a:lnSpc>
                      </a:pPr>
                      <a:r>
                        <a:rPr lang="fr-FR" sz="1200" dirty="0" smtClean="0"/>
                        <a:t>OR</a:t>
                      </a:r>
                      <a:endParaRPr lang="fr-FR" sz="1200" dirty="0"/>
                    </a:p>
                  </a:txBody>
                  <a:tcPr/>
                </a:tc>
                <a:tc>
                  <a:txBody>
                    <a:bodyPr/>
                    <a:lstStyle/>
                    <a:p>
                      <a:pPr>
                        <a:lnSpc>
                          <a:spcPct val="150000"/>
                        </a:lnSpc>
                      </a:pPr>
                      <a:r>
                        <a:rPr lang="fr-FR" sz="1200" dirty="0" smtClean="0"/>
                        <a:t>||</a:t>
                      </a:r>
                      <a:endParaRPr lang="fr-FR" sz="1200" dirty="0"/>
                    </a:p>
                  </a:txBody>
                  <a:tcPr/>
                </a:tc>
                <a:tc>
                  <a:txBody>
                    <a:bodyPr/>
                    <a:lstStyle/>
                    <a:p>
                      <a:pPr>
                        <a:lnSpc>
                          <a:spcPct val="150000"/>
                        </a:lnSpc>
                      </a:pPr>
                      <a:r>
                        <a:rPr lang="fr-FR" sz="1200" dirty="0" smtClean="0"/>
                        <a:t>OU</a:t>
                      </a:r>
                      <a:br>
                        <a:rPr lang="fr-FR" sz="1200" dirty="0" smtClean="0"/>
                      </a:br>
                      <a:r>
                        <a:rPr lang="fr-FR" sz="1200" u="sng" dirty="0" smtClean="0"/>
                        <a:t>Exemple</a:t>
                      </a:r>
                      <a:r>
                        <a:rPr lang="fr-FR" sz="1200" dirty="0" smtClean="0"/>
                        <a:t> : « Sélectionner tout quand telle valeur vaut 18 OU telle valeur vaut 12 »</a:t>
                      </a:r>
                      <a:endParaRPr lang="fr-FR" sz="1200" dirty="0"/>
                    </a:p>
                  </a:txBody>
                  <a:tcPr/>
                </a:tc>
                <a:extLst>
                  <a:ext uri="{0D108BD9-81ED-4DB2-BD59-A6C34878D82A}">
                    <a16:rowId xmlns:a16="http://schemas.microsoft.com/office/drawing/2014/main" val="4291531390"/>
                  </a:ext>
                </a:extLst>
              </a:tr>
              <a:tr h="370840">
                <a:tc>
                  <a:txBody>
                    <a:bodyPr/>
                    <a:lstStyle/>
                    <a:p>
                      <a:pPr>
                        <a:lnSpc>
                          <a:spcPct val="150000"/>
                        </a:lnSpc>
                      </a:pPr>
                      <a:r>
                        <a:rPr lang="fr-FR" sz="1200" dirty="0" smtClean="0"/>
                        <a:t>XOR</a:t>
                      </a:r>
                      <a:endParaRPr lang="fr-FR" sz="1200" dirty="0"/>
                    </a:p>
                  </a:txBody>
                  <a:tcPr/>
                </a:tc>
                <a:tc>
                  <a:txBody>
                    <a:bodyPr/>
                    <a:lstStyle/>
                    <a:p>
                      <a:pPr>
                        <a:lnSpc>
                          <a:spcPct val="150000"/>
                        </a:lnSpc>
                      </a:pPr>
                      <a:endParaRPr lang="fr-FR" sz="1200"/>
                    </a:p>
                  </a:txBody>
                  <a:tcPr/>
                </a:tc>
                <a:tc>
                  <a:txBody>
                    <a:bodyPr/>
                    <a:lstStyle/>
                    <a:p>
                      <a:pPr>
                        <a:lnSpc>
                          <a:spcPct val="150000"/>
                        </a:lnSpc>
                      </a:pPr>
                      <a:r>
                        <a:rPr lang="fr-FR" sz="1200" dirty="0" smtClean="0"/>
                        <a:t>OU EXCLUSIF</a:t>
                      </a:r>
                    </a:p>
                    <a:p>
                      <a:pPr>
                        <a:lnSpc>
                          <a:spcPct val="150000"/>
                        </a:lnSpc>
                      </a:pPr>
                      <a:r>
                        <a:rPr lang="fr-FR" sz="1200" u="sng" dirty="0" smtClean="0"/>
                        <a:t>Exemple</a:t>
                      </a:r>
                      <a:r>
                        <a:rPr lang="fr-FR" sz="1200" dirty="0" smtClean="0"/>
                        <a:t> : « Sélectionner tout quand telle valeur vaut 15 OU telle valeur vaut 12 MAIS PAS LES DEUX EN MÊME TEMPS »</a:t>
                      </a:r>
                      <a:endParaRPr lang="fr-FR" sz="1200" dirty="0"/>
                    </a:p>
                  </a:txBody>
                  <a:tcPr/>
                </a:tc>
                <a:extLst>
                  <a:ext uri="{0D108BD9-81ED-4DB2-BD59-A6C34878D82A}">
                    <a16:rowId xmlns:a16="http://schemas.microsoft.com/office/drawing/2014/main" val="2880587867"/>
                  </a:ext>
                </a:extLst>
              </a:tr>
              <a:tr h="370840">
                <a:tc>
                  <a:txBody>
                    <a:bodyPr/>
                    <a:lstStyle/>
                    <a:p>
                      <a:pPr>
                        <a:lnSpc>
                          <a:spcPct val="150000"/>
                        </a:lnSpc>
                      </a:pPr>
                      <a:r>
                        <a:rPr lang="fr-FR" sz="1200" dirty="0" smtClean="0"/>
                        <a:t>NOT</a:t>
                      </a:r>
                      <a:endParaRPr lang="fr-FR" sz="1200" dirty="0"/>
                    </a:p>
                  </a:txBody>
                  <a:tcPr/>
                </a:tc>
                <a:tc>
                  <a:txBody>
                    <a:bodyPr/>
                    <a:lstStyle/>
                    <a:p>
                      <a:pPr>
                        <a:lnSpc>
                          <a:spcPct val="150000"/>
                        </a:lnSpc>
                      </a:pPr>
                      <a:r>
                        <a:rPr lang="fr-FR" sz="1200" dirty="0" smtClean="0"/>
                        <a:t>!</a:t>
                      </a:r>
                      <a:endParaRPr lang="fr-FR" sz="1200" dirty="0"/>
                    </a:p>
                  </a:txBody>
                  <a:tcPr/>
                </a:tc>
                <a:tc>
                  <a:txBody>
                    <a:bodyPr/>
                    <a:lstStyle/>
                    <a:p>
                      <a:pPr>
                        <a:lnSpc>
                          <a:spcPct val="150000"/>
                        </a:lnSpc>
                      </a:pPr>
                      <a:r>
                        <a:rPr lang="fr-FR" sz="1200" dirty="0" smtClean="0"/>
                        <a:t>NON</a:t>
                      </a:r>
                    </a:p>
                    <a:p>
                      <a:pPr>
                        <a:lnSpc>
                          <a:spcPct val="150000"/>
                        </a:lnSpc>
                      </a:pPr>
                      <a:r>
                        <a:rPr lang="fr-FR" sz="1200" i="0" u="sng" dirty="0" smtClean="0"/>
                        <a:t>Exemple</a:t>
                      </a:r>
                      <a:r>
                        <a:rPr lang="fr-FR" sz="1200" dirty="0" smtClean="0"/>
                        <a:t> : « Sélectionner tout</a:t>
                      </a:r>
                      <a:r>
                        <a:rPr lang="fr-FR" sz="1200" baseline="0" dirty="0" smtClean="0"/>
                        <a:t> quand telle valeur NE VAUT PAS 15 »</a:t>
                      </a:r>
                      <a:endParaRPr lang="fr-FR" sz="1200" dirty="0"/>
                    </a:p>
                  </a:txBody>
                  <a:tcPr/>
                </a:tc>
                <a:extLst>
                  <a:ext uri="{0D108BD9-81ED-4DB2-BD59-A6C34878D82A}">
                    <a16:rowId xmlns:a16="http://schemas.microsoft.com/office/drawing/2014/main" val="3951816501"/>
                  </a:ext>
                </a:extLst>
              </a:tr>
            </a:tbl>
          </a:graphicData>
        </a:graphic>
      </p:graphicFrame>
    </p:spTree>
    <p:extLst>
      <p:ext uri="{BB962C8B-B14F-4D97-AF65-F5344CB8AC3E}">
        <p14:creationId xmlns:p14="http://schemas.microsoft.com/office/powerpoint/2010/main" val="2265010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Sélection de données - SELECT</a:t>
            </a:r>
            <a:endParaRPr lang="fr-FR" sz="3200" dirty="0"/>
          </a:p>
        </p:txBody>
      </p:sp>
      <p:sp>
        <p:nvSpPr>
          <p:cNvPr id="7" name="Espace réservé du contenu 2"/>
          <p:cNvSpPr>
            <a:spLocks noGrp="1"/>
          </p:cNvSpPr>
          <p:nvPr>
            <p:ph idx="1"/>
          </p:nvPr>
        </p:nvSpPr>
        <p:spPr>
          <a:xfrm>
            <a:off x="933063" y="1239193"/>
            <a:ext cx="8990044" cy="419991"/>
          </a:xfrm>
        </p:spPr>
        <p:txBody>
          <a:bodyPr>
            <a:normAutofit/>
          </a:bodyPr>
          <a:lstStyle/>
          <a:p>
            <a:pPr>
              <a:lnSpc>
                <a:spcPct val="150000"/>
              </a:lnSpc>
              <a:buFont typeface="+mj-lt"/>
              <a:buAutoNum type="arabicPeriod" startAt="4"/>
            </a:pPr>
            <a:r>
              <a:rPr lang="fr-FR" sz="1400" b="1" u="sng" dirty="0" smtClean="0"/>
              <a:t>Combinaison de plusieurs critères et valeur NULL</a:t>
            </a:r>
          </a:p>
        </p:txBody>
      </p:sp>
      <p:sp>
        <p:nvSpPr>
          <p:cNvPr id="8" name="Espace réservé du contenu 2"/>
          <p:cNvSpPr txBox="1">
            <a:spLocks/>
          </p:cNvSpPr>
          <p:nvPr/>
        </p:nvSpPr>
        <p:spPr>
          <a:xfrm>
            <a:off x="4852590" y="2104019"/>
            <a:ext cx="6295021" cy="464371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buFont typeface="+mj-lt"/>
              <a:buAutoNum type="arabicParenR"/>
            </a:pPr>
            <a:r>
              <a:rPr lang="fr-FR" sz="1500" dirty="0" smtClean="0"/>
              <a:t>Tous les films sorties après le 1</a:t>
            </a:r>
            <a:r>
              <a:rPr lang="fr-FR" sz="1500" baseline="30000" dirty="0" smtClean="0"/>
              <a:t>er</a:t>
            </a:r>
            <a:r>
              <a:rPr lang="fr-FR" sz="1500" dirty="0" smtClean="0"/>
              <a:t> Janvier 2010 et ayant comme titre « Mission Impossible » OU ayant reçu un commentaire.</a:t>
            </a:r>
          </a:p>
          <a:p>
            <a:pPr>
              <a:lnSpc>
                <a:spcPct val="150000"/>
              </a:lnSpc>
              <a:buFont typeface="+mj-lt"/>
              <a:buAutoNum type="arabicParenR" startAt="2"/>
            </a:pPr>
            <a:r>
              <a:rPr lang="fr-FR" sz="1500" dirty="0" smtClean="0"/>
              <a:t>Tous </a:t>
            </a:r>
            <a:r>
              <a:rPr lang="fr-FR" sz="1500" dirty="0"/>
              <a:t>les films sorties après le 1</a:t>
            </a:r>
            <a:r>
              <a:rPr lang="fr-FR" sz="1500" baseline="30000" dirty="0"/>
              <a:t>er</a:t>
            </a:r>
            <a:r>
              <a:rPr lang="fr-FR" sz="1500" dirty="0"/>
              <a:t> Janvier 2010 et ayant comme titre « Mission Impossible » OU n’ayant reçu aucun commentaire</a:t>
            </a:r>
            <a:r>
              <a:rPr lang="fr-FR" sz="1500" dirty="0" smtClean="0"/>
              <a:t>.</a:t>
            </a:r>
          </a:p>
          <a:p>
            <a:pPr>
              <a:lnSpc>
                <a:spcPct val="150000"/>
              </a:lnSpc>
              <a:buFont typeface="+mj-lt"/>
              <a:buAutoNum type="arabicParenR" startAt="3"/>
            </a:pPr>
            <a:r>
              <a:rPr lang="fr-FR" sz="1500" dirty="0" smtClean="0"/>
              <a:t>Tous </a:t>
            </a:r>
            <a:r>
              <a:rPr lang="fr-FR" sz="1500" dirty="0"/>
              <a:t>les films sorties après le 1</a:t>
            </a:r>
            <a:r>
              <a:rPr lang="fr-FR" sz="1500" baseline="30000" dirty="0"/>
              <a:t>er</a:t>
            </a:r>
            <a:r>
              <a:rPr lang="fr-FR" sz="1500" dirty="0"/>
              <a:t> Janvier 2010 et ayant comme titre « Mission Impossible » OU n’ayant reçu aucun commentaire</a:t>
            </a:r>
            <a:r>
              <a:rPr lang="fr-FR" sz="1500" dirty="0" smtClean="0"/>
              <a:t>.</a:t>
            </a:r>
          </a:p>
          <a:p>
            <a:pPr>
              <a:lnSpc>
                <a:spcPct val="150000"/>
              </a:lnSpc>
              <a:buFont typeface="+mj-lt"/>
              <a:buAutoNum type="arabicParenR" startAt="3"/>
            </a:pPr>
            <a:endParaRPr lang="fr-FR" sz="1500" dirty="0" smtClean="0"/>
          </a:p>
          <a:p>
            <a:pPr>
              <a:lnSpc>
                <a:spcPct val="150000"/>
              </a:lnSpc>
            </a:pPr>
            <a:r>
              <a:rPr lang="fr-FR" sz="1500" b="1" dirty="0" smtClean="0"/>
              <a:t>IS NULL </a:t>
            </a:r>
            <a:r>
              <a:rPr lang="fr-FR" sz="1500" dirty="0" smtClean="0"/>
              <a:t>et </a:t>
            </a:r>
            <a:r>
              <a:rPr lang="fr-FR" sz="1500" b="1" dirty="0" smtClean="0"/>
              <a:t>IS NOT NULL </a:t>
            </a:r>
            <a:r>
              <a:rPr lang="fr-FR" sz="1500" dirty="0" smtClean="0"/>
              <a:t>permettent de cibler les valeurs possiblement NULL. </a:t>
            </a:r>
            <a:br>
              <a:rPr lang="fr-FR" sz="1500" dirty="0" smtClean="0"/>
            </a:br>
            <a:r>
              <a:rPr lang="fr-FR" sz="1500" b="1" dirty="0" smtClean="0"/>
              <a:t>IS NULL </a:t>
            </a:r>
            <a:r>
              <a:rPr lang="fr-FR" sz="1500" dirty="0" smtClean="0"/>
              <a:t>et </a:t>
            </a:r>
            <a:r>
              <a:rPr lang="fr-FR" sz="1500" b="1" dirty="0" smtClean="0"/>
              <a:t>&lt;=&gt;</a:t>
            </a:r>
            <a:r>
              <a:rPr lang="fr-FR" sz="1500" dirty="0" smtClean="0"/>
              <a:t> sont équivalent.</a:t>
            </a:r>
            <a:endParaRPr lang="fr-FR" sz="1500" dirty="0"/>
          </a:p>
          <a:p>
            <a:pPr>
              <a:lnSpc>
                <a:spcPct val="150000"/>
              </a:lnSpc>
              <a:buFont typeface="+mj-lt"/>
              <a:buAutoNum type="arabicParenR" startAt="3"/>
            </a:pPr>
            <a:endParaRPr lang="fr-FR" sz="1500" dirty="0"/>
          </a:p>
        </p:txBody>
      </p:sp>
      <p:pic>
        <p:nvPicPr>
          <p:cNvPr id="5" name="Image 4"/>
          <p:cNvPicPr>
            <a:picLocks noChangeAspect="1"/>
          </p:cNvPicPr>
          <p:nvPr/>
        </p:nvPicPr>
        <p:blipFill>
          <a:blip r:embed="rId2"/>
          <a:stretch>
            <a:fillRect/>
          </a:stretch>
        </p:blipFill>
        <p:spPr>
          <a:xfrm>
            <a:off x="933063" y="1885111"/>
            <a:ext cx="3458446" cy="4862626"/>
          </a:xfrm>
          <a:prstGeom prst="rect">
            <a:avLst/>
          </a:prstGeom>
        </p:spPr>
      </p:pic>
    </p:spTree>
    <p:extLst>
      <p:ext uri="{BB962C8B-B14F-4D97-AF65-F5344CB8AC3E}">
        <p14:creationId xmlns:p14="http://schemas.microsoft.com/office/powerpoint/2010/main" val="613476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dirty="0" smtClean="0"/>
              <a:t>Qu’est ce qu’une base de données</a:t>
            </a:r>
            <a:endParaRPr lang="fr-FR" dirty="0"/>
          </a:p>
        </p:txBody>
      </p:sp>
      <p:sp>
        <p:nvSpPr>
          <p:cNvPr id="3" name="Espace réservé du contenu 2"/>
          <p:cNvSpPr>
            <a:spLocks noGrp="1"/>
          </p:cNvSpPr>
          <p:nvPr>
            <p:ph idx="1"/>
          </p:nvPr>
        </p:nvSpPr>
        <p:spPr/>
        <p:txBody>
          <a:bodyPr>
            <a:normAutofit/>
          </a:bodyPr>
          <a:lstStyle/>
          <a:p>
            <a:r>
              <a:rPr lang="fr-FR" dirty="0" smtClean="0"/>
              <a:t>Il s’agit d’un ensemble de données stockées sur un support informatique</a:t>
            </a:r>
          </a:p>
          <a:p>
            <a:pPr lvl="1"/>
            <a:r>
              <a:rPr lang="fr-FR" sz="1600" u="sng" dirty="0" smtClean="0"/>
              <a:t>Exemple :</a:t>
            </a:r>
            <a:r>
              <a:rPr lang="fr-FR" sz="1600" dirty="0" smtClean="0"/>
              <a:t> Sur un serveur ou localement </a:t>
            </a:r>
          </a:p>
          <a:p>
            <a:pPr marL="457200" lvl="1" indent="0">
              <a:buNone/>
            </a:pPr>
            <a:endParaRPr lang="fr-FR" sz="1600" dirty="0" smtClean="0"/>
          </a:p>
          <a:p>
            <a:r>
              <a:rPr lang="fr-FR" dirty="0" smtClean="0"/>
              <a:t>Une base de données permet à une application d’enregistrer diverses informations et d’y accéder.</a:t>
            </a:r>
          </a:p>
          <a:p>
            <a:pPr lvl="1"/>
            <a:r>
              <a:rPr lang="fr-FR" sz="1600" u="sng" dirty="0" smtClean="0"/>
              <a:t>Exemple :</a:t>
            </a:r>
            <a:r>
              <a:rPr lang="fr-FR" sz="1600" dirty="0" smtClean="0"/>
              <a:t> N’importe quel site internet ou application qui demanderait à l’utilisateur la saisie de données</a:t>
            </a:r>
          </a:p>
          <a:p>
            <a:endParaRPr lang="fr-FR" dirty="0" smtClean="0"/>
          </a:p>
          <a:p>
            <a:pPr marL="0" indent="0">
              <a:buNone/>
            </a:pPr>
            <a:endParaRPr lang="fr-FR" dirty="0" smtClean="0"/>
          </a:p>
          <a:p>
            <a:pPr marL="0" indent="0">
              <a:buNone/>
            </a:pPr>
            <a:endParaRPr lang="fr-FR" dirty="0" smtClean="0"/>
          </a:p>
        </p:txBody>
      </p:sp>
    </p:spTree>
    <p:extLst>
      <p:ext uri="{BB962C8B-B14F-4D97-AF65-F5344CB8AC3E}">
        <p14:creationId xmlns:p14="http://schemas.microsoft.com/office/powerpoint/2010/main" val="969101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Sélection de données - SELECT</a:t>
            </a:r>
            <a:endParaRPr lang="fr-FR" sz="3200" dirty="0"/>
          </a:p>
        </p:txBody>
      </p:sp>
      <p:sp>
        <p:nvSpPr>
          <p:cNvPr id="7" name="Espace réservé du contenu 2"/>
          <p:cNvSpPr>
            <a:spLocks noGrp="1"/>
          </p:cNvSpPr>
          <p:nvPr>
            <p:ph idx="1"/>
          </p:nvPr>
        </p:nvSpPr>
        <p:spPr>
          <a:xfrm>
            <a:off x="933063" y="1244998"/>
            <a:ext cx="8990044" cy="419991"/>
          </a:xfrm>
        </p:spPr>
        <p:txBody>
          <a:bodyPr>
            <a:normAutofit/>
          </a:bodyPr>
          <a:lstStyle/>
          <a:p>
            <a:pPr>
              <a:lnSpc>
                <a:spcPct val="150000"/>
              </a:lnSpc>
              <a:buFont typeface="+mj-lt"/>
              <a:buAutoNum type="arabicPeriod" startAt="5"/>
            </a:pPr>
            <a:r>
              <a:rPr lang="fr-FR" sz="1400" b="1" u="sng" dirty="0" smtClean="0"/>
              <a:t>Trier les données – ORDER BY (ASC et DESC)</a:t>
            </a:r>
          </a:p>
        </p:txBody>
      </p:sp>
      <p:sp>
        <p:nvSpPr>
          <p:cNvPr id="8" name="Espace réservé du contenu 2"/>
          <p:cNvSpPr txBox="1">
            <a:spLocks/>
          </p:cNvSpPr>
          <p:nvPr/>
        </p:nvSpPr>
        <p:spPr>
          <a:xfrm>
            <a:off x="6950331" y="1974031"/>
            <a:ext cx="4892045" cy="46437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500" dirty="0" smtClean="0"/>
              <a:t>Le tri </a:t>
            </a:r>
            <a:r>
              <a:rPr lang="fr-FR" sz="1500" b="1" dirty="0" smtClean="0"/>
              <a:t>ASCENDANT </a:t>
            </a:r>
            <a:r>
              <a:rPr lang="fr-FR" sz="1500" dirty="0" smtClean="0"/>
              <a:t>permet d’organiser par ordre alphabétique, du nombre plus petit au plus grand ou bien de la date la plus ancienne à la plus proche. Il s’agit du </a:t>
            </a:r>
            <a:r>
              <a:rPr lang="fr-FR" sz="1500" b="1" dirty="0" smtClean="0"/>
              <a:t>tri par défaut</a:t>
            </a:r>
            <a:r>
              <a:rPr lang="fr-FR" sz="1500" dirty="0" smtClean="0"/>
              <a:t>.</a:t>
            </a:r>
          </a:p>
          <a:p>
            <a:pPr>
              <a:lnSpc>
                <a:spcPct val="150000"/>
              </a:lnSpc>
            </a:pPr>
            <a:r>
              <a:rPr lang="fr-FR" sz="1500" dirty="0" smtClean="0"/>
              <a:t>Le tri </a:t>
            </a:r>
            <a:r>
              <a:rPr lang="fr-FR" sz="1500" b="1" dirty="0" smtClean="0"/>
              <a:t>DESCENDANT </a:t>
            </a:r>
            <a:r>
              <a:rPr lang="fr-FR" sz="1500" dirty="0" smtClean="0"/>
              <a:t>est donc l’inverse. Ordre anti-alphabétique, du plus grand nombre au plus petit et de la date la plus proche à la plus éloignée.</a:t>
            </a:r>
          </a:p>
          <a:p>
            <a:pPr>
              <a:lnSpc>
                <a:spcPct val="150000"/>
              </a:lnSpc>
            </a:pPr>
            <a:r>
              <a:rPr lang="fr-FR" sz="1500" b="1" dirty="0" smtClean="0"/>
              <a:t>Le tri sur plusieurs colonnes se fait dans l’ordre des colonnes spécifiées</a:t>
            </a:r>
            <a:r>
              <a:rPr lang="fr-FR" sz="1500" dirty="0" smtClean="0"/>
              <a:t>. Dans notre cas, nous allons obtenir les films classés par genre puis par date de sortie.</a:t>
            </a:r>
          </a:p>
          <a:p>
            <a:pPr>
              <a:lnSpc>
                <a:spcPct val="150000"/>
              </a:lnSpc>
            </a:pPr>
            <a:endParaRPr lang="fr-FR" sz="1500" b="1" dirty="0"/>
          </a:p>
        </p:txBody>
      </p:sp>
      <p:pic>
        <p:nvPicPr>
          <p:cNvPr id="3" name="Image 2"/>
          <p:cNvPicPr>
            <a:picLocks noChangeAspect="1"/>
          </p:cNvPicPr>
          <p:nvPr/>
        </p:nvPicPr>
        <p:blipFill>
          <a:blip r:embed="rId2"/>
          <a:stretch>
            <a:fillRect/>
          </a:stretch>
        </p:blipFill>
        <p:spPr>
          <a:xfrm>
            <a:off x="646111" y="2055999"/>
            <a:ext cx="6107822" cy="4362730"/>
          </a:xfrm>
          <a:prstGeom prst="rect">
            <a:avLst/>
          </a:prstGeom>
        </p:spPr>
      </p:pic>
    </p:spTree>
    <p:extLst>
      <p:ext uri="{BB962C8B-B14F-4D97-AF65-F5344CB8AC3E}">
        <p14:creationId xmlns:p14="http://schemas.microsoft.com/office/powerpoint/2010/main" val="190337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Sélection de données - SELECT</a:t>
            </a:r>
            <a:endParaRPr lang="fr-FR" sz="3200" dirty="0"/>
          </a:p>
        </p:txBody>
      </p:sp>
      <p:sp>
        <p:nvSpPr>
          <p:cNvPr id="7" name="Espace réservé du contenu 2"/>
          <p:cNvSpPr>
            <a:spLocks noGrp="1"/>
          </p:cNvSpPr>
          <p:nvPr>
            <p:ph idx="1"/>
          </p:nvPr>
        </p:nvSpPr>
        <p:spPr>
          <a:xfrm>
            <a:off x="933063" y="1270035"/>
            <a:ext cx="8990044" cy="419991"/>
          </a:xfrm>
        </p:spPr>
        <p:txBody>
          <a:bodyPr>
            <a:normAutofit/>
          </a:bodyPr>
          <a:lstStyle/>
          <a:p>
            <a:pPr>
              <a:lnSpc>
                <a:spcPct val="150000"/>
              </a:lnSpc>
              <a:buFont typeface="+mj-lt"/>
              <a:buAutoNum type="arabicPeriod" startAt="5"/>
            </a:pPr>
            <a:r>
              <a:rPr lang="fr-FR" sz="1400" b="1" u="sng" dirty="0" smtClean="0"/>
              <a:t>Limiter les résultats et éliminer les doublons</a:t>
            </a:r>
          </a:p>
        </p:txBody>
      </p:sp>
      <p:sp>
        <p:nvSpPr>
          <p:cNvPr id="8" name="Espace réservé du contenu 2"/>
          <p:cNvSpPr txBox="1">
            <a:spLocks/>
          </p:cNvSpPr>
          <p:nvPr/>
        </p:nvSpPr>
        <p:spPr>
          <a:xfrm>
            <a:off x="5625353" y="2108501"/>
            <a:ext cx="6217023" cy="46437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500" dirty="0" smtClean="0"/>
              <a:t>Pour limiter les résultats, on utilise </a:t>
            </a:r>
            <a:r>
              <a:rPr lang="fr-FR" sz="1500" b="1" dirty="0" smtClean="0"/>
              <a:t>LIMIT </a:t>
            </a:r>
            <a:r>
              <a:rPr lang="fr-FR" sz="1500" dirty="0" smtClean="0"/>
              <a:t>suivit de la limite à imposer. Cela permet de retourner un nombre défini de résultats, quand bien même il y en aurait 100 fois plus.</a:t>
            </a:r>
            <a:br>
              <a:rPr lang="fr-FR" sz="1500" dirty="0" smtClean="0"/>
            </a:br>
            <a:r>
              <a:rPr lang="fr-FR" sz="1500" dirty="0" smtClean="0"/>
              <a:t>Par défaut, </a:t>
            </a:r>
            <a:r>
              <a:rPr lang="fr-FR" sz="1500" b="1" dirty="0" smtClean="0"/>
              <a:t>OFFSET</a:t>
            </a:r>
            <a:r>
              <a:rPr lang="fr-FR" sz="1500" dirty="0" smtClean="0"/>
              <a:t> est à 0, c’est un paramètre facultatif.</a:t>
            </a:r>
          </a:p>
          <a:p>
            <a:pPr marL="0" indent="0">
              <a:lnSpc>
                <a:spcPct val="150000"/>
              </a:lnSpc>
              <a:buNone/>
            </a:pPr>
            <a:endParaRPr lang="fr-FR" sz="1500" b="1" dirty="0" smtClean="0"/>
          </a:p>
          <a:p>
            <a:pPr>
              <a:lnSpc>
                <a:spcPct val="150000"/>
              </a:lnSpc>
            </a:pPr>
            <a:r>
              <a:rPr lang="fr-FR" sz="1500" b="1" dirty="0" smtClean="0"/>
              <a:t>SELECT DISTINCT </a:t>
            </a:r>
            <a:r>
              <a:rPr lang="fr-FR" sz="1500" dirty="0" smtClean="0"/>
              <a:t>ne retournera que des résultats uniques pour les colonne concernées. Dans notre cas, </a:t>
            </a:r>
            <a:r>
              <a:rPr lang="fr-FR" sz="1500" b="1" dirty="0" smtClean="0"/>
              <a:t>DISTINCT</a:t>
            </a:r>
            <a:r>
              <a:rPr lang="fr-FR" sz="1500" dirty="0" smtClean="0"/>
              <a:t> ne s’appliquera que sur la colonne « genre ».</a:t>
            </a:r>
            <a:endParaRPr lang="fr-FR" sz="1500" b="1" dirty="0" smtClean="0"/>
          </a:p>
        </p:txBody>
      </p:sp>
      <p:pic>
        <p:nvPicPr>
          <p:cNvPr id="4" name="Image 3"/>
          <p:cNvPicPr>
            <a:picLocks noChangeAspect="1"/>
          </p:cNvPicPr>
          <p:nvPr/>
        </p:nvPicPr>
        <p:blipFill>
          <a:blip r:embed="rId2"/>
          <a:stretch>
            <a:fillRect/>
          </a:stretch>
        </p:blipFill>
        <p:spPr>
          <a:xfrm>
            <a:off x="933063" y="1946794"/>
            <a:ext cx="4284289" cy="4805425"/>
          </a:xfrm>
          <a:prstGeom prst="rect">
            <a:avLst/>
          </a:prstGeom>
        </p:spPr>
      </p:pic>
    </p:spTree>
    <p:extLst>
      <p:ext uri="{BB962C8B-B14F-4D97-AF65-F5344CB8AC3E}">
        <p14:creationId xmlns:p14="http://schemas.microsoft.com/office/powerpoint/2010/main" val="215309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Sélection de données - SELECT</a:t>
            </a:r>
            <a:endParaRPr lang="fr-FR" sz="3200" dirty="0"/>
          </a:p>
        </p:txBody>
      </p:sp>
      <p:sp>
        <p:nvSpPr>
          <p:cNvPr id="7" name="Espace réservé du contenu 2"/>
          <p:cNvSpPr>
            <a:spLocks noGrp="1"/>
          </p:cNvSpPr>
          <p:nvPr>
            <p:ph idx="1"/>
          </p:nvPr>
        </p:nvSpPr>
        <p:spPr>
          <a:xfrm>
            <a:off x="933063" y="1231551"/>
            <a:ext cx="8990044" cy="419991"/>
          </a:xfrm>
        </p:spPr>
        <p:txBody>
          <a:bodyPr>
            <a:normAutofit/>
          </a:bodyPr>
          <a:lstStyle/>
          <a:p>
            <a:pPr>
              <a:lnSpc>
                <a:spcPct val="150000"/>
              </a:lnSpc>
              <a:buFont typeface="+mj-lt"/>
              <a:buAutoNum type="arabicPeriod" startAt="5"/>
            </a:pPr>
            <a:r>
              <a:rPr lang="fr-FR" sz="1400" b="1" u="sng" dirty="0" smtClean="0"/>
              <a:t>Autres possibilités de la clause WHERE</a:t>
            </a:r>
          </a:p>
        </p:txBody>
      </p:sp>
      <p:sp>
        <p:nvSpPr>
          <p:cNvPr id="8" name="Espace réservé du contenu 2"/>
          <p:cNvSpPr txBox="1">
            <a:spLocks/>
          </p:cNvSpPr>
          <p:nvPr/>
        </p:nvSpPr>
        <p:spPr>
          <a:xfrm>
            <a:off x="933064" y="2116812"/>
            <a:ext cx="3974370" cy="44025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500" dirty="0" smtClean="0"/>
              <a:t>Rechercher approximativement avec </a:t>
            </a:r>
            <a:r>
              <a:rPr lang="fr-FR" sz="1500" b="1" dirty="0" smtClean="0"/>
              <a:t>LIKE</a:t>
            </a:r>
          </a:p>
          <a:p>
            <a:pPr lvl="1">
              <a:lnSpc>
                <a:spcPct val="150000"/>
              </a:lnSpc>
            </a:pPr>
            <a:r>
              <a:rPr lang="fr-FR" sz="1300" dirty="0" smtClean="0"/>
              <a:t>Avec</a:t>
            </a:r>
            <a:r>
              <a:rPr lang="fr-FR" sz="1300" b="1" dirty="0" smtClean="0"/>
              <a:t> LIKE</a:t>
            </a:r>
            <a:r>
              <a:rPr lang="fr-FR" sz="1300" dirty="0" smtClean="0"/>
              <a:t>, il est possible d’effectue une recherche avec des caractères représentant d’autres caractères.</a:t>
            </a:r>
          </a:p>
          <a:p>
            <a:pPr lvl="1">
              <a:lnSpc>
                <a:spcPct val="150000"/>
              </a:lnSpc>
            </a:pPr>
            <a:r>
              <a:rPr lang="fr-FR" sz="1300" dirty="0"/>
              <a:t>LIKE est </a:t>
            </a:r>
            <a:r>
              <a:rPr lang="fr-FR" sz="1300" b="1" dirty="0"/>
              <a:t>insensible à la casse</a:t>
            </a:r>
            <a:r>
              <a:rPr lang="fr-FR" sz="1300" dirty="0" smtClean="0"/>
              <a:t>.</a:t>
            </a:r>
            <a:br>
              <a:rPr lang="fr-FR" sz="1300" dirty="0" smtClean="0"/>
            </a:br>
            <a:r>
              <a:rPr lang="fr-FR" sz="1300" dirty="0" smtClean="0"/>
              <a:t>Si besoin, on utilisera </a:t>
            </a:r>
            <a:r>
              <a:rPr lang="fr-FR" sz="1300" b="1" dirty="0" smtClean="0"/>
              <a:t>LIKE BINARY</a:t>
            </a:r>
            <a:r>
              <a:rPr lang="fr-FR" sz="1300" dirty="0" smtClean="0"/>
              <a:t>. </a:t>
            </a:r>
          </a:p>
          <a:p>
            <a:pPr lvl="1">
              <a:lnSpc>
                <a:spcPct val="150000"/>
              </a:lnSpc>
            </a:pPr>
            <a:r>
              <a:rPr lang="fr-FR" sz="1300" dirty="0" smtClean="0"/>
              <a:t>Ce sont des </a:t>
            </a:r>
            <a:r>
              <a:rPr lang="fr-FR" sz="1300" b="1" dirty="0" smtClean="0"/>
              <a:t>jokers</a:t>
            </a:r>
            <a:r>
              <a:rPr lang="fr-FR" sz="1300" dirty="0" smtClean="0"/>
              <a:t>.</a:t>
            </a:r>
            <a:br>
              <a:rPr lang="fr-FR" sz="1300" dirty="0" smtClean="0"/>
            </a:br>
            <a:r>
              <a:rPr lang="fr-FR" sz="1300" dirty="0" smtClean="0"/>
              <a:t>Il en existe deux :</a:t>
            </a:r>
          </a:p>
          <a:p>
            <a:pPr lvl="2">
              <a:lnSpc>
                <a:spcPct val="150000"/>
              </a:lnSpc>
            </a:pPr>
            <a:r>
              <a:rPr lang="fr-FR" sz="1100" dirty="0" smtClean="0"/>
              <a:t>‘%’ qui représente n’importe quelle chaîne de caractère</a:t>
            </a:r>
          </a:p>
          <a:p>
            <a:pPr lvl="2">
              <a:lnSpc>
                <a:spcPct val="150000"/>
              </a:lnSpc>
            </a:pPr>
            <a:r>
              <a:rPr lang="fr-FR" sz="1100" dirty="0" smtClean="0"/>
              <a:t>‘_’ qui représente un seul caractère</a:t>
            </a:r>
          </a:p>
        </p:txBody>
      </p:sp>
      <p:graphicFrame>
        <p:nvGraphicFramePr>
          <p:cNvPr id="6" name="Tableau 5"/>
          <p:cNvGraphicFramePr>
            <a:graphicFrameLocks noGrp="1"/>
          </p:cNvGraphicFramePr>
          <p:nvPr>
            <p:extLst>
              <p:ext uri="{D42A27DB-BD31-4B8C-83A1-F6EECF244321}">
                <p14:modId xmlns:p14="http://schemas.microsoft.com/office/powerpoint/2010/main" val="1331009946"/>
              </p:ext>
            </p:extLst>
          </p:nvPr>
        </p:nvGraphicFramePr>
        <p:xfrm>
          <a:off x="5308601" y="2484163"/>
          <a:ext cx="6242424" cy="2892684"/>
        </p:xfrm>
        <a:graphic>
          <a:graphicData uri="http://schemas.openxmlformats.org/drawingml/2006/table">
            <a:tbl>
              <a:tblPr firstRow="1" bandRow="1">
                <a:tableStyleId>{5C22544A-7EE6-4342-B048-85BDC9FD1C3A}</a:tableStyleId>
              </a:tblPr>
              <a:tblGrid>
                <a:gridCol w="907676">
                  <a:extLst>
                    <a:ext uri="{9D8B030D-6E8A-4147-A177-3AD203B41FA5}">
                      <a16:colId xmlns:a16="http://schemas.microsoft.com/office/drawing/2014/main" val="1681808364"/>
                    </a:ext>
                  </a:extLst>
                </a:gridCol>
                <a:gridCol w="5334748">
                  <a:extLst>
                    <a:ext uri="{9D8B030D-6E8A-4147-A177-3AD203B41FA5}">
                      <a16:colId xmlns:a16="http://schemas.microsoft.com/office/drawing/2014/main" val="4112222108"/>
                    </a:ext>
                  </a:extLst>
                </a:gridCol>
              </a:tblGrid>
              <a:tr h="387475">
                <a:tc>
                  <a:txBody>
                    <a:bodyPr/>
                    <a:lstStyle/>
                    <a:p>
                      <a:pPr>
                        <a:lnSpc>
                          <a:spcPct val="150000"/>
                        </a:lnSpc>
                      </a:pPr>
                      <a:r>
                        <a:rPr lang="fr-FR" sz="1200" dirty="0" smtClean="0"/>
                        <a:t>Exemple</a:t>
                      </a:r>
                      <a:endParaRPr lang="fr-FR" sz="1200" dirty="0"/>
                    </a:p>
                  </a:txBody>
                  <a:tcPr/>
                </a:tc>
                <a:tc>
                  <a:txBody>
                    <a:bodyPr/>
                    <a:lstStyle/>
                    <a:p>
                      <a:pPr>
                        <a:lnSpc>
                          <a:spcPct val="150000"/>
                        </a:lnSpc>
                      </a:pPr>
                      <a:r>
                        <a:rPr lang="fr-FR" sz="1200" dirty="0" smtClean="0"/>
                        <a:t>Signification</a:t>
                      </a:r>
                      <a:endParaRPr lang="fr-FR" sz="1200" dirty="0"/>
                    </a:p>
                  </a:txBody>
                  <a:tcPr/>
                </a:tc>
                <a:extLst>
                  <a:ext uri="{0D108BD9-81ED-4DB2-BD59-A6C34878D82A}">
                    <a16:rowId xmlns:a16="http://schemas.microsoft.com/office/drawing/2014/main" val="614916673"/>
                  </a:ext>
                </a:extLst>
              </a:tr>
              <a:tr h="461486">
                <a:tc>
                  <a:txBody>
                    <a:bodyPr/>
                    <a:lstStyle/>
                    <a:p>
                      <a:pPr>
                        <a:lnSpc>
                          <a:spcPct val="100000"/>
                        </a:lnSpc>
                      </a:pPr>
                      <a:r>
                        <a:rPr lang="fr-FR" sz="1200" dirty="0" smtClean="0"/>
                        <a:t>‘u_’</a:t>
                      </a:r>
                      <a:endParaRPr lang="fr-FR" sz="1200" dirty="0"/>
                    </a:p>
                  </a:txBody>
                  <a:tcPr/>
                </a:tc>
                <a:tc>
                  <a:txBody>
                    <a:bodyPr/>
                    <a:lstStyle/>
                    <a:p>
                      <a:pPr>
                        <a:lnSpc>
                          <a:spcPct val="100000"/>
                        </a:lnSpc>
                      </a:pPr>
                      <a:r>
                        <a:rPr lang="fr-FR" sz="1200" dirty="0" smtClean="0"/>
                        <a:t>Rechercher toutes les chaînes ayant 2 caractères dont le premier commence par U</a:t>
                      </a:r>
                      <a:endParaRPr lang="fr-FR" sz="1200" dirty="0"/>
                    </a:p>
                  </a:txBody>
                  <a:tcPr/>
                </a:tc>
                <a:extLst>
                  <a:ext uri="{0D108BD9-81ED-4DB2-BD59-A6C34878D82A}">
                    <a16:rowId xmlns:a16="http://schemas.microsoft.com/office/drawing/2014/main" val="1320022084"/>
                  </a:ext>
                </a:extLst>
              </a:tr>
              <a:tr h="461486">
                <a:tc>
                  <a:txBody>
                    <a:bodyPr/>
                    <a:lstStyle/>
                    <a:p>
                      <a:pPr>
                        <a:lnSpc>
                          <a:spcPct val="100000"/>
                        </a:lnSpc>
                      </a:pPr>
                      <a:r>
                        <a:rPr lang="fr-FR" sz="1200" dirty="0" smtClean="0"/>
                        <a:t>‘%A’</a:t>
                      </a:r>
                      <a:endParaRPr lang="fr-FR" sz="1200" dirty="0"/>
                    </a:p>
                  </a:txBody>
                  <a:tcPr/>
                </a:tc>
                <a:tc>
                  <a:txBody>
                    <a:bodyPr/>
                    <a:lstStyle/>
                    <a:p>
                      <a:pPr>
                        <a:lnSpc>
                          <a:spcPct val="100000"/>
                        </a:lnSpc>
                      </a:pPr>
                      <a:r>
                        <a:rPr lang="fr-FR" sz="1200" dirty="0" smtClean="0"/>
                        <a:t>Rechercher</a:t>
                      </a:r>
                      <a:r>
                        <a:rPr lang="fr-FR" sz="1200" baseline="0" dirty="0" smtClean="0"/>
                        <a:t> toutes les </a:t>
                      </a:r>
                      <a:r>
                        <a:rPr lang="fr-FR" sz="1200" dirty="0" smtClean="0"/>
                        <a:t>chaînes</a:t>
                      </a:r>
                      <a:r>
                        <a:rPr lang="fr-FR" sz="1200" baseline="0" dirty="0" smtClean="0"/>
                        <a:t> de caractères commençant par « A »</a:t>
                      </a:r>
                      <a:endParaRPr lang="fr-FR" sz="1200" dirty="0"/>
                    </a:p>
                  </a:txBody>
                  <a:tcPr/>
                </a:tc>
                <a:extLst>
                  <a:ext uri="{0D108BD9-81ED-4DB2-BD59-A6C34878D82A}">
                    <a16:rowId xmlns:a16="http://schemas.microsoft.com/office/drawing/2014/main" val="1436365568"/>
                  </a:ext>
                </a:extLst>
              </a:tr>
              <a:tr h="461486">
                <a:tc>
                  <a:txBody>
                    <a:bodyPr/>
                    <a:lstStyle/>
                    <a:p>
                      <a:pPr>
                        <a:lnSpc>
                          <a:spcPct val="100000"/>
                        </a:lnSpc>
                      </a:pPr>
                      <a:r>
                        <a:rPr lang="fr-FR" sz="1200" dirty="0" smtClean="0"/>
                        <a:t>‘%hey%’</a:t>
                      </a:r>
                      <a:endParaRPr lang="fr-FR" sz="1200" dirty="0"/>
                    </a:p>
                  </a:txBody>
                  <a:tcPr/>
                </a:tc>
                <a:tc>
                  <a:txBody>
                    <a:bodyPr/>
                    <a:lstStyle/>
                    <a:p>
                      <a:pPr>
                        <a:lnSpc>
                          <a:spcPct val="100000"/>
                        </a:lnSpc>
                      </a:pPr>
                      <a:r>
                        <a:rPr lang="fr-FR" sz="1200" dirty="0" smtClean="0"/>
                        <a:t>Rechercher</a:t>
                      </a:r>
                      <a:r>
                        <a:rPr lang="fr-FR" sz="1200" baseline="0" dirty="0" smtClean="0"/>
                        <a:t> toutes les </a:t>
                      </a:r>
                      <a:r>
                        <a:rPr lang="fr-FR" sz="1200" dirty="0" smtClean="0"/>
                        <a:t>chaînes</a:t>
                      </a:r>
                      <a:r>
                        <a:rPr lang="fr-FR" sz="1200" baseline="0" dirty="0" smtClean="0"/>
                        <a:t> de caractères contenant « hey »</a:t>
                      </a:r>
                      <a:endParaRPr lang="fr-FR" sz="1200" dirty="0"/>
                    </a:p>
                  </a:txBody>
                  <a:tcPr/>
                </a:tc>
                <a:extLst>
                  <a:ext uri="{0D108BD9-81ED-4DB2-BD59-A6C34878D82A}">
                    <a16:rowId xmlns:a16="http://schemas.microsoft.com/office/drawing/2014/main" val="3151800273"/>
                  </a:ext>
                </a:extLst>
              </a:tr>
              <a:tr h="659265">
                <a:tc>
                  <a:txBody>
                    <a:bodyPr/>
                    <a:lstStyle/>
                    <a:p>
                      <a:pPr>
                        <a:lnSpc>
                          <a:spcPct val="100000"/>
                        </a:lnSpc>
                      </a:pPr>
                      <a:r>
                        <a:rPr lang="fr-FR" sz="1200" dirty="0" smtClean="0"/>
                        <a:t>‘</a:t>
                      </a:r>
                      <a:r>
                        <a:rPr lang="fr-FR" sz="1200" dirty="0" err="1" smtClean="0"/>
                        <a:t>B_n</a:t>
                      </a:r>
                      <a:r>
                        <a:rPr lang="fr-FR" sz="1200" dirty="0" smtClean="0"/>
                        <a:t>_’</a:t>
                      </a:r>
                      <a:endParaRPr lang="fr-FR" sz="1200" dirty="0"/>
                    </a:p>
                  </a:txBody>
                  <a:tcPr/>
                </a:tc>
                <a:tc>
                  <a:txBody>
                    <a:bodyPr/>
                    <a:lstStyle/>
                    <a:p>
                      <a:pPr>
                        <a:lnSpc>
                          <a:spcPct val="100000"/>
                        </a:lnSpc>
                      </a:pPr>
                      <a:r>
                        <a:rPr lang="fr-FR" sz="1200" dirty="0" smtClean="0"/>
                        <a:t>Rechercher toutes les chaînes de caractères commençant par « B » suivit</a:t>
                      </a:r>
                      <a:r>
                        <a:rPr lang="fr-FR" sz="1200" baseline="0" dirty="0" smtClean="0"/>
                        <a:t> d’un caractère puis de « n » puis d’un autre caractère</a:t>
                      </a:r>
                      <a:endParaRPr lang="fr-FR" sz="1200" dirty="0"/>
                    </a:p>
                  </a:txBody>
                  <a:tcPr/>
                </a:tc>
                <a:extLst>
                  <a:ext uri="{0D108BD9-81ED-4DB2-BD59-A6C34878D82A}">
                    <a16:rowId xmlns:a16="http://schemas.microsoft.com/office/drawing/2014/main" val="2784258862"/>
                  </a:ext>
                </a:extLst>
              </a:tr>
              <a:tr h="461486">
                <a:tc>
                  <a:txBody>
                    <a:bodyPr/>
                    <a:lstStyle/>
                    <a:p>
                      <a:pPr>
                        <a:lnSpc>
                          <a:spcPct val="100000"/>
                        </a:lnSpc>
                      </a:pPr>
                      <a:r>
                        <a:rPr lang="fr-FR" sz="1200" dirty="0" smtClean="0"/>
                        <a:t>‘%</a:t>
                      </a:r>
                      <a:r>
                        <a:rPr lang="fr-FR" sz="1200" dirty="0" err="1" smtClean="0"/>
                        <a:t>sa%de</a:t>
                      </a:r>
                      <a:r>
                        <a:rPr lang="fr-FR" sz="1200" dirty="0" smtClean="0"/>
                        <a:t>’</a:t>
                      </a:r>
                      <a:endParaRPr lang="fr-FR" sz="1200" dirty="0"/>
                    </a:p>
                  </a:txBody>
                  <a:tcPr/>
                </a:tc>
                <a:tc>
                  <a:txBody>
                    <a:bodyPr/>
                    <a:lstStyle/>
                    <a:p>
                      <a:pPr>
                        <a:lnSpc>
                          <a:spcPct val="100000"/>
                        </a:lnSpc>
                      </a:pPr>
                      <a:r>
                        <a:rPr lang="fr-FR" sz="1200" dirty="0" smtClean="0"/>
                        <a:t>Rechercher toutes les chaînes de</a:t>
                      </a:r>
                      <a:r>
                        <a:rPr lang="fr-FR" sz="1200" baseline="0" dirty="0" smtClean="0"/>
                        <a:t> caractères contenant « sa » et terminant par « de »</a:t>
                      </a:r>
                      <a:endParaRPr lang="fr-FR" sz="1200" dirty="0"/>
                    </a:p>
                  </a:txBody>
                  <a:tcPr/>
                </a:tc>
                <a:extLst>
                  <a:ext uri="{0D108BD9-81ED-4DB2-BD59-A6C34878D82A}">
                    <a16:rowId xmlns:a16="http://schemas.microsoft.com/office/drawing/2014/main" val="121333188"/>
                  </a:ext>
                </a:extLst>
              </a:tr>
            </a:tbl>
          </a:graphicData>
        </a:graphic>
      </p:graphicFrame>
    </p:spTree>
    <p:extLst>
      <p:ext uri="{BB962C8B-B14F-4D97-AF65-F5344CB8AC3E}">
        <p14:creationId xmlns:p14="http://schemas.microsoft.com/office/powerpoint/2010/main" val="3789028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Sélection de données - SELECT</a:t>
            </a:r>
            <a:endParaRPr lang="fr-FR" sz="3200" dirty="0"/>
          </a:p>
        </p:txBody>
      </p:sp>
      <p:sp>
        <p:nvSpPr>
          <p:cNvPr id="7" name="Espace réservé du contenu 2"/>
          <p:cNvSpPr>
            <a:spLocks noGrp="1"/>
          </p:cNvSpPr>
          <p:nvPr>
            <p:ph idx="1"/>
          </p:nvPr>
        </p:nvSpPr>
        <p:spPr>
          <a:xfrm>
            <a:off x="933063" y="1231551"/>
            <a:ext cx="8990044" cy="419991"/>
          </a:xfrm>
        </p:spPr>
        <p:txBody>
          <a:bodyPr>
            <a:normAutofit/>
          </a:bodyPr>
          <a:lstStyle/>
          <a:p>
            <a:pPr>
              <a:lnSpc>
                <a:spcPct val="150000"/>
              </a:lnSpc>
              <a:buFont typeface="+mj-lt"/>
              <a:buAutoNum type="arabicPeriod" startAt="5"/>
            </a:pPr>
            <a:r>
              <a:rPr lang="fr-FR" sz="1400" b="1" u="sng" dirty="0" smtClean="0"/>
              <a:t>Autres possibilités de la clause WHERE</a:t>
            </a:r>
          </a:p>
        </p:txBody>
      </p:sp>
      <p:sp>
        <p:nvSpPr>
          <p:cNvPr id="8" name="Espace réservé du contenu 2"/>
          <p:cNvSpPr txBox="1">
            <a:spLocks/>
          </p:cNvSpPr>
          <p:nvPr/>
        </p:nvSpPr>
        <p:spPr>
          <a:xfrm>
            <a:off x="933064" y="2116812"/>
            <a:ext cx="7372736" cy="5770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500" dirty="0" smtClean="0"/>
              <a:t>Rechercher approximativement avec </a:t>
            </a:r>
            <a:r>
              <a:rPr lang="fr-FR" sz="1500" b="1" dirty="0" smtClean="0"/>
              <a:t>LIKE </a:t>
            </a:r>
            <a:r>
              <a:rPr lang="fr-FR" sz="1500" dirty="0" smtClean="0"/>
              <a:t>– Exemples :</a:t>
            </a:r>
          </a:p>
        </p:txBody>
      </p:sp>
      <p:pic>
        <p:nvPicPr>
          <p:cNvPr id="5" name="Image 4"/>
          <p:cNvPicPr>
            <a:picLocks noChangeAspect="1"/>
          </p:cNvPicPr>
          <p:nvPr/>
        </p:nvPicPr>
        <p:blipFill>
          <a:blip r:embed="rId2"/>
          <a:stretch>
            <a:fillRect/>
          </a:stretch>
        </p:blipFill>
        <p:spPr>
          <a:xfrm>
            <a:off x="3085657" y="2693894"/>
            <a:ext cx="4684856" cy="3932795"/>
          </a:xfrm>
          <a:prstGeom prst="rect">
            <a:avLst/>
          </a:prstGeom>
        </p:spPr>
      </p:pic>
    </p:spTree>
    <p:extLst>
      <p:ext uri="{BB962C8B-B14F-4D97-AF65-F5344CB8AC3E}">
        <p14:creationId xmlns:p14="http://schemas.microsoft.com/office/powerpoint/2010/main" val="1193153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Sélection de données - SELECT</a:t>
            </a:r>
            <a:endParaRPr lang="fr-FR" sz="3200" dirty="0"/>
          </a:p>
        </p:txBody>
      </p:sp>
      <p:sp>
        <p:nvSpPr>
          <p:cNvPr id="7" name="Espace réservé du contenu 2"/>
          <p:cNvSpPr>
            <a:spLocks noGrp="1"/>
          </p:cNvSpPr>
          <p:nvPr>
            <p:ph idx="1"/>
          </p:nvPr>
        </p:nvSpPr>
        <p:spPr>
          <a:xfrm>
            <a:off x="933063" y="1231551"/>
            <a:ext cx="8990044" cy="419991"/>
          </a:xfrm>
        </p:spPr>
        <p:txBody>
          <a:bodyPr>
            <a:normAutofit/>
          </a:bodyPr>
          <a:lstStyle/>
          <a:p>
            <a:pPr>
              <a:lnSpc>
                <a:spcPct val="150000"/>
              </a:lnSpc>
              <a:buFont typeface="+mj-lt"/>
              <a:buAutoNum type="arabicPeriod" startAt="5"/>
            </a:pPr>
            <a:r>
              <a:rPr lang="fr-FR" sz="1400" b="1" u="sng" dirty="0" smtClean="0"/>
              <a:t>Autres possibilités de la clause WHERE</a:t>
            </a:r>
          </a:p>
        </p:txBody>
      </p:sp>
      <p:sp>
        <p:nvSpPr>
          <p:cNvPr id="8" name="Espace réservé du contenu 2"/>
          <p:cNvSpPr txBox="1">
            <a:spLocks/>
          </p:cNvSpPr>
          <p:nvPr/>
        </p:nvSpPr>
        <p:spPr>
          <a:xfrm>
            <a:off x="933064" y="2116812"/>
            <a:ext cx="3974370" cy="44025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500" dirty="0" smtClean="0"/>
              <a:t>Rechercher dans un </a:t>
            </a:r>
            <a:r>
              <a:rPr lang="fr-FR" sz="1500" b="1" dirty="0" smtClean="0"/>
              <a:t>intervalle</a:t>
            </a:r>
          </a:p>
          <a:p>
            <a:pPr lvl="1">
              <a:lnSpc>
                <a:spcPct val="150000"/>
              </a:lnSpc>
            </a:pPr>
            <a:r>
              <a:rPr lang="fr-FR" sz="1300" dirty="0" smtClean="0"/>
              <a:t>Pour effectuer une recherche dans un intervalle, on utilisera :</a:t>
            </a:r>
            <a:br>
              <a:rPr lang="fr-FR" sz="1300" dirty="0" smtClean="0"/>
            </a:br>
            <a:r>
              <a:rPr lang="fr-FR" sz="1300" b="1" dirty="0" smtClean="0"/>
              <a:t>BETWEEN </a:t>
            </a:r>
            <a:r>
              <a:rPr lang="fr-FR" sz="1300" b="1" dirty="0" smtClean="0">
                <a:solidFill>
                  <a:srgbClr val="92D050"/>
                </a:solidFill>
              </a:rPr>
              <a:t>minimum</a:t>
            </a:r>
            <a:r>
              <a:rPr lang="fr-FR" sz="1300" b="1" dirty="0" smtClean="0"/>
              <a:t> AND </a:t>
            </a:r>
            <a:r>
              <a:rPr lang="fr-FR" sz="1300" b="1" dirty="0" smtClean="0">
                <a:solidFill>
                  <a:schemeClr val="accent1">
                    <a:lumMod val="60000"/>
                    <a:lumOff val="40000"/>
                  </a:schemeClr>
                </a:solidFill>
              </a:rPr>
              <a:t>maximum</a:t>
            </a:r>
            <a:r>
              <a:rPr lang="fr-FR" sz="1300" b="1" dirty="0" smtClean="0"/>
              <a:t> </a:t>
            </a:r>
          </a:p>
          <a:p>
            <a:pPr marL="457200" lvl="1" indent="0">
              <a:lnSpc>
                <a:spcPct val="150000"/>
              </a:lnSpc>
              <a:buNone/>
            </a:pPr>
            <a:endParaRPr lang="fr-FR" sz="1300" b="1" dirty="0" smtClean="0"/>
          </a:p>
          <a:p>
            <a:pPr lvl="1">
              <a:lnSpc>
                <a:spcPct val="150000"/>
              </a:lnSpc>
            </a:pPr>
            <a:r>
              <a:rPr lang="fr-FR" sz="1300" dirty="0" smtClean="0"/>
              <a:t>Il est également possible d’utiliser les opérateurs &lt;= et &gt;=. Néanmoins, la requête sera plus performante et plus facile à lire avec BETWEEN</a:t>
            </a:r>
          </a:p>
          <a:p>
            <a:pPr marL="457200" lvl="1" indent="0">
              <a:lnSpc>
                <a:spcPct val="150000"/>
              </a:lnSpc>
              <a:buNone/>
            </a:pPr>
            <a:endParaRPr lang="fr-FR" sz="1300" dirty="0" smtClean="0"/>
          </a:p>
          <a:p>
            <a:pPr lvl="1">
              <a:lnSpc>
                <a:spcPct val="150000"/>
              </a:lnSpc>
            </a:pPr>
            <a:r>
              <a:rPr lang="fr-FR" sz="1300" dirty="0" smtClean="0"/>
              <a:t>Fonctionne avec les dates, les nombres et les chaînes de caractères</a:t>
            </a:r>
          </a:p>
        </p:txBody>
      </p:sp>
      <p:pic>
        <p:nvPicPr>
          <p:cNvPr id="5" name="Image 4"/>
          <p:cNvPicPr>
            <a:picLocks noChangeAspect="1"/>
          </p:cNvPicPr>
          <p:nvPr/>
        </p:nvPicPr>
        <p:blipFill>
          <a:blip r:embed="rId2"/>
          <a:stretch>
            <a:fillRect/>
          </a:stretch>
        </p:blipFill>
        <p:spPr>
          <a:xfrm>
            <a:off x="5246920" y="2148189"/>
            <a:ext cx="6365951" cy="4252611"/>
          </a:xfrm>
          <a:prstGeom prst="rect">
            <a:avLst/>
          </a:prstGeom>
        </p:spPr>
      </p:pic>
    </p:spTree>
    <p:extLst>
      <p:ext uri="{BB962C8B-B14F-4D97-AF65-F5344CB8AC3E}">
        <p14:creationId xmlns:p14="http://schemas.microsoft.com/office/powerpoint/2010/main" val="1975815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Modification de données - UPDATE</a:t>
            </a:r>
            <a:endParaRPr lang="fr-FR" sz="3200" dirty="0"/>
          </a:p>
        </p:txBody>
      </p:sp>
      <p:sp>
        <p:nvSpPr>
          <p:cNvPr id="8" name="Espace réservé du contenu 2"/>
          <p:cNvSpPr txBox="1">
            <a:spLocks/>
          </p:cNvSpPr>
          <p:nvPr/>
        </p:nvSpPr>
        <p:spPr>
          <a:xfrm>
            <a:off x="933064" y="2116811"/>
            <a:ext cx="4212678" cy="3611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500" dirty="0" smtClean="0"/>
              <a:t>Pour mettre à jour/modifier des données on utilise la commande </a:t>
            </a:r>
            <a:r>
              <a:rPr lang="fr-FR" sz="1500" b="1" dirty="0" smtClean="0"/>
              <a:t>UPDATE</a:t>
            </a:r>
            <a:r>
              <a:rPr lang="fr-FR" sz="1500" dirty="0" smtClean="0"/>
              <a:t>.</a:t>
            </a:r>
            <a:r>
              <a:rPr lang="fr-FR" sz="1500" b="1" dirty="0" smtClean="0"/>
              <a:t/>
            </a:r>
            <a:br>
              <a:rPr lang="fr-FR" sz="1500" b="1" dirty="0" smtClean="0"/>
            </a:br>
            <a:r>
              <a:rPr lang="fr-FR" sz="1500" dirty="0" smtClean="0"/>
              <a:t>L’action est </a:t>
            </a:r>
            <a:r>
              <a:rPr lang="fr-FR" sz="1500" b="1" dirty="0" smtClean="0"/>
              <a:t>irréversible.</a:t>
            </a:r>
          </a:p>
          <a:p>
            <a:pPr>
              <a:lnSpc>
                <a:spcPct val="150000"/>
              </a:lnSpc>
            </a:pPr>
            <a:r>
              <a:rPr lang="fr-FR" sz="1500" dirty="0" smtClean="0"/>
              <a:t>Pour spécifier correctement les données à modifier, on utilise la clause </a:t>
            </a:r>
            <a:r>
              <a:rPr lang="fr-FR" sz="1500" b="1" dirty="0" smtClean="0"/>
              <a:t>WHERE. </a:t>
            </a:r>
            <a:r>
              <a:rPr lang="fr-FR" sz="1500" dirty="0"/>
              <a:t/>
            </a:r>
            <a:br>
              <a:rPr lang="fr-FR" sz="1500" dirty="0"/>
            </a:br>
            <a:r>
              <a:rPr lang="fr-FR" sz="1500" dirty="0" smtClean="0"/>
              <a:t>Sans la clause WHERE, l’intégralité de la table sera modifiée.</a:t>
            </a:r>
            <a:endParaRPr lang="fr-FR" sz="1300" b="1" dirty="0" smtClean="0"/>
          </a:p>
          <a:p>
            <a:pPr marL="457200" lvl="1" indent="0">
              <a:lnSpc>
                <a:spcPct val="150000"/>
              </a:lnSpc>
              <a:buNone/>
            </a:pPr>
            <a:endParaRPr lang="fr-FR" sz="1300" b="1" dirty="0" smtClean="0"/>
          </a:p>
        </p:txBody>
      </p:sp>
      <p:pic>
        <p:nvPicPr>
          <p:cNvPr id="3" name="Image 2"/>
          <p:cNvPicPr>
            <a:picLocks noChangeAspect="1"/>
          </p:cNvPicPr>
          <p:nvPr/>
        </p:nvPicPr>
        <p:blipFill>
          <a:blip r:embed="rId2"/>
          <a:stretch>
            <a:fillRect/>
          </a:stretch>
        </p:blipFill>
        <p:spPr>
          <a:xfrm>
            <a:off x="5221101" y="2358857"/>
            <a:ext cx="6791803" cy="2934801"/>
          </a:xfrm>
          <a:prstGeom prst="rect">
            <a:avLst/>
          </a:prstGeom>
        </p:spPr>
      </p:pic>
    </p:spTree>
    <p:extLst>
      <p:ext uri="{BB962C8B-B14F-4D97-AF65-F5344CB8AC3E}">
        <p14:creationId xmlns:p14="http://schemas.microsoft.com/office/powerpoint/2010/main" val="474478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Suppression de données - DELETE</a:t>
            </a:r>
            <a:endParaRPr lang="fr-FR" sz="3200" dirty="0"/>
          </a:p>
        </p:txBody>
      </p:sp>
      <p:sp>
        <p:nvSpPr>
          <p:cNvPr id="8" name="Espace réservé du contenu 2"/>
          <p:cNvSpPr txBox="1">
            <a:spLocks/>
          </p:cNvSpPr>
          <p:nvPr/>
        </p:nvSpPr>
        <p:spPr>
          <a:xfrm>
            <a:off x="933064" y="2116811"/>
            <a:ext cx="4212678" cy="36116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500" dirty="0" smtClean="0"/>
              <a:t>Pour supprimer des données on utilise la commande </a:t>
            </a:r>
            <a:r>
              <a:rPr lang="fr-FR" sz="1500" b="1" dirty="0" smtClean="0"/>
              <a:t>DELETE.</a:t>
            </a:r>
            <a:br>
              <a:rPr lang="fr-FR" sz="1500" b="1" dirty="0" smtClean="0"/>
            </a:br>
            <a:r>
              <a:rPr lang="fr-FR" sz="1500" dirty="0" smtClean="0"/>
              <a:t>L’action est </a:t>
            </a:r>
            <a:r>
              <a:rPr lang="fr-FR" sz="1500" b="1" dirty="0" smtClean="0"/>
              <a:t>irréversible.</a:t>
            </a:r>
          </a:p>
          <a:p>
            <a:pPr>
              <a:lnSpc>
                <a:spcPct val="150000"/>
              </a:lnSpc>
            </a:pPr>
            <a:r>
              <a:rPr lang="fr-FR" sz="1500" dirty="0" smtClean="0"/>
              <a:t>Pour spécifier correctement les données à supprimer, on utilise la clause </a:t>
            </a:r>
            <a:r>
              <a:rPr lang="fr-FR" sz="1500" b="1" dirty="0" smtClean="0"/>
              <a:t>WHERE. </a:t>
            </a:r>
            <a:r>
              <a:rPr lang="fr-FR" sz="1500" dirty="0"/>
              <a:t/>
            </a:r>
            <a:br>
              <a:rPr lang="fr-FR" sz="1500" dirty="0"/>
            </a:br>
            <a:r>
              <a:rPr lang="fr-FR" sz="1500" dirty="0" smtClean="0"/>
              <a:t>Sans la clause WHERE, l’intégralité de la table sera supprimée.</a:t>
            </a:r>
            <a:endParaRPr lang="fr-FR" sz="1300" b="1" dirty="0" smtClean="0"/>
          </a:p>
          <a:p>
            <a:pPr marL="457200" lvl="1" indent="0">
              <a:lnSpc>
                <a:spcPct val="150000"/>
              </a:lnSpc>
              <a:buNone/>
            </a:pPr>
            <a:endParaRPr lang="fr-FR" sz="1300" b="1" dirty="0" smtClean="0"/>
          </a:p>
        </p:txBody>
      </p:sp>
      <p:pic>
        <p:nvPicPr>
          <p:cNvPr id="4" name="Image 3"/>
          <p:cNvPicPr>
            <a:picLocks noChangeAspect="1"/>
          </p:cNvPicPr>
          <p:nvPr/>
        </p:nvPicPr>
        <p:blipFill>
          <a:blip r:embed="rId2"/>
          <a:stretch>
            <a:fillRect/>
          </a:stretch>
        </p:blipFill>
        <p:spPr>
          <a:xfrm>
            <a:off x="5555316" y="2632544"/>
            <a:ext cx="6283164" cy="2459410"/>
          </a:xfrm>
          <a:prstGeom prst="rect">
            <a:avLst/>
          </a:prstGeom>
        </p:spPr>
      </p:pic>
    </p:spTree>
    <p:extLst>
      <p:ext uri="{BB962C8B-B14F-4D97-AF65-F5344CB8AC3E}">
        <p14:creationId xmlns:p14="http://schemas.microsoft.com/office/powerpoint/2010/main" val="1228474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index</a:t>
            </a:r>
            <a:endParaRPr lang="fr-FR" sz="3200" dirty="0"/>
          </a:p>
        </p:txBody>
      </p:sp>
      <p:sp>
        <p:nvSpPr>
          <p:cNvPr id="8" name="Espace réservé du contenu 2"/>
          <p:cNvSpPr txBox="1">
            <a:spLocks/>
          </p:cNvSpPr>
          <p:nvPr/>
        </p:nvSpPr>
        <p:spPr>
          <a:xfrm>
            <a:off x="933063" y="1767188"/>
            <a:ext cx="10299713" cy="472325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600" dirty="0"/>
              <a:t>Un index est une structure entretenue automatiquement, qui permet de localiser facilement des </a:t>
            </a:r>
            <a:r>
              <a:rPr lang="fr-FR" sz="1600" dirty="0" smtClean="0"/>
              <a:t>enregistrements. </a:t>
            </a:r>
            <a:r>
              <a:rPr lang="fr-FR" sz="1600" b="1" dirty="0"/>
              <a:t/>
            </a:r>
            <a:br>
              <a:rPr lang="fr-FR" sz="1600" b="1" dirty="0"/>
            </a:br>
            <a:r>
              <a:rPr lang="fr-FR" sz="1600" b="1" u="sng" dirty="0" smtClean="0"/>
              <a:t>Exemple:</a:t>
            </a:r>
            <a:r>
              <a:rPr lang="fr-FR" sz="1600" dirty="0" smtClean="0"/>
              <a:t> A titre de comparaison, c’est comme si nous allions rechercher nos données dans la tables des matières plutôt que de les chercher une à une.</a:t>
            </a:r>
          </a:p>
          <a:p>
            <a:pPr marL="0" indent="0">
              <a:lnSpc>
                <a:spcPct val="150000"/>
              </a:lnSpc>
              <a:buNone/>
            </a:pPr>
            <a:endParaRPr lang="fr-FR" sz="1600" dirty="0" smtClean="0"/>
          </a:p>
          <a:p>
            <a:pPr>
              <a:lnSpc>
                <a:spcPct val="150000"/>
              </a:lnSpc>
            </a:pPr>
            <a:r>
              <a:rPr lang="fr-FR" sz="1600" dirty="0"/>
              <a:t>Les index sont utilisés par les SGBD pour de nombreuses opérations. Les index facilitent les opérations de tri, de recherche, de regroupement et de </a:t>
            </a:r>
            <a:r>
              <a:rPr lang="fr-FR" sz="1600" dirty="0" smtClean="0"/>
              <a:t>jointure.</a:t>
            </a:r>
          </a:p>
          <a:p>
            <a:pPr marL="0" indent="0">
              <a:lnSpc>
                <a:spcPct val="150000"/>
              </a:lnSpc>
              <a:buNone/>
            </a:pPr>
            <a:endParaRPr lang="fr-FR" sz="1600" dirty="0" smtClean="0"/>
          </a:p>
          <a:p>
            <a:pPr>
              <a:lnSpc>
                <a:spcPct val="150000"/>
              </a:lnSpc>
            </a:pPr>
            <a:r>
              <a:rPr lang="fr-FR" sz="1600" dirty="0" smtClean="0"/>
              <a:t>Les index sont </a:t>
            </a:r>
            <a:r>
              <a:rPr lang="fr-FR" sz="1600" b="1" dirty="0" smtClean="0"/>
              <a:t>indispensables</a:t>
            </a:r>
            <a:r>
              <a:rPr lang="fr-FR" sz="1600" dirty="0" smtClean="0"/>
              <a:t> pour la création de clés </a:t>
            </a:r>
            <a:r>
              <a:rPr lang="fr-FR" sz="1600" b="1" dirty="0" smtClean="0"/>
              <a:t>primaires</a:t>
            </a:r>
            <a:r>
              <a:rPr lang="fr-FR" sz="1600" dirty="0" smtClean="0"/>
              <a:t> et </a:t>
            </a:r>
            <a:r>
              <a:rPr lang="fr-FR" sz="1600" b="1" dirty="0" smtClean="0"/>
              <a:t>étrangères</a:t>
            </a:r>
            <a:r>
              <a:rPr lang="fr-FR" sz="1600" dirty="0" smtClean="0"/>
              <a:t>.</a:t>
            </a:r>
          </a:p>
          <a:p>
            <a:pPr>
              <a:lnSpc>
                <a:spcPct val="150000"/>
              </a:lnSpc>
            </a:pPr>
            <a:endParaRPr lang="fr-FR" sz="1600" dirty="0"/>
          </a:p>
          <a:p>
            <a:pPr>
              <a:lnSpc>
                <a:spcPct val="150000"/>
              </a:lnSpc>
            </a:pPr>
            <a:r>
              <a:rPr lang="fr-FR" sz="1600" dirty="0" smtClean="0"/>
              <a:t>Les index peuvent se </a:t>
            </a:r>
            <a:r>
              <a:rPr lang="fr-FR" sz="1600" b="1" dirty="0" smtClean="0"/>
              <a:t>cumuler</a:t>
            </a:r>
            <a:r>
              <a:rPr lang="fr-FR" sz="1600" dirty="0" smtClean="0"/>
              <a:t> sur plusieurs colonnes</a:t>
            </a:r>
          </a:p>
          <a:p>
            <a:pPr>
              <a:lnSpc>
                <a:spcPct val="150000"/>
              </a:lnSpc>
            </a:pPr>
            <a:endParaRPr lang="fr-FR" sz="1600" dirty="0" smtClean="0"/>
          </a:p>
        </p:txBody>
      </p:sp>
    </p:spTree>
    <p:extLst>
      <p:ext uri="{BB962C8B-B14F-4D97-AF65-F5344CB8AC3E}">
        <p14:creationId xmlns:p14="http://schemas.microsoft.com/office/powerpoint/2010/main" val="4285064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index</a:t>
            </a:r>
            <a:endParaRPr lang="fr-FR" sz="3200" dirty="0"/>
          </a:p>
        </p:txBody>
      </p:sp>
      <p:graphicFrame>
        <p:nvGraphicFramePr>
          <p:cNvPr id="3" name="Tableau 2"/>
          <p:cNvGraphicFramePr>
            <a:graphicFrameLocks noGrp="1"/>
          </p:cNvGraphicFramePr>
          <p:nvPr>
            <p:extLst>
              <p:ext uri="{D42A27DB-BD31-4B8C-83A1-F6EECF244321}">
                <p14:modId xmlns:p14="http://schemas.microsoft.com/office/powerpoint/2010/main" val="2976299917"/>
              </p:ext>
            </p:extLst>
          </p:nvPr>
        </p:nvGraphicFramePr>
        <p:xfrm>
          <a:off x="2381623" y="1808878"/>
          <a:ext cx="5789706" cy="2304768"/>
        </p:xfrm>
        <a:graphic>
          <a:graphicData uri="http://schemas.openxmlformats.org/drawingml/2006/table">
            <a:tbl>
              <a:tblPr firstRow="1" bandRow="1">
                <a:tableStyleId>{5C22544A-7EE6-4342-B048-85BDC9FD1C3A}</a:tableStyleId>
              </a:tblPr>
              <a:tblGrid>
                <a:gridCol w="343647">
                  <a:extLst>
                    <a:ext uri="{9D8B030D-6E8A-4147-A177-3AD203B41FA5}">
                      <a16:colId xmlns:a16="http://schemas.microsoft.com/office/drawing/2014/main" val="195274654"/>
                    </a:ext>
                  </a:extLst>
                </a:gridCol>
                <a:gridCol w="1730188">
                  <a:extLst>
                    <a:ext uri="{9D8B030D-6E8A-4147-A177-3AD203B41FA5}">
                      <a16:colId xmlns:a16="http://schemas.microsoft.com/office/drawing/2014/main" val="440084628"/>
                    </a:ext>
                  </a:extLst>
                </a:gridCol>
                <a:gridCol w="1411941">
                  <a:extLst>
                    <a:ext uri="{9D8B030D-6E8A-4147-A177-3AD203B41FA5}">
                      <a16:colId xmlns:a16="http://schemas.microsoft.com/office/drawing/2014/main" val="1477306775"/>
                    </a:ext>
                  </a:extLst>
                </a:gridCol>
                <a:gridCol w="1067202">
                  <a:extLst>
                    <a:ext uri="{9D8B030D-6E8A-4147-A177-3AD203B41FA5}">
                      <a16:colId xmlns:a16="http://schemas.microsoft.com/office/drawing/2014/main" val="1610140102"/>
                    </a:ext>
                  </a:extLst>
                </a:gridCol>
                <a:gridCol w="1236728">
                  <a:extLst>
                    <a:ext uri="{9D8B030D-6E8A-4147-A177-3AD203B41FA5}">
                      <a16:colId xmlns:a16="http://schemas.microsoft.com/office/drawing/2014/main" val="1986323988"/>
                    </a:ext>
                  </a:extLst>
                </a:gridCol>
              </a:tblGrid>
              <a:tr h="262027">
                <a:tc>
                  <a:txBody>
                    <a:bodyPr/>
                    <a:lstStyle/>
                    <a:p>
                      <a:r>
                        <a:rPr lang="fr-FR" sz="1200" dirty="0" smtClean="0"/>
                        <a:t>id</a:t>
                      </a:r>
                      <a:endParaRPr lang="fr-FR" sz="1200" dirty="0"/>
                    </a:p>
                  </a:txBody>
                  <a:tcPr/>
                </a:tc>
                <a:tc>
                  <a:txBody>
                    <a:bodyPr/>
                    <a:lstStyle/>
                    <a:p>
                      <a:r>
                        <a:rPr lang="fr-FR" sz="1200" dirty="0" smtClean="0"/>
                        <a:t>titre</a:t>
                      </a:r>
                      <a:endParaRPr lang="fr-FR" sz="1200" dirty="0"/>
                    </a:p>
                  </a:txBody>
                  <a:tcPr/>
                </a:tc>
                <a:tc>
                  <a:txBody>
                    <a:bodyPr/>
                    <a:lstStyle/>
                    <a:p>
                      <a:r>
                        <a:rPr lang="fr-FR" sz="1200" dirty="0" smtClean="0"/>
                        <a:t>genre</a:t>
                      </a:r>
                      <a:endParaRPr lang="fr-FR" sz="1200" dirty="0"/>
                    </a:p>
                  </a:txBody>
                  <a:tcPr/>
                </a:tc>
                <a:tc>
                  <a:txBody>
                    <a:bodyPr/>
                    <a:lstStyle/>
                    <a:p>
                      <a:r>
                        <a:rPr lang="fr-FR" sz="1200" dirty="0" err="1" smtClean="0"/>
                        <a:t>date_sortie</a:t>
                      </a:r>
                      <a:endParaRPr lang="fr-FR" sz="1200" dirty="0"/>
                    </a:p>
                  </a:txBody>
                  <a:tcPr/>
                </a:tc>
                <a:tc>
                  <a:txBody>
                    <a:bodyPr/>
                    <a:lstStyle/>
                    <a:p>
                      <a:r>
                        <a:rPr lang="fr-FR" sz="1200" dirty="0" smtClean="0"/>
                        <a:t>commentaire</a:t>
                      </a:r>
                      <a:endParaRPr lang="fr-FR" sz="1200" dirty="0"/>
                    </a:p>
                  </a:txBody>
                  <a:tcPr/>
                </a:tc>
                <a:extLst>
                  <a:ext uri="{0D108BD9-81ED-4DB2-BD59-A6C34878D82A}">
                    <a16:rowId xmlns:a16="http://schemas.microsoft.com/office/drawing/2014/main" val="3749094611"/>
                  </a:ext>
                </a:extLst>
              </a:tr>
              <a:tr h="290064">
                <a:tc>
                  <a:txBody>
                    <a:bodyPr/>
                    <a:lstStyle/>
                    <a:p>
                      <a:r>
                        <a:rPr lang="fr-FR" sz="1200" dirty="0" smtClean="0"/>
                        <a:t>3</a:t>
                      </a:r>
                      <a:endParaRPr lang="fr-FR" sz="1200" dirty="0"/>
                    </a:p>
                  </a:txBody>
                  <a:tcPr/>
                </a:tc>
                <a:tc>
                  <a:txBody>
                    <a:bodyPr/>
                    <a:lstStyle/>
                    <a:p>
                      <a:r>
                        <a:rPr lang="fr-FR" sz="1200" dirty="0" smtClean="0"/>
                        <a:t>Mission Impossible 1</a:t>
                      </a:r>
                      <a:endParaRPr lang="fr-FR" sz="1200" dirty="0"/>
                    </a:p>
                  </a:txBody>
                  <a:tcPr/>
                </a:tc>
                <a:tc>
                  <a:txBody>
                    <a:bodyPr/>
                    <a:lstStyle/>
                    <a:p>
                      <a:r>
                        <a:rPr lang="fr-FR" sz="1200" dirty="0" smtClean="0"/>
                        <a:t>Action</a:t>
                      </a:r>
                      <a:endParaRPr lang="fr-FR" sz="1200" dirty="0"/>
                    </a:p>
                  </a:txBody>
                  <a:tcPr/>
                </a:tc>
                <a:tc>
                  <a:txBody>
                    <a:bodyPr/>
                    <a:lstStyle/>
                    <a:p>
                      <a:r>
                        <a:rPr lang="fr-FR" sz="1200" dirty="0" smtClean="0"/>
                        <a:t>2010-06-05</a:t>
                      </a:r>
                      <a:endParaRPr lang="fr-FR" sz="1200" dirty="0"/>
                    </a:p>
                  </a:txBody>
                  <a:tcPr/>
                </a:tc>
                <a:tc>
                  <a:txBody>
                    <a:bodyPr/>
                    <a:lstStyle/>
                    <a:p>
                      <a:r>
                        <a:rPr lang="fr-FR" sz="1200" dirty="0" smtClean="0"/>
                        <a:t>Super !</a:t>
                      </a:r>
                      <a:endParaRPr lang="fr-FR" sz="1200" dirty="0"/>
                    </a:p>
                  </a:txBody>
                  <a:tcPr/>
                </a:tc>
                <a:extLst>
                  <a:ext uri="{0D108BD9-81ED-4DB2-BD59-A6C34878D82A}">
                    <a16:rowId xmlns:a16="http://schemas.microsoft.com/office/drawing/2014/main" val="673080824"/>
                  </a:ext>
                </a:extLst>
              </a:tr>
              <a:tr h="290064">
                <a:tc>
                  <a:txBody>
                    <a:bodyPr/>
                    <a:lstStyle/>
                    <a:p>
                      <a:r>
                        <a:rPr lang="fr-FR" sz="1200" dirty="0" smtClean="0"/>
                        <a:t>2</a:t>
                      </a:r>
                      <a:endParaRPr lang="fr-FR" sz="1200" dirty="0"/>
                    </a:p>
                  </a:txBody>
                  <a:tcPr/>
                </a:tc>
                <a:tc>
                  <a:txBody>
                    <a:bodyPr/>
                    <a:lstStyle/>
                    <a:p>
                      <a:r>
                        <a:rPr lang="fr-FR" sz="1200" dirty="0" smtClean="0"/>
                        <a:t>Le Roi Lion</a:t>
                      </a:r>
                      <a:endParaRPr lang="fr-FR" sz="1200" dirty="0"/>
                    </a:p>
                  </a:txBody>
                  <a:tcPr/>
                </a:tc>
                <a:tc>
                  <a:txBody>
                    <a:bodyPr/>
                    <a:lstStyle/>
                    <a:p>
                      <a:r>
                        <a:rPr lang="fr-FR" sz="1200" dirty="0" smtClean="0"/>
                        <a:t>Animation</a:t>
                      </a:r>
                      <a:endParaRPr lang="fr-FR" sz="1200" dirty="0"/>
                    </a:p>
                  </a:txBody>
                  <a:tcPr/>
                </a:tc>
                <a:tc>
                  <a:txBody>
                    <a:bodyPr/>
                    <a:lstStyle/>
                    <a:p>
                      <a:r>
                        <a:rPr lang="fr-FR" sz="1200" dirty="0" smtClean="0"/>
                        <a:t>1994-05-04</a:t>
                      </a:r>
                      <a:endParaRPr lang="fr-FR" sz="1200" dirty="0"/>
                    </a:p>
                  </a:txBody>
                  <a:tcPr/>
                </a:tc>
                <a:tc>
                  <a:txBody>
                    <a:bodyPr/>
                    <a:lstStyle/>
                    <a:p>
                      <a:r>
                        <a:rPr lang="fr-FR" sz="1200" dirty="0" smtClean="0"/>
                        <a:t>NULL</a:t>
                      </a:r>
                      <a:endParaRPr lang="fr-FR" sz="1200" dirty="0"/>
                    </a:p>
                  </a:txBody>
                  <a:tcPr/>
                </a:tc>
                <a:extLst>
                  <a:ext uri="{0D108BD9-81ED-4DB2-BD59-A6C34878D82A}">
                    <a16:rowId xmlns:a16="http://schemas.microsoft.com/office/drawing/2014/main" val="915788104"/>
                  </a:ext>
                </a:extLst>
              </a:tr>
              <a:tr h="290064">
                <a:tc>
                  <a:txBody>
                    <a:bodyPr/>
                    <a:lstStyle/>
                    <a:p>
                      <a:r>
                        <a:rPr lang="fr-FR" sz="1200" dirty="0" smtClean="0"/>
                        <a:t>5</a:t>
                      </a:r>
                      <a:endParaRPr lang="fr-FR" sz="1200" dirty="0"/>
                    </a:p>
                  </a:txBody>
                  <a:tcPr/>
                </a:tc>
                <a:tc>
                  <a:txBody>
                    <a:bodyPr/>
                    <a:lstStyle/>
                    <a:p>
                      <a:r>
                        <a:rPr lang="fr-FR" sz="1200" dirty="0" smtClean="0"/>
                        <a:t>Aladin</a:t>
                      </a:r>
                      <a:endParaRPr lang="fr-FR" sz="1200" dirty="0"/>
                    </a:p>
                  </a:txBody>
                  <a:tcPr/>
                </a:tc>
                <a:tc>
                  <a:txBody>
                    <a:bodyPr/>
                    <a:lstStyle/>
                    <a:p>
                      <a:r>
                        <a:rPr lang="fr-FR" sz="1200" dirty="0" smtClean="0"/>
                        <a:t>Animation</a:t>
                      </a:r>
                      <a:endParaRPr lang="fr-FR" sz="1200" dirty="0"/>
                    </a:p>
                  </a:txBody>
                  <a:tcPr/>
                </a:tc>
                <a:tc>
                  <a:txBody>
                    <a:bodyPr/>
                    <a:lstStyle/>
                    <a:p>
                      <a:r>
                        <a:rPr lang="fr-FR" sz="1200" dirty="0" smtClean="0"/>
                        <a:t>1992-08-09</a:t>
                      </a:r>
                      <a:endParaRPr lang="fr-FR" sz="1200" dirty="0"/>
                    </a:p>
                  </a:txBody>
                  <a:tcPr/>
                </a:tc>
                <a:tc>
                  <a:txBody>
                    <a:bodyPr/>
                    <a:lstStyle/>
                    <a:p>
                      <a:r>
                        <a:rPr lang="fr-FR" sz="1200" dirty="0" smtClean="0"/>
                        <a:t>NULL</a:t>
                      </a:r>
                      <a:endParaRPr lang="fr-FR" sz="1200" dirty="0"/>
                    </a:p>
                  </a:txBody>
                  <a:tcPr/>
                </a:tc>
                <a:extLst>
                  <a:ext uri="{0D108BD9-81ED-4DB2-BD59-A6C34878D82A}">
                    <a16:rowId xmlns:a16="http://schemas.microsoft.com/office/drawing/2014/main" val="3626717692"/>
                  </a:ext>
                </a:extLst>
              </a:tr>
              <a:tr h="290064">
                <a:tc>
                  <a:txBody>
                    <a:bodyPr/>
                    <a:lstStyle/>
                    <a:p>
                      <a:r>
                        <a:rPr lang="fr-FR" sz="1200" dirty="0" smtClean="0"/>
                        <a:t>1</a:t>
                      </a:r>
                      <a:endParaRPr lang="fr-FR" sz="1200" dirty="0"/>
                    </a:p>
                  </a:txBody>
                  <a:tcPr/>
                </a:tc>
                <a:tc>
                  <a:txBody>
                    <a:bodyPr/>
                    <a:lstStyle/>
                    <a:p>
                      <a:r>
                        <a:rPr lang="fr-FR" sz="1200" dirty="0" smtClean="0"/>
                        <a:t>Oliver</a:t>
                      </a:r>
                      <a:r>
                        <a:rPr lang="fr-FR" sz="1200" baseline="0" dirty="0" smtClean="0"/>
                        <a:t> et compagnie</a:t>
                      </a:r>
                      <a:endParaRPr lang="fr-FR" sz="1200" dirty="0"/>
                    </a:p>
                  </a:txBody>
                  <a:tcPr/>
                </a:tc>
                <a:tc>
                  <a:txBody>
                    <a:bodyPr/>
                    <a:lstStyle/>
                    <a:p>
                      <a:r>
                        <a:rPr lang="fr-FR" sz="1200" dirty="0" smtClean="0"/>
                        <a:t>Animation</a:t>
                      </a:r>
                      <a:endParaRPr lang="fr-FR" sz="1200" dirty="0"/>
                    </a:p>
                  </a:txBody>
                  <a:tcPr/>
                </a:tc>
                <a:tc>
                  <a:txBody>
                    <a:bodyPr/>
                    <a:lstStyle/>
                    <a:p>
                      <a:r>
                        <a:rPr lang="fr-FR" sz="1200" dirty="0" smtClean="0"/>
                        <a:t>1989-05-04</a:t>
                      </a:r>
                      <a:endParaRPr lang="fr-FR" sz="1200" dirty="0"/>
                    </a:p>
                  </a:txBody>
                  <a:tcPr/>
                </a:tc>
                <a:tc>
                  <a:txBody>
                    <a:bodyPr/>
                    <a:lstStyle/>
                    <a:p>
                      <a:r>
                        <a:rPr lang="fr-FR" sz="1200" dirty="0" smtClean="0"/>
                        <a:t>Au top !</a:t>
                      </a:r>
                      <a:endParaRPr lang="fr-FR" sz="1200" dirty="0"/>
                    </a:p>
                  </a:txBody>
                  <a:tcPr/>
                </a:tc>
                <a:extLst>
                  <a:ext uri="{0D108BD9-81ED-4DB2-BD59-A6C34878D82A}">
                    <a16:rowId xmlns:a16="http://schemas.microsoft.com/office/drawing/2014/main" val="4257652497"/>
                  </a:ext>
                </a:extLst>
              </a:tr>
              <a:tr h="290064">
                <a:tc>
                  <a:txBody>
                    <a:bodyPr/>
                    <a:lstStyle/>
                    <a:p>
                      <a:r>
                        <a:rPr lang="fr-FR" sz="1200" dirty="0" smtClean="0"/>
                        <a:t>4</a:t>
                      </a:r>
                      <a:endParaRPr lang="fr-FR" sz="1200" dirty="0"/>
                    </a:p>
                  </a:txBody>
                  <a:tcPr/>
                </a:tc>
                <a:tc>
                  <a:txBody>
                    <a:bodyPr/>
                    <a:lstStyle/>
                    <a:p>
                      <a:r>
                        <a:rPr lang="fr-FR" sz="1200" dirty="0" smtClean="0"/>
                        <a:t>Star </a:t>
                      </a:r>
                      <a:r>
                        <a:rPr lang="fr-FR" sz="1200" dirty="0" err="1" smtClean="0"/>
                        <a:t>Wars</a:t>
                      </a:r>
                      <a:r>
                        <a:rPr lang="fr-FR" sz="1200" dirty="0" smtClean="0"/>
                        <a:t> 1</a:t>
                      </a:r>
                      <a:endParaRPr lang="fr-FR" sz="1200" dirty="0"/>
                    </a:p>
                  </a:txBody>
                  <a:tcPr/>
                </a:tc>
                <a:tc>
                  <a:txBody>
                    <a:bodyPr/>
                    <a:lstStyle/>
                    <a:p>
                      <a:r>
                        <a:rPr lang="fr-FR" sz="1200" dirty="0" smtClean="0"/>
                        <a:t>Science Fiction</a:t>
                      </a:r>
                      <a:endParaRPr lang="fr-FR" sz="1200" dirty="0"/>
                    </a:p>
                  </a:txBody>
                  <a:tcPr/>
                </a:tc>
                <a:tc>
                  <a:txBody>
                    <a:bodyPr/>
                    <a:lstStyle/>
                    <a:p>
                      <a:r>
                        <a:rPr lang="fr-FR" sz="1200" dirty="0" smtClean="0"/>
                        <a:t>1999-10-13</a:t>
                      </a:r>
                      <a:endParaRPr lang="fr-FR" sz="1200" dirty="0"/>
                    </a:p>
                  </a:txBody>
                  <a:tcPr/>
                </a:tc>
                <a:tc>
                  <a:txBody>
                    <a:bodyPr/>
                    <a:lstStyle/>
                    <a:p>
                      <a:r>
                        <a:rPr lang="fr-FR" sz="1200" dirty="0" smtClean="0"/>
                        <a:t>NULL</a:t>
                      </a:r>
                      <a:endParaRPr lang="fr-FR" sz="1200" dirty="0"/>
                    </a:p>
                  </a:txBody>
                  <a:tcPr/>
                </a:tc>
                <a:extLst>
                  <a:ext uri="{0D108BD9-81ED-4DB2-BD59-A6C34878D82A}">
                    <a16:rowId xmlns:a16="http://schemas.microsoft.com/office/drawing/2014/main" val="2379164388"/>
                  </a:ext>
                </a:extLst>
              </a:tr>
              <a:tr h="290064">
                <a:tc>
                  <a:txBody>
                    <a:bodyPr/>
                    <a:lstStyle/>
                    <a:p>
                      <a:r>
                        <a:rPr lang="fr-FR" sz="1200" dirty="0" smtClean="0"/>
                        <a:t>7</a:t>
                      </a:r>
                      <a:endParaRPr lang="fr-FR" sz="1200" dirty="0"/>
                    </a:p>
                  </a:txBody>
                  <a:tcPr/>
                </a:tc>
                <a:tc>
                  <a:txBody>
                    <a:bodyPr/>
                    <a:lstStyle/>
                    <a:p>
                      <a:r>
                        <a:rPr lang="fr-FR" sz="1200" dirty="0" smtClean="0"/>
                        <a:t>Star </a:t>
                      </a:r>
                      <a:r>
                        <a:rPr lang="fr-FR" sz="1200" dirty="0" err="1" smtClean="0"/>
                        <a:t>Wars</a:t>
                      </a:r>
                      <a:r>
                        <a:rPr lang="fr-FR" sz="1200" dirty="0" smtClean="0"/>
                        <a:t> 2</a:t>
                      </a:r>
                      <a:endParaRPr lang="fr-FR" sz="1200" dirty="0"/>
                    </a:p>
                  </a:txBody>
                  <a:tcPr/>
                </a:tc>
                <a:tc>
                  <a:txBody>
                    <a:bodyPr/>
                    <a:lstStyle/>
                    <a:p>
                      <a:r>
                        <a:rPr lang="fr-FR" sz="1200" dirty="0" smtClean="0"/>
                        <a:t>Science Fiction</a:t>
                      </a:r>
                      <a:endParaRPr lang="fr-FR" sz="1200" dirty="0"/>
                    </a:p>
                  </a:txBody>
                  <a:tcPr/>
                </a:tc>
                <a:tc>
                  <a:txBody>
                    <a:bodyPr/>
                    <a:lstStyle/>
                    <a:p>
                      <a:r>
                        <a:rPr lang="fr-FR" sz="1200" dirty="0" smtClean="0"/>
                        <a:t>2002-05-17</a:t>
                      </a:r>
                      <a:endParaRPr lang="fr-FR" sz="1200" dirty="0"/>
                    </a:p>
                  </a:txBody>
                  <a:tcPr/>
                </a:tc>
                <a:tc>
                  <a:txBody>
                    <a:bodyPr/>
                    <a:lstStyle/>
                    <a:p>
                      <a:r>
                        <a:rPr lang="fr-FR" sz="1200" dirty="0" smtClean="0"/>
                        <a:t>NULL</a:t>
                      </a:r>
                      <a:endParaRPr lang="fr-FR" sz="1200" dirty="0"/>
                    </a:p>
                  </a:txBody>
                  <a:tcPr/>
                </a:tc>
                <a:extLst>
                  <a:ext uri="{0D108BD9-81ED-4DB2-BD59-A6C34878D82A}">
                    <a16:rowId xmlns:a16="http://schemas.microsoft.com/office/drawing/2014/main" val="4171384658"/>
                  </a:ext>
                </a:extLst>
              </a:tr>
              <a:tr h="290064">
                <a:tc>
                  <a:txBody>
                    <a:bodyPr/>
                    <a:lstStyle/>
                    <a:p>
                      <a:r>
                        <a:rPr lang="fr-FR" sz="1200" dirty="0" smtClean="0"/>
                        <a:t>6</a:t>
                      </a:r>
                      <a:endParaRPr lang="fr-FR" sz="1200" dirty="0"/>
                    </a:p>
                  </a:txBody>
                  <a:tcPr/>
                </a:tc>
                <a:tc>
                  <a:txBody>
                    <a:bodyPr/>
                    <a:lstStyle/>
                    <a:p>
                      <a:r>
                        <a:rPr lang="fr-FR" sz="1200" dirty="0" smtClean="0"/>
                        <a:t>Mulan</a:t>
                      </a:r>
                      <a:endParaRPr lang="fr-FR" sz="1200" dirty="0"/>
                    </a:p>
                  </a:txBody>
                  <a:tcPr/>
                </a:tc>
                <a:tc>
                  <a:txBody>
                    <a:bodyPr/>
                    <a:lstStyle/>
                    <a:p>
                      <a:r>
                        <a:rPr lang="fr-FR" sz="1200" dirty="0" smtClean="0"/>
                        <a:t>Animation</a:t>
                      </a:r>
                      <a:endParaRPr lang="fr-FR" sz="1200" dirty="0"/>
                    </a:p>
                  </a:txBody>
                  <a:tcPr/>
                </a:tc>
                <a:tc>
                  <a:txBody>
                    <a:bodyPr/>
                    <a:lstStyle/>
                    <a:p>
                      <a:r>
                        <a:rPr lang="fr-FR" sz="1200" dirty="0" smtClean="0"/>
                        <a:t>1998-06-05</a:t>
                      </a:r>
                      <a:endParaRPr lang="fr-FR" sz="1200" dirty="0"/>
                    </a:p>
                  </a:txBody>
                  <a:tcPr/>
                </a:tc>
                <a:tc>
                  <a:txBody>
                    <a:bodyPr/>
                    <a:lstStyle/>
                    <a:p>
                      <a:r>
                        <a:rPr lang="fr-FR" sz="1200" dirty="0" smtClean="0"/>
                        <a:t>Génial</a:t>
                      </a:r>
                      <a:endParaRPr lang="fr-FR" sz="1200" dirty="0"/>
                    </a:p>
                  </a:txBody>
                  <a:tcPr/>
                </a:tc>
                <a:extLst>
                  <a:ext uri="{0D108BD9-81ED-4DB2-BD59-A6C34878D82A}">
                    <a16:rowId xmlns:a16="http://schemas.microsoft.com/office/drawing/2014/main" val="1646702283"/>
                  </a:ext>
                </a:extLst>
              </a:tr>
            </a:tbl>
          </a:graphicData>
        </a:graphic>
      </p:graphicFrame>
      <p:graphicFrame>
        <p:nvGraphicFramePr>
          <p:cNvPr id="4" name="Tableau 3"/>
          <p:cNvGraphicFramePr>
            <a:graphicFrameLocks noGrp="1"/>
          </p:cNvGraphicFramePr>
          <p:nvPr>
            <p:extLst>
              <p:ext uri="{D42A27DB-BD31-4B8C-83A1-F6EECF244321}">
                <p14:modId xmlns:p14="http://schemas.microsoft.com/office/powerpoint/2010/main" val="1779045700"/>
              </p:ext>
            </p:extLst>
          </p:nvPr>
        </p:nvGraphicFramePr>
        <p:xfrm>
          <a:off x="1063811" y="1808878"/>
          <a:ext cx="406400" cy="2304768"/>
        </p:xfrm>
        <a:graphic>
          <a:graphicData uri="http://schemas.openxmlformats.org/drawingml/2006/table">
            <a:tbl>
              <a:tblPr firstRow="1" bandRow="1">
                <a:tableStyleId>{5C22544A-7EE6-4342-B048-85BDC9FD1C3A}</a:tableStyleId>
              </a:tblPr>
              <a:tblGrid>
                <a:gridCol w="406400">
                  <a:extLst>
                    <a:ext uri="{9D8B030D-6E8A-4147-A177-3AD203B41FA5}">
                      <a16:colId xmlns:a16="http://schemas.microsoft.com/office/drawing/2014/main" val="1377140101"/>
                    </a:ext>
                  </a:extLst>
                </a:gridCol>
              </a:tblGrid>
              <a:tr h="288096">
                <a:tc>
                  <a:txBody>
                    <a:bodyPr/>
                    <a:lstStyle/>
                    <a:p>
                      <a:r>
                        <a:rPr lang="fr-FR" sz="1200" dirty="0" smtClean="0"/>
                        <a:t>id</a:t>
                      </a:r>
                      <a:endParaRPr lang="fr-FR" sz="1200" dirty="0"/>
                    </a:p>
                  </a:txBody>
                  <a:tcPr/>
                </a:tc>
                <a:extLst>
                  <a:ext uri="{0D108BD9-81ED-4DB2-BD59-A6C34878D82A}">
                    <a16:rowId xmlns:a16="http://schemas.microsoft.com/office/drawing/2014/main" val="347352540"/>
                  </a:ext>
                </a:extLst>
              </a:tr>
              <a:tr h="288096">
                <a:tc>
                  <a:txBody>
                    <a:bodyPr/>
                    <a:lstStyle/>
                    <a:p>
                      <a:r>
                        <a:rPr lang="fr-FR" sz="1200" dirty="0" smtClean="0"/>
                        <a:t>1</a:t>
                      </a:r>
                      <a:endParaRPr lang="fr-FR" sz="1200" dirty="0"/>
                    </a:p>
                  </a:txBody>
                  <a:tcPr/>
                </a:tc>
                <a:extLst>
                  <a:ext uri="{0D108BD9-81ED-4DB2-BD59-A6C34878D82A}">
                    <a16:rowId xmlns:a16="http://schemas.microsoft.com/office/drawing/2014/main" val="103439736"/>
                  </a:ext>
                </a:extLst>
              </a:tr>
              <a:tr h="288096">
                <a:tc>
                  <a:txBody>
                    <a:bodyPr/>
                    <a:lstStyle/>
                    <a:p>
                      <a:r>
                        <a:rPr lang="fr-FR" sz="1200" dirty="0" smtClean="0"/>
                        <a:t>2</a:t>
                      </a:r>
                      <a:endParaRPr lang="fr-FR" sz="1200" dirty="0"/>
                    </a:p>
                  </a:txBody>
                  <a:tcPr/>
                </a:tc>
                <a:extLst>
                  <a:ext uri="{0D108BD9-81ED-4DB2-BD59-A6C34878D82A}">
                    <a16:rowId xmlns:a16="http://schemas.microsoft.com/office/drawing/2014/main" val="898360289"/>
                  </a:ext>
                </a:extLst>
              </a:tr>
              <a:tr h="288096">
                <a:tc>
                  <a:txBody>
                    <a:bodyPr/>
                    <a:lstStyle/>
                    <a:p>
                      <a:r>
                        <a:rPr lang="fr-FR" sz="1200" dirty="0" smtClean="0"/>
                        <a:t>3</a:t>
                      </a:r>
                      <a:endParaRPr lang="fr-FR" sz="1200" dirty="0"/>
                    </a:p>
                  </a:txBody>
                  <a:tcPr/>
                </a:tc>
                <a:extLst>
                  <a:ext uri="{0D108BD9-81ED-4DB2-BD59-A6C34878D82A}">
                    <a16:rowId xmlns:a16="http://schemas.microsoft.com/office/drawing/2014/main" val="1789869485"/>
                  </a:ext>
                </a:extLst>
              </a:tr>
              <a:tr h="288096">
                <a:tc>
                  <a:txBody>
                    <a:bodyPr/>
                    <a:lstStyle/>
                    <a:p>
                      <a:r>
                        <a:rPr lang="fr-FR" sz="1200" dirty="0" smtClean="0"/>
                        <a:t>4</a:t>
                      </a:r>
                      <a:endParaRPr lang="fr-FR" sz="1200" dirty="0"/>
                    </a:p>
                  </a:txBody>
                  <a:tcPr/>
                </a:tc>
                <a:extLst>
                  <a:ext uri="{0D108BD9-81ED-4DB2-BD59-A6C34878D82A}">
                    <a16:rowId xmlns:a16="http://schemas.microsoft.com/office/drawing/2014/main" val="1638883797"/>
                  </a:ext>
                </a:extLst>
              </a:tr>
              <a:tr h="288096">
                <a:tc>
                  <a:txBody>
                    <a:bodyPr/>
                    <a:lstStyle/>
                    <a:p>
                      <a:r>
                        <a:rPr lang="fr-FR" sz="1200" dirty="0" smtClean="0"/>
                        <a:t>5</a:t>
                      </a:r>
                      <a:endParaRPr lang="fr-FR" sz="1200" dirty="0"/>
                    </a:p>
                  </a:txBody>
                  <a:tcPr/>
                </a:tc>
                <a:extLst>
                  <a:ext uri="{0D108BD9-81ED-4DB2-BD59-A6C34878D82A}">
                    <a16:rowId xmlns:a16="http://schemas.microsoft.com/office/drawing/2014/main" val="526579432"/>
                  </a:ext>
                </a:extLst>
              </a:tr>
              <a:tr h="288096">
                <a:tc>
                  <a:txBody>
                    <a:bodyPr/>
                    <a:lstStyle/>
                    <a:p>
                      <a:r>
                        <a:rPr lang="fr-FR" sz="1200" dirty="0" smtClean="0"/>
                        <a:t>6</a:t>
                      </a:r>
                      <a:endParaRPr lang="fr-FR" sz="1200" dirty="0"/>
                    </a:p>
                  </a:txBody>
                  <a:tcPr/>
                </a:tc>
                <a:extLst>
                  <a:ext uri="{0D108BD9-81ED-4DB2-BD59-A6C34878D82A}">
                    <a16:rowId xmlns:a16="http://schemas.microsoft.com/office/drawing/2014/main" val="761563368"/>
                  </a:ext>
                </a:extLst>
              </a:tr>
              <a:tr h="288096">
                <a:tc>
                  <a:txBody>
                    <a:bodyPr/>
                    <a:lstStyle/>
                    <a:p>
                      <a:r>
                        <a:rPr lang="fr-FR" sz="1200" dirty="0" smtClean="0"/>
                        <a:t>7</a:t>
                      </a:r>
                      <a:endParaRPr lang="fr-FR" sz="1200" dirty="0"/>
                    </a:p>
                  </a:txBody>
                  <a:tcPr/>
                </a:tc>
                <a:extLst>
                  <a:ext uri="{0D108BD9-81ED-4DB2-BD59-A6C34878D82A}">
                    <a16:rowId xmlns:a16="http://schemas.microsoft.com/office/drawing/2014/main" val="1510475183"/>
                  </a:ext>
                </a:extLst>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1201808338"/>
              </p:ext>
            </p:extLst>
          </p:nvPr>
        </p:nvGraphicFramePr>
        <p:xfrm>
          <a:off x="9163422" y="1808878"/>
          <a:ext cx="1598707" cy="2304768"/>
        </p:xfrm>
        <a:graphic>
          <a:graphicData uri="http://schemas.openxmlformats.org/drawingml/2006/table">
            <a:tbl>
              <a:tblPr firstRow="1" bandRow="1">
                <a:tableStyleId>{5C22544A-7EE6-4342-B048-85BDC9FD1C3A}</a:tableStyleId>
              </a:tblPr>
              <a:tblGrid>
                <a:gridCol w="1598707">
                  <a:extLst>
                    <a:ext uri="{9D8B030D-6E8A-4147-A177-3AD203B41FA5}">
                      <a16:colId xmlns:a16="http://schemas.microsoft.com/office/drawing/2014/main" val="1377140101"/>
                    </a:ext>
                  </a:extLst>
                </a:gridCol>
              </a:tblGrid>
              <a:tr h="288096">
                <a:tc>
                  <a:txBody>
                    <a:bodyPr/>
                    <a:lstStyle/>
                    <a:p>
                      <a:r>
                        <a:rPr lang="fr-FR" sz="1200" dirty="0" err="1" smtClean="0"/>
                        <a:t>date_sortie</a:t>
                      </a:r>
                      <a:endParaRPr lang="fr-FR" sz="1200" dirty="0"/>
                    </a:p>
                  </a:txBody>
                  <a:tcPr/>
                </a:tc>
                <a:extLst>
                  <a:ext uri="{0D108BD9-81ED-4DB2-BD59-A6C34878D82A}">
                    <a16:rowId xmlns:a16="http://schemas.microsoft.com/office/drawing/2014/main" val="347352540"/>
                  </a:ext>
                </a:extLst>
              </a:tr>
              <a:tr h="288096">
                <a:tc>
                  <a:txBody>
                    <a:bodyPr/>
                    <a:lstStyle/>
                    <a:p>
                      <a:r>
                        <a:rPr lang="fr-FR" sz="1200" dirty="0" smtClean="0"/>
                        <a:t>1989-05-04</a:t>
                      </a:r>
                      <a:endParaRPr lang="fr-FR" sz="1200" dirty="0"/>
                    </a:p>
                  </a:txBody>
                  <a:tcPr/>
                </a:tc>
                <a:extLst>
                  <a:ext uri="{0D108BD9-81ED-4DB2-BD59-A6C34878D82A}">
                    <a16:rowId xmlns:a16="http://schemas.microsoft.com/office/drawing/2014/main" val="103439736"/>
                  </a:ext>
                </a:extLst>
              </a:tr>
              <a:tr h="288096">
                <a:tc>
                  <a:txBody>
                    <a:bodyPr/>
                    <a:lstStyle/>
                    <a:p>
                      <a:r>
                        <a:rPr lang="fr-FR" sz="1200" dirty="0" smtClean="0"/>
                        <a:t>1992-08-09</a:t>
                      </a:r>
                      <a:endParaRPr lang="fr-FR" sz="1200" dirty="0"/>
                    </a:p>
                  </a:txBody>
                  <a:tcPr/>
                </a:tc>
                <a:extLst>
                  <a:ext uri="{0D108BD9-81ED-4DB2-BD59-A6C34878D82A}">
                    <a16:rowId xmlns:a16="http://schemas.microsoft.com/office/drawing/2014/main" val="898360289"/>
                  </a:ext>
                </a:extLst>
              </a:tr>
              <a:tr h="288096">
                <a:tc>
                  <a:txBody>
                    <a:bodyPr/>
                    <a:lstStyle/>
                    <a:p>
                      <a:r>
                        <a:rPr lang="fr-FR" sz="1200" dirty="0" smtClean="0"/>
                        <a:t>1994-05-04</a:t>
                      </a:r>
                      <a:endParaRPr lang="fr-FR" sz="1200" dirty="0"/>
                    </a:p>
                  </a:txBody>
                  <a:tcPr/>
                </a:tc>
                <a:extLst>
                  <a:ext uri="{0D108BD9-81ED-4DB2-BD59-A6C34878D82A}">
                    <a16:rowId xmlns:a16="http://schemas.microsoft.com/office/drawing/2014/main" val="1789869485"/>
                  </a:ext>
                </a:extLst>
              </a:tr>
              <a:tr h="288096">
                <a:tc>
                  <a:txBody>
                    <a:bodyPr/>
                    <a:lstStyle/>
                    <a:p>
                      <a:r>
                        <a:rPr lang="fr-FR" sz="1200" dirty="0" smtClean="0"/>
                        <a:t>1998-06-05</a:t>
                      </a:r>
                      <a:endParaRPr lang="fr-FR" sz="1200" dirty="0"/>
                    </a:p>
                  </a:txBody>
                  <a:tcPr/>
                </a:tc>
                <a:extLst>
                  <a:ext uri="{0D108BD9-81ED-4DB2-BD59-A6C34878D82A}">
                    <a16:rowId xmlns:a16="http://schemas.microsoft.com/office/drawing/2014/main" val="1638883797"/>
                  </a:ext>
                </a:extLst>
              </a:tr>
              <a:tr h="288096">
                <a:tc>
                  <a:txBody>
                    <a:bodyPr/>
                    <a:lstStyle/>
                    <a:p>
                      <a:r>
                        <a:rPr lang="fr-FR" sz="1200" dirty="0" smtClean="0"/>
                        <a:t>1999-10-13</a:t>
                      </a:r>
                      <a:endParaRPr lang="fr-FR" sz="1200" dirty="0"/>
                    </a:p>
                  </a:txBody>
                  <a:tcPr/>
                </a:tc>
                <a:extLst>
                  <a:ext uri="{0D108BD9-81ED-4DB2-BD59-A6C34878D82A}">
                    <a16:rowId xmlns:a16="http://schemas.microsoft.com/office/drawing/2014/main" val="526579432"/>
                  </a:ext>
                </a:extLst>
              </a:tr>
              <a:tr h="288096">
                <a:tc>
                  <a:txBody>
                    <a:bodyPr/>
                    <a:lstStyle/>
                    <a:p>
                      <a:r>
                        <a:rPr lang="fr-FR" sz="1200" dirty="0" smtClean="0"/>
                        <a:t>2002-05-17</a:t>
                      </a:r>
                      <a:endParaRPr lang="fr-FR" sz="1200" dirty="0"/>
                    </a:p>
                  </a:txBody>
                  <a:tcPr/>
                </a:tc>
                <a:extLst>
                  <a:ext uri="{0D108BD9-81ED-4DB2-BD59-A6C34878D82A}">
                    <a16:rowId xmlns:a16="http://schemas.microsoft.com/office/drawing/2014/main" val="761563368"/>
                  </a:ext>
                </a:extLst>
              </a:tr>
              <a:tr h="288096">
                <a:tc>
                  <a:txBody>
                    <a:bodyPr/>
                    <a:lstStyle/>
                    <a:p>
                      <a:r>
                        <a:rPr lang="fr-FR" sz="1200" dirty="0" smtClean="0"/>
                        <a:t>2010-06-05</a:t>
                      </a:r>
                      <a:endParaRPr lang="fr-FR" sz="1200" dirty="0"/>
                    </a:p>
                  </a:txBody>
                  <a:tcPr/>
                </a:tc>
                <a:extLst>
                  <a:ext uri="{0D108BD9-81ED-4DB2-BD59-A6C34878D82A}">
                    <a16:rowId xmlns:a16="http://schemas.microsoft.com/office/drawing/2014/main" val="1510475183"/>
                  </a:ext>
                </a:extLst>
              </a:tr>
            </a:tbl>
          </a:graphicData>
        </a:graphic>
      </p:graphicFrame>
      <p:cxnSp>
        <p:nvCxnSpPr>
          <p:cNvPr id="7" name="Connecteur droit avec flèche 6"/>
          <p:cNvCxnSpPr/>
          <p:nvPr/>
        </p:nvCxnSpPr>
        <p:spPr>
          <a:xfrm>
            <a:off x="1524000" y="2272553"/>
            <a:ext cx="739588" cy="797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1556123" y="2505635"/>
            <a:ext cx="76125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V="1">
            <a:off x="1556123" y="2272554"/>
            <a:ext cx="707465" cy="519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1529228" y="3083858"/>
            <a:ext cx="734360" cy="268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V="1">
            <a:off x="1556123" y="2794746"/>
            <a:ext cx="707465" cy="571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1534457" y="3684494"/>
            <a:ext cx="729131" cy="277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1566580" y="3684494"/>
            <a:ext cx="647702" cy="277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H="1">
            <a:off x="8235575" y="2216525"/>
            <a:ext cx="847166" cy="853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H="1">
            <a:off x="8283388" y="2532530"/>
            <a:ext cx="753036" cy="259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flipH="1" flipV="1">
            <a:off x="8289364" y="2532530"/>
            <a:ext cx="742577" cy="3003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flipH="1">
            <a:off x="8283388" y="3128683"/>
            <a:ext cx="753036" cy="8337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H="1">
            <a:off x="8283388" y="3684494"/>
            <a:ext cx="7993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H="1">
            <a:off x="8283388" y="3366245"/>
            <a:ext cx="7993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H="1" flipV="1">
            <a:off x="8283388" y="2272553"/>
            <a:ext cx="799354" cy="1689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Espace réservé du contenu 2"/>
          <p:cNvSpPr txBox="1">
            <a:spLocks/>
          </p:cNvSpPr>
          <p:nvPr/>
        </p:nvSpPr>
        <p:spPr>
          <a:xfrm>
            <a:off x="933063" y="4476923"/>
            <a:ext cx="10299713" cy="23093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400" dirty="0" smtClean="0"/>
              <a:t>L’index sur l’ID est trié par ordre croissant ce qui permet d’améliorer grandement l’efficacité des recherches.</a:t>
            </a:r>
          </a:p>
          <a:p>
            <a:pPr>
              <a:lnSpc>
                <a:spcPct val="150000"/>
              </a:lnSpc>
            </a:pPr>
            <a:r>
              <a:rPr lang="fr-FR" sz="1400" dirty="0" smtClean="0"/>
              <a:t>Il est tout à fait possible d’avoir plusieurs index. Ici le second index sur la colonne « </a:t>
            </a:r>
            <a:r>
              <a:rPr lang="fr-FR" sz="1400" dirty="0" err="1" smtClean="0"/>
              <a:t>date_sortie</a:t>
            </a:r>
            <a:r>
              <a:rPr lang="fr-FR" sz="1400" dirty="0" smtClean="0"/>
              <a:t>  ».</a:t>
            </a:r>
          </a:p>
          <a:p>
            <a:pPr>
              <a:lnSpc>
                <a:spcPct val="150000"/>
              </a:lnSpc>
            </a:pPr>
            <a:r>
              <a:rPr lang="fr-FR" sz="1400" dirty="0" smtClean="0"/>
              <a:t>A la création d’un index, MySQL </a:t>
            </a:r>
            <a:r>
              <a:rPr lang="fr-FR" sz="1400" dirty="0"/>
              <a:t>stocke </a:t>
            </a:r>
            <a:r>
              <a:rPr lang="fr-FR" sz="1400" dirty="0" smtClean="0"/>
              <a:t>ce dernier sous </a:t>
            </a:r>
            <a:r>
              <a:rPr lang="fr-FR" sz="1400" dirty="0"/>
              <a:t>forme d'une structure </a:t>
            </a:r>
            <a:r>
              <a:rPr lang="fr-FR" sz="1400" dirty="0" smtClean="0"/>
              <a:t>particulière contenant </a:t>
            </a:r>
            <a:r>
              <a:rPr lang="fr-FR" sz="1400" dirty="0"/>
              <a:t>les valeurs </a:t>
            </a:r>
            <a:r>
              <a:rPr lang="fr-FR" sz="1400" dirty="0" smtClean="0"/>
              <a:t>de la ou les colonnes impliquées dans l’index. </a:t>
            </a:r>
            <a:r>
              <a:rPr lang="fr-FR" sz="1400" dirty="0"/>
              <a:t>Cette structure stocke les valeurs </a:t>
            </a:r>
            <a:r>
              <a:rPr lang="fr-FR" sz="1400" b="1" dirty="0"/>
              <a:t>triées </a:t>
            </a:r>
            <a:r>
              <a:rPr lang="fr-FR" sz="1400" dirty="0"/>
              <a:t>et permet d'accéder à chacune de manière efficace et rap</a:t>
            </a:r>
            <a:r>
              <a:rPr lang="fr-FR" sz="1400" i="1" dirty="0"/>
              <a:t>ide</a:t>
            </a:r>
            <a:r>
              <a:rPr lang="fr-FR" sz="1400" dirty="0"/>
              <a:t>.</a:t>
            </a:r>
            <a:endParaRPr lang="fr-FR" sz="1400" dirty="0" smtClean="0"/>
          </a:p>
        </p:txBody>
      </p:sp>
    </p:spTree>
    <p:extLst>
      <p:ext uri="{BB962C8B-B14F-4D97-AF65-F5344CB8AC3E}">
        <p14:creationId xmlns:p14="http://schemas.microsoft.com/office/powerpoint/2010/main" val="2023751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index – Intérêts et inconvénients</a:t>
            </a:r>
            <a:endParaRPr lang="fr-FR" sz="3200" dirty="0"/>
          </a:p>
        </p:txBody>
      </p:sp>
      <p:sp>
        <p:nvSpPr>
          <p:cNvPr id="38" name="Espace réservé du contenu 2"/>
          <p:cNvSpPr txBox="1">
            <a:spLocks/>
          </p:cNvSpPr>
          <p:nvPr/>
        </p:nvSpPr>
        <p:spPr>
          <a:xfrm>
            <a:off x="933063" y="1697865"/>
            <a:ext cx="10299713" cy="444295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600" dirty="0"/>
              <a:t>A</a:t>
            </a:r>
            <a:r>
              <a:rPr lang="fr-FR" sz="1600" dirty="0" smtClean="0"/>
              <a:t>ccélérer </a:t>
            </a:r>
            <a:r>
              <a:rPr lang="fr-FR" sz="1600" dirty="0"/>
              <a:t>les requêtes qui utilisent des colonnes indexées comme critères </a:t>
            </a:r>
            <a:r>
              <a:rPr lang="fr-FR" sz="1600" dirty="0" smtClean="0"/>
              <a:t>de recherche.</a:t>
            </a:r>
          </a:p>
          <a:p>
            <a:pPr lvl="1">
              <a:lnSpc>
                <a:spcPct val="150000"/>
              </a:lnSpc>
            </a:pPr>
            <a:r>
              <a:rPr lang="fr-FR" sz="1400" b="1" u="sng" dirty="0" smtClean="0"/>
              <a:t>Exemple :</a:t>
            </a:r>
            <a:r>
              <a:rPr lang="fr-FR" sz="1400" dirty="0" smtClean="0"/>
              <a:t> Si dans une application, une colonne est sujette à de nombreuses recherches. Il est préférable d’ajouter un index sur cette colonne afin d’optimiser les recherches.</a:t>
            </a:r>
          </a:p>
          <a:p>
            <a:pPr>
              <a:lnSpc>
                <a:spcPct val="150000"/>
              </a:lnSpc>
            </a:pPr>
            <a:r>
              <a:rPr lang="fr-FR" sz="1600" dirty="0" smtClean="0"/>
              <a:t>Les index permettent de garantir l’intégrité des données.</a:t>
            </a:r>
          </a:p>
          <a:p>
            <a:pPr lvl="1">
              <a:lnSpc>
                <a:spcPct val="150000"/>
              </a:lnSpc>
            </a:pPr>
            <a:r>
              <a:rPr lang="fr-FR" sz="1400" dirty="0" smtClean="0"/>
              <a:t>Il existe plusieurs types d’index : les simples, UNIQUE, FULLTEXT et SPATIAL</a:t>
            </a:r>
          </a:p>
          <a:p>
            <a:pPr lvl="1">
              <a:lnSpc>
                <a:spcPct val="150000"/>
              </a:lnSpc>
            </a:pPr>
            <a:r>
              <a:rPr lang="fr-FR" sz="1400" dirty="0" smtClean="0"/>
              <a:t>Il existe également 2 clés</a:t>
            </a:r>
            <a:r>
              <a:rPr lang="fr-FR" sz="1400" dirty="0"/>
              <a:t> </a:t>
            </a:r>
            <a:r>
              <a:rPr lang="fr-FR" sz="1400" dirty="0" smtClean="0"/>
              <a:t>: </a:t>
            </a:r>
            <a:r>
              <a:rPr lang="fr-FR" sz="1400" b="1" dirty="0" smtClean="0"/>
              <a:t>primaire</a:t>
            </a:r>
            <a:r>
              <a:rPr lang="fr-FR" sz="1400" dirty="0" smtClean="0"/>
              <a:t> et </a:t>
            </a:r>
            <a:r>
              <a:rPr lang="fr-FR" sz="1400" b="1" dirty="0" smtClean="0"/>
              <a:t>étrangère</a:t>
            </a:r>
            <a:r>
              <a:rPr lang="fr-FR" sz="1400" dirty="0" smtClean="0"/>
              <a:t>.</a:t>
            </a:r>
          </a:p>
          <a:p>
            <a:pPr lvl="1">
              <a:lnSpc>
                <a:spcPct val="150000"/>
              </a:lnSpc>
            </a:pPr>
            <a:endParaRPr lang="fr-FR" sz="1400" dirty="0"/>
          </a:p>
          <a:p>
            <a:pPr>
              <a:lnSpc>
                <a:spcPct val="150000"/>
              </a:lnSpc>
            </a:pPr>
            <a:r>
              <a:rPr lang="fr-FR" sz="1600" dirty="0" smtClean="0"/>
              <a:t>Les index ralentissent les requêtes d’insertion, de modification et de suppression.</a:t>
            </a:r>
          </a:p>
          <a:p>
            <a:pPr lvl="1">
              <a:lnSpc>
                <a:spcPct val="150000"/>
              </a:lnSpc>
            </a:pPr>
            <a:r>
              <a:rPr lang="fr-FR" sz="1400" dirty="0" smtClean="0"/>
              <a:t>Il faut remettre l’index à jour à chaque fois</a:t>
            </a:r>
            <a:endParaRPr lang="fr-FR" sz="1600" dirty="0"/>
          </a:p>
          <a:p>
            <a:pPr>
              <a:lnSpc>
                <a:spcPct val="150000"/>
              </a:lnSpc>
            </a:pPr>
            <a:r>
              <a:rPr lang="fr-FR" sz="1600" dirty="0" smtClean="0"/>
              <a:t>Ils prennent également de la place en mémoire</a:t>
            </a:r>
          </a:p>
        </p:txBody>
      </p:sp>
    </p:spTree>
    <p:extLst>
      <p:ext uri="{BB962C8B-B14F-4D97-AF65-F5344CB8AC3E}">
        <p14:creationId xmlns:p14="http://schemas.microsoft.com/office/powerpoint/2010/main" val="2820835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dirty="0" smtClean="0"/>
              <a:t>Les SGDB</a:t>
            </a:r>
            <a:endParaRPr lang="fr-FR" dirty="0"/>
          </a:p>
        </p:txBody>
      </p:sp>
      <p:sp>
        <p:nvSpPr>
          <p:cNvPr id="3" name="Espace réservé du contenu 2"/>
          <p:cNvSpPr>
            <a:spLocks noGrp="1"/>
          </p:cNvSpPr>
          <p:nvPr>
            <p:ph idx="1"/>
          </p:nvPr>
        </p:nvSpPr>
        <p:spPr>
          <a:xfrm>
            <a:off x="1103312" y="2052918"/>
            <a:ext cx="8946541" cy="4563035"/>
          </a:xfrm>
        </p:spPr>
        <p:txBody>
          <a:bodyPr>
            <a:normAutofit lnSpcReduction="10000"/>
          </a:bodyPr>
          <a:lstStyle/>
          <a:p>
            <a:r>
              <a:rPr lang="fr-FR" dirty="0" smtClean="0"/>
              <a:t>Système de Gestion de Base de Données</a:t>
            </a:r>
          </a:p>
          <a:p>
            <a:pPr lvl="1"/>
            <a:r>
              <a:rPr lang="fr-FR" sz="1600" dirty="0" smtClean="0"/>
              <a:t>C’est un système </a:t>
            </a:r>
            <a:r>
              <a:rPr lang="fr-FR" sz="1600" dirty="0"/>
              <a:t>qui permet de </a:t>
            </a:r>
            <a:r>
              <a:rPr lang="fr-FR" sz="1600" dirty="0" smtClean="0"/>
              <a:t>manipuler des données dans une base de données. Groupe d’opérations CRUD : </a:t>
            </a:r>
            <a:r>
              <a:rPr lang="fr-FR" sz="1600" dirty="0" err="1" smtClean="0"/>
              <a:t>Create</a:t>
            </a:r>
            <a:r>
              <a:rPr lang="fr-FR" sz="1600" dirty="0" smtClean="0"/>
              <a:t> – Read – Update – </a:t>
            </a:r>
            <a:r>
              <a:rPr lang="fr-FR" sz="1600" dirty="0" err="1" smtClean="0"/>
              <a:t>Delete</a:t>
            </a:r>
            <a:endParaRPr lang="fr-FR" sz="1600" dirty="0" smtClean="0"/>
          </a:p>
          <a:p>
            <a:pPr lvl="1"/>
            <a:r>
              <a:rPr lang="fr-FR" sz="1600" dirty="0" smtClean="0"/>
              <a:t>Les données sont stockées dans des tables structurées</a:t>
            </a:r>
          </a:p>
          <a:p>
            <a:pPr lvl="1"/>
            <a:r>
              <a:rPr lang="fr-FR" sz="1600" dirty="0" smtClean="0"/>
              <a:t>MySQL est un SGDB</a:t>
            </a:r>
          </a:p>
          <a:p>
            <a:pPr lvl="1"/>
            <a:endParaRPr lang="fr-FR" sz="1600" dirty="0"/>
          </a:p>
          <a:p>
            <a:r>
              <a:rPr lang="fr-FR" sz="1600" dirty="0" smtClean="0"/>
              <a:t>Basé sur un modèle Client-Serveur</a:t>
            </a:r>
          </a:p>
          <a:p>
            <a:pPr lvl="1"/>
            <a:r>
              <a:rPr lang="fr-FR" sz="1400" dirty="0" smtClean="0"/>
              <a:t>La base de données se trouve sur un </a:t>
            </a:r>
            <a:r>
              <a:rPr lang="fr-FR" sz="1400" b="1" dirty="0" smtClean="0"/>
              <a:t>serveur</a:t>
            </a:r>
          </a:p>
          <a:p>
            <a:pPr lvl="1"/>
            <a:r>
              <a:rPr lang="fr-FR" sz="1400" dirty="0" smtClean="0"/>
              <a:t>Pour interagir avec la base de données, un </a:t>
            </a:r>
            <a:r>
              <a:rPr lang="fr-FR" sz="1400" b="1" dirty="0" smtClean="0"/>
              <a:t>client</a:t>
            </a:r>
            <a:r>
              <a:rPr lang="fr-FR" sz="1400" dirty="0" smtClean="0"/>
              <a:t> est nécessaire</a:t>
            </a:r>
          </a:p>
          <a:p>
            <a:pPr lvl="1"/>
            <a:r>
              <a:rPr lang="fr-FR" sz="1400" dirty="0" smtClean="0"/>
              <a:t>Les requêtes sont faites pas l’intermédiaire du </a:t>
            </a:r>
            <a:r>
              <a:rPr lang="fr-FR" sz="1400" b="1" dirty="0" smtClean="0"/>
              <a:t>client</a:t>
            </a:r>
          </a:p>
          <a:p>
            <a:pPr lvl="1"/>
            <a:r>
              <a:rPr lang="fr-FR" sz="1400" dirty="0" smtClean="0"/>
              <a:t>Un langage est utilisé pour communiquer avec le serveur (SQL par exemple)</a:t>
            </a:r>
          </a:p>
          <a:p>
            <a:pPr lvl="1"/>
            <a:endParaRPr lang="fr-FR" sz="1400" b="1" dirty="0"/>
          </a:p>
          <a:p>
            <a:r>
              <a:rPr lang="fr-FR" sz="1600" dirty="0" smtClean="0"/>
              <a:t>Les requêtes sont les instructions envoyées afin d’interagir avec la base de données</a:t>
            </a:r>
          </a:p>
          <a:p>
            <a:pPr marL="0" indent="0">
              <a:buNone/>
            </a:pPr>
            <a:endParaRPr lang="fr-FR" dirty="0" smtClean="0"/>
          </a:p>
          <a:p>
            <a:pPr marL="0" indent="0">
              <a:buNone/>
            </a:pPr>
            <a:endParaRPr lang="fr-FR" dirty="0" smtClean="0"/>
          </a:p>
        </p:txBody>
      </p:sp>
    </p:spTree>
    <p:extLst>
      <p:ext uri="{BB962C8B-B14F-4D97-AF65-F5344CB8AC3E}">
        <p14:creationId xmlns:p14="http://schemas.microsoft.com/office/powerpoint/2010/main" val="1074777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index – Exemple</a:t>
            </a:r>
            <a:endParaRPr lang="fr-FR" sz="3200" dirty="0"/>
          </a:p>
        </p:txBody>
      </p:sp>
      <p:sp>
        <p:nvSpPr>
          <p:cNvPr id="38" name="Espace réservé du contenu 2"/>
          <p:cNvSpPr txBox="1">
            <a:spLocks/>
          </p:cNvSpPr>
          <p:nvPr/>
        </p:nvSpPr>
        <p:spPr>
          <a:xfrm>
            <a:off x="933062" y="1697865"/>
            <a:ext cx="4858137" cy="48374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400" dirty="0" smtClean="0"/>
              <a:t>Reprenons notre table « film » :</a:t>
            </a:r>
            <a:br>
              <a:rPr lang="fr-FR" sz="1400" dirty="0" smtClean="0"/>
            </a:br>
            <a:endParaRPr lang="fr-FR" sz="1400" dirty="0"/>
          </a:p>
          <a:p>
            <a:pPr marL="0" indent="0">
              <a:lnSpc>
                <a:spcPct val="150000"/>
              </a:lnSpc>
              <a:buNone/>
            </a:pPr>
            <a:r>
              <a:rPr lang="fr-FR" sz="1200" dirty="0" smtClean="0"/>
              <a:t>	id | titre | genre | </a:t>
            </a:r>
            <a:r>
              <a:rPr lang="fr-FR" sz="1200" dirty="0" err="1" smtClean="0"/>
              <a:t>date_sortie</a:t>
            </a:r>
            <a:r>
              <a:rPr lang="fr-FR" sz="1200" dirty="0" smtClean="0"/>
              <a:t> | commentaire</a:t>
            </a:r>
          </a:p>
          <a:p>
            <a:pPr marL="0" indent="0">
              <a:lnSpc>
                <a:spcPct val="150000"/>
              </a:lnSpc>
              <a:buNone/>
            </a:pPr>
            <a:endParaRPr lang="fr-FR" sz="1200" dirty="0" smtClean="0"/>
          </a:p>
          <a:p>
            <a:pPr>
              <a:lnSpc>
                <a:spcPct val="150000"/>
              </a:lnSpc>
            </a:pPr>
            <a:r>
              <a:rPr lang="fr-FR" sz="1400" dirty="0" smtClean="0"/>
              <a:t>Dans notre exemple, imaginons que nous avons besoin de faire de nombreuses recherches sur les colonnes suivantes :</a:t>
            </a:r>
          </a:p>
          <a:p>
            <a:pPr lvl="2">
              <a:lnSpc>
                <a:spcPct val="150000"/>
              </a:lnSpc>
            </a:pPr>
            <a:r>
              <a:rPr lang="fr-FR" sz="1200" dirty="0" smtClean="0"/>
              <a:t>Titre</a:t>
            </a:r>
          </a:p>
          <a:p>
            <a:pPr lvl="2">
              <a:lnSpc>
                <a:spcPct val="150000"/>
              </a:lnSpc>
            </a:pPr>
            <a:r>
              <a:rPr lang="fr-FR" sz="1200" dirty="0" smtClean="0"/>
              <a:t>Titre et genre</a:t>
            </a:r>
          </a:p>
          <a:p>
            <a:pPr lvl="2">
              <a:lnSpc>
                <a:spcPct val="150000"/>
              </a:lnSpc>
            </a:pPr>
            <a:r>
              <a:rPr lang="fr-FR" sz="1200" dirty="0" err="1" smtClean="0"/>
              <a:t>date_sortie</a:t>
            </a:r>
            <a:r>
              <a:rPr lang="fr-FR" sz="1200" dirty="0" smtClean="0"/>
              <a:t> et genre</a:t>
            </a:r>
            <a:endParaRPr lang="fr-FR" sz="1200" dirty="0"/>
          </a:p>
          <a:p>
            <a:pPr lvl="2">
              <a:lnSpc>
                <a:spcPct val="150000"/>
              </a:lnSpc>
            </a:pPr>
            <a:endParaRPr lang="fr-FR" sz="1200" dirty="0" smtClean="0"/>
          </a:p>
          <a:p>
            <a:pPr marL="0" indent="0" algn="ctr">
              <a:lnSpc>
                <a:spcPct val="150000"/>
              </a:lnSpc>
              <a:buNone/>
            </a:pPr>
            <a:r>
              <a:rPr lang="fr-FR" sz="1600" dirty="0" smtClean="0">
                <a:solidFill>
                  <a:schemeClr val="accent1">
                    <a:lumMod val="60000"/>
                    <a:lumOff val="40000"/>
                  </a:schemeClr>
                </a:solidFill>
              </a:rPr>
              <a:t>Nous allons donc avoir besoin de </a:t>
            </a:r>
            <a:r>
              <a:rPr lang="fr-FR" sz="1600" b="1" dirty="0" smtClean="0">
                <a:solidFill>
                  <a:schemeClr val="accent1">
                    <a:lumMod val="60000"/>
                    <a:lumOff val="40000"/>
                  </a:schemeClr>
                </a:solidFill>
              </a:rPr>
              <a:t>3 index</a:t>
            </a:r>
          </a:p>
        </p:txBody>
      </p:sp>
      <p:graphicFrame>
        <p:nvGraphicFramePr>
          <p:cNvPr id="4" name="Tableau 3"/>
          <p:cNvGraphicFramePr>
            <a:graphicFrameLocks noGrp="1"/>
          </p:cNvGraphicFramePr>
          <p:nvPr>
            <p:extLst>
              <p:ext uri="{D42A27DB-BD31-4B8C-83A1-F6EECF244321}">
                <p14:modId xmlns:p14="http://schemas.microsoft.com/office/powerpoint/2010/main" val="2980301459"/>
              </p:ext>
            </p:extLst>
          </p:nvPr>
        </p:nvGraphicFramePr>
        <p:xfrm>
          <a:off x="6040297" y="4150378"/>
          <a:ext cx="3142129" cy="2304768"/>
        </p:xfrm>
        <a:graphic>
          <a:graphicData uri="http://schemas.openxmlformats.org/drawingml/2006/table">
            <a:tbl>
              <a:tblPr firstRow="1" bandRow="1">
                <a:tableStyleId>{5C22544A-7EE6-4342-B048-85BDC9FD1C3A}</a:tableStyleId>
              </a:tblPr>
              <a:tblGrid>
                <a:gridCol w="1730188">
                  <a:extLst>
                    <a:ext uri="{9D8B030D-6E8A-4147-A177-3AD203B41FA5}">
                      <a16:colId xmlns:a16="http://schemas.microsoft.com/office/drawing/2014/main" val="313259512"/>
                    </a:ext>
                  </a:extLst>
                </a:gridCol>
                <a:gridCol w="1411941">
                  <a:extLst>
                    <a:ext uri="{9D8B030D-6E8A-4147-A177-3AD203B41FA5}">
                      <a16:colId xmlns:a16="http://schemas.microsoft.com/office/drawing/2014/main" val="3429455931"/>
                    </a:ext>
                  </a:extLst>
                </a:gridCol>
              </a:tblGrid>
              <a:tr h="262027">
                <a:tc>
                  <a:txBody>
                    <a:bodyPr/>
                    <a:lstStyle/>
                    <a:p>
                      <a:r>
                        <a:rPr lang="fr-FR" sz="1200" dirty="0" smtClean="0"/>
                        <a:t>titre</a:t>
                      </a:r>
                      <a:endParaRPr lang="fr-FR" sz="1200" dirty="0"/>
                    </a:p>
                  </a:txBody>
                  <a:tcPr/>
                </a:tc>
                <a:tc>
                  <a:txBody>
                    <a:bodyPr/>
                    <a:lstStyle/>
                    <a:p>
                      <a:r>
                        <a:rPr lang="fr-FR" sz="1200" dirty="0" smtClean="0"/>
                        <a:t>genre</a:t>
                      </a:r>
                      <a:endParaRPr lang="fr-FR" sz="1200" dirty="0"/>
                    </a:p>
                  </a:txBody>
                  <a:tcPr/>
                </a:tc>
                <a:extLst>
                  <a:ext uri="{0D108BD9-81ED-4DB2-BD59-A6C34878D82A}">
                    <a16:rowId xmlns:a16="http://schemas.microsoft.com/office/drawing/2014/main" val="139057404"/>
                  </a:ext>
                </a:extLst>
              </a:tr>
              <a:tr h="290064">
                <a:tc>
                  <a:txBody>
                    <a:bodyPr/>
                    <a:lstStyle/>
                    <a:p>
                      <a:r>
                        <a:rPr lang="fr-FR" sz="1200" dirty="0" smtClean="0"/>
                        <a:t>Aladin</a:t>
                      </a:r>
                      <a:endParaRPr lang="fr-FR"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dirty="0" smtClean="0"/>
                        <a:t>Animation</a:t>
                      </a:r>
                    </a:p>
                  </a:txBody>
                  <a:tcPr/>
                </a:tc>
                <a:extLst>
                  <a:ext uri="{0D108BD9-81ED-4DB2-BD59-A6C34878D82A}">
                    <a16:rowId xmlns:a16="http://schemas.microsoft.com/office/drawing/2014/main" val="3901244125"/>
                  </a:ext>
                </a:extLst>
              </a:tr>
              <a:tr h="290064">
                <a:tc>
                  <a:txBody>
                    <a:bodyPr/>
                    <a:lstStyle/>
                    <a:p>
                      <a:r>
                        <a:rPr lang="fr-FR" sz="1200" dirty="0" smtClean="0"/>
                        <a:t>Le Roi</a:t>
                      </a:r>
                      <a:r>
                        <a:rPr lang="fr-FR" sz="1200" baseline="0" dirty="0" smtClean="0"/>
                        <a:t> Lion</a:t>
                      </a:r>
                      <a:endParaRPr lang="fr-FR" sz="1200" dirty="0"/>
                    </a:p>
                  </a:txBody>
                  <a:tcPr/>
                </a:tc>
                <a:tc>
                  <a:txBody>
                    <a:bodyPr/>
                    <a:lstStyle/>
                    <a:p>
                      <a:r>
                        <a:rPr lang="fr-FR" sz="1200" dirty="0" smtClean="0"/>
                        <a:t>Animation</a:t>
                      </a:r>
                      <a:endParaRPr lang="fr-FR" sz="1200" dirty="0"/>
                    </a:p>
                  </a:txBody>
                  <a:tcPr/>
                </a:tc>
                <a:extLst>
                  <a:ext uri="{0D108BD9-81ED-4DB2-BD59-A6C34878D82A}">
                    <a16:rowId xmlns:a16="http://schemas.microsoft.com/office/drawing/2014/main" val="2039654456"/>
                  </a:ext>
                </a:extLst>
              </a:tr>
              <a:tr h="290064">
                <a:tc>
                  <a:txBody>
                    <a:bodyPr/>
                    <a:lstStyle/>
                    <a:p>
                      <a:r>
                        <a:rPr lang="fr-FR" sz="1200" dirty="0" smtClean="0"/>
                        <a:t>Mission Impossible 1</a:t>
                      </a:r>
                      <a:endParaRPr lang="fr-FR" sz="1200" dirty="0"/>
                    </a:p>
                  </a:txBody>
                  <a:tcPr/>
                </a:tc>
                <a:tc>
                  <a:txBody>
                    <a:bodyPr/>
                    <a:lstStyle/>
                    <a:p>
                      <a:r>
                        <a:rPr lang="fr-FR" sz="1200" dirty="0" smtClean="0"/>
                        <a:t>Action</a:t>
                      </a:r>
                      <a:endParaRPr lang="fr-FR" sz="1200" dirty="0"/>
                    </a:p>
                  </a:txBody>
                  <a:tcPr/>
                </a:tc>
                <a:extLst>
                  <a:ext uri="{0D108BD9-81ED-4DB2-BD59-A6C34878D82A}">
                    <a16:rowId xmlns:a16="http://schemas.microsoft.com/office/drawing/2014/main" val="3425364816"/>
                  </a:ext>
                </a:extLst>
              </a:tr>
              <a:tr h="290064">
                <a:tc>
                  <a:txBody>
                    <a:bodyPr/>
                    <a:lstStyle/>
                    <a:p>
                      <a:r>
                        <a:rPr lang="fr-FR" sz="1200" dirty="0" smtClean="0"/>
                        <a:t>Mulan</a:t>
                      </a:r>
                      <a:endParaRPr lang="fr-FR" sz="1200" dirty="0"/>
                    </a:p>
                  </a:txBody>
                  <a:tcPr/>
                </a:tc>
                <a:tc>
                  <a:txBody>
                    <a:bodyPr/>
                    <a:lstStyle/>
                    <a:p>
                      <a:r>
                        <a:rPr lang="fr-FR" sz="1200" dirty="0" smtClean="0"/>
                        <a:t>Animation</a:t>
                      </a:r>
                      <a:endParaRPr lang="fr-FR" sz="1200" dirty="0"/>
                    </a:p>
                  </a:txBody>
                  <a:tcPr/>
                </a:tc>
                <a:extLst>
                  <a:ext uri="{0D108BD9-81ED-4DB2-BD59-A6C34878D82A}">
                    <a16:rowId xmlns:a16="http://schemas.microsoft.com/office/drawing/2014/main" val="3672679358"/>
                  </a:ext>
                </a:extLst>
              </a:tr>
              <a:tr h="290064">
                <a:tc>
                  <a:txBody>
                    <a:bodyPr/>
                    <a:lstStyle/>
                    <a:p>
                      <a:r>
                        <a:rPr lang="fr-FR" sz="1200" dirty="0" smtClean="0"/>
                        <a:t>Oliver</a:t>
                      </a:r>
                      <a:r>
                        <a:rPr lang="fr-FR" sz="1200" baseline="0" dirty="0" smtClean="0"/>
                        <a:t> et compagnie</a:t>
                      </a:r>
                      <a:endParaRPr lang="fr-FR" sz="1200" dirty="0"/>
                    </a:p>
                  </a:txBody>
                  <a:tcPr/>
                </a:tc>
                <a:tc>
                  <a:txBody>
                    <a:bodyPr/>
                    <a:lstStyle/>
                    <a:p>
                      <a:r>
                        <a:rPr lang="fr-FR" sz="1200" dirty="0" smtClean="0"/>
                        <a:t>Animation</a:t>
                      </a:r>
                      <a:endParaRPr lang="fr-FR" sz="1200" dirty="0"/>
                    </a:p>
                  </a:txBody>
                  <a:tcPr/>
                </a:tc>
                <a:extLst>
                  <a:ext uri="{0D108BD9-81ED-4DB2-BD59-A6C34878D82A}">
                    <a16:rowId xmlns:a16="http://schemas.microsoft.com/office/drawing/2014/main" val="2289991562"/>
                  </a:ext>
                </a:extLst>
              </a:tr>
              <a:tr h="290064">
                <a:tc>
                  <a:txBody>
                    <a:bodyPr/>
                    <a:lstStyle/>
                    <a:p>
                      <a:r>
                        <a:rPr lang="fr-FR" sz="1200" dirty="0" smtClean="0"/>
                        <a:t>Star </a:t>
                      </a:r>
                      <a:r>
                        <a:rPr lang="fr-FR" sz="1200" dirty="0" err="1" smtClean="0"/>
                        <a:t>Wars</a:t>
                      </a:r>
                      <a:r>
                        <a:rPr lang="fr-FR" sz="1200" dirty="0" smtClean="0"/>
                        <a:t> 1</a:t>
                      </a:r>
                      <a:endParaRPr lang="fr-FR" sz="1200" dirty="0"/>
                    </a:p>
                  </a:txBody>
                  <a:tcPr/>
                </a:tc>
                <a:tc>
                  <a:txBody>
                    <a:bodyPr/>
                    <a:lstStyle/>
                    <a:p>
                      <a:r>
                        <a:rPr lang="fr-FR" sz="1200" dirty="0" smtClean="0"/>
                        <a:t>Science Fiction</a:t>
                      </a:r>
                      <a:endParaRPr lang="fr-FR" sz="1200" dirty="0"/>
                    </a:p>
                  </a:txBody>
                  <a:tcPr/>
                </a:tc>
                <a:extLst>
                  <a:ext uri="{0D108BD9-81ED-4DB2-BD59-A6C34878D82A}">
                    <a16:rowId xmlns:a16="http://schemas.microsoft.com/office/drawing/2014/main" val="162829448"/>
                  </a:ext>
                </a:extLst>
              </a:tr>
              <a:tr h="290064">
                <a:tc>
                  <a:txBody>
                    <a:bodyPr/>
                    <a:lstStyle/>
                    <a:p>
                      <a:r>
                        <a:rPr lang="fr-FR" sz="1200" dirty="0" smtClean="0"/>
                        <a:t>Star </a:t>
                      </a:r>
                      <a:r>
                        <a:rPr lang="fr-FR" sz="1200" dirty="0" err="1" smtClean="0"/>
                        <a:t>Wars</a:t>
                      </a:r>
                      <a:r>
                        <a:rPr lang="fr-FR" sz="1200" dirty="0" smtClean="0"/>
                        <a:t> 2</a:t>
                      </a:r>
                      <a:endParaRPr lang="fr-FR" sz="1200" dirty="0"/>
                    </a:p>
                  </a:txBody>
                  <a:tcPr/>
                </a:tc>
                <a:tc>
                  <a:txBody>
                    <a:bodyPr/>
                    <a:lstStyle/>
                    <a:p>
                      <a:r>
                        <a:rPr lang="fr-FR" sz="1200" dirty="0" smtClean="0"/>
                        <a:t>Science Fiction</a:t>
                      </a:r>
                      <a:endParaRPr lang="fr-FR" sz="1200" dirty="0"/>
                    </a:p>
                  </a:txBody>
                  <a:tcPr/>
                </a:tc>
                <a:extLst>
                  <a:ext uri="{0D108BD9-81ED-4DB2-BD59-A6C34878D82A}">
                    <a16:rowId xmlns:a16="http://schemas.microsoft.com/office/drawing/2014/main" val="2275697442"/>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673272441"/>
              </p:ext>
            </p:extLst>
          </p:nvPr>
        </p:nvGraphicFramePr>
        <p:xfrm>
          <a:off x="8373690" y="1577509"/>
          <a:ext cx="1730188" cy="2304768"/>
        </p:xfrm>
        <a:graphic>
          <a:graphicData uri="http://schemas.openxmlformats.org/drawingml/2006/table">
            <a:tbl>
              <a:tblPr firstRow="1" bandRow="1">
                <a:tableStyleId>{5C22544A-7EE6-4342-B048-85BDC9FD1C3A}</a:tableStyleId>
              </a:tblPr>
              <a:tblGrid>
                <a:gridCol w="1730188">
                  <a:extLst>
                    <a:ext uri="{9D8B030D-6E8A-4147-A177-3AD203B41FA5}">
                      <a16:colId xmlns:a16="http://schemas.microsoft.com/office/drawing/2014/main" val="3371724733"/>
                    </a:ext>
                  </a:extLst>
                </a:gridCol>
              </a:tblGrid>
              <a:tr h="262027">
                <a:tc>
                  <a:txBody>
                    <a:bodyPr/>
                    <a:lstStyle/>
                    <a:p>
                      <a:r>
                        <a:rPr lang="fr-FR" sz="1200" dirty="0" smtClean="0"/>
                        <a:t>titre</a:t>
                      </a:r>
                      <a:endParaRPr lang="fr-FR" sz="1200" dirty="0"/>
                    </a:p>
                  </a:txBody>
                  <a:tcPr/>
                </a:tc>
                <a:extLst>
                  <a:ext uri="{0D108BD9-81ED-4DB2-BD59-A6C34878D82A}">
                    <a16:rowId xmlns:a16="http://schemas.microsoft.com/office/drawing/2014/main" val="1904097891"/>
                  </a:ext>
                </a:extLst>
              </a:tr>
              <a:tr h="290064">
                <a:tc>
                  <a:txBody>
                    <a:bodyPr/>
                    <a:lstStyle/>
                    <a:p>
                      <a:r>
                        <a:rPr lang="fr-FR" sz="1200" dirty="0" smtClean="0"/>
                        <a:t>Aladin</a:t>
                      </a:r>
                      <a:endParaRPr lang="fr-FR" sz="1200" dirty="0"/>
                    </a:p>
                  </a:txBody>
                  <a:tcPr/>
                </a:tc>
                <a:extLst>
                  <a:ext uri="{0D108BD9-81ED-4DB2-BD59-A6C34878D82A}">
                    <a16:rowId xmlns:a16="http://schemas.microsoft.com/office/drawing/2014/main" val="3241914762"/>
                  </a:ext>
                </a:extLst>
              </a:tr>
              <a:tr h="290064">
                <a:tc>
                  <a:txBody>
                    <a:bodyPr/>
                    <a:lstStyle/>
                    <a:p>
                      <a:r>
                        <a:rPr lang="fr-FR" sz="1200" dirty="0" smtClean="0"/>
                        <a:t>Le Roi</a:t>
                      </a:r>
                      <a:r>
                        <a:rPr lang="fr-FR" sz="1200" baseline="0" dirty="0" smtClean="0"/>
                        <a:t> Lion</a:t>
                      </a:r>
                      <a:endParaRPr lang="fr-FR" sz="1200" dirty="0"/>
                    </a:p>
                  </a:txBody>
                  <a:tcPr/>
                </a:tc>
                <a:extLst>
                  <a:ext uri="{0D108BD9-81ED-4DB2-BD59-A6C34878D82A}">
                    <a16:rowId xmlns:a16="http://schemas.microsoft.com/office/drawing/2014/main" val="2983211848"/>
                  </a:ext>
                </a:extLst>
              </a:tr>
              <a:tr h="290064">
                <a:tc>
                  <a:txBody>
                    <a:bodyPr/>
                    <a:lstStyle/>
                    <a:p>
                      <a:r>
                        <a:rPr lang="fr-FR" sz="1200" dirty="0" smtClean="0"/>
                        <a:t>Mission Impossible 1</a:t>
                      </a:r>
                      <a:endParaRPr lang="fr-FR" sz="1200" dirty="0"/>
                    </a:p>
                  </a:txBody>
                  <a:tcPr/>
                </a:tc>
                <a:extLst>
                  <a:ext uri="{0D108BD9-81ED-4DB2-BD59-A6C34878D82A}">
                    <a16:rowId xmlns:a16="http://schemas.microsoft.com/office/drawing/2014/main" val="2808216370"/>
                  </a:ext>
                </a:extLst>
              </a:tr>
              <a:tr h="290064">
                <a:tc>
                  <a:txBody>
                    <a:bodyPr/>
                    <a:lstStyle/>
                    <a:p>
                      <a:r>
                        <a:rPr lang="fr-FR" sz="1200" dirty="0" smtClean="0"/>
                        <a:t>Mulan</a:t>
                      </a:r>
                      <a:endParaRPr lang="fr-FR" sz="1200" dirty="0"/>
                    </a:p>
                  </a:txBody>
                  <a:tcPr/>
                </a:tc>
                <a:extLst>
                  <a:ext uri="{0D108BD9-81ED-4DB2-BD59-A6C34878D82A}">
                    <a16:rowId xmlns:a16="http://schemas.microsoft.com/office/drawing/2014/main" val="125229423"/>
                  </a:ext>
                </a:extLst>
              </a:tr>
              <a:tr h="290064">
                <a:tc>
                  <a:txBody>
                    <a:bodyPr/>
                    <a:lstStyle/>
                    <a:p>
                      <a:r>
                        <a:rPr lang="fr-FR" sz="1200" dirty="0" smtClean="0"/>
                        <a:t>Oliver</a:t>
                      </a:r>
                      <a:r>
                        <a:rPr lang="fr-FR" sz="1200" baseline="0" dirty="0" smtClean="0"/>
                        <a:t> et compagnie</a:t>
                      </a:r>
                      <a:endParaRPr lang="fr-FR" sz="1200" dirty="0"/>
                    </a:p>
                  </a:txBody>
                  <a:tcPr/>
                </a:tc>
                <a:extLst>
                  <a:ext uri="{0D108BD9-81ED-4DB2-BD59-A6C34878D82A}">
                    <a16:rowId xmlns:a16="http://schemas.microsoft.com/office/drawing/2014/main" val="596927119"/>
                  </a:ext>
                </a:extLst>
              </a:tr>
              <a:tr h="290064">
                <a:tc>
                  <a:txBody>
                    <a:bodyPr/>
                    <a:lstStyle/>
                    <a:p>
                      <a:r>
                        <a:rPr lang="fr-FR" sz="1200" dirty="0" smtClean="0"/>
                        <a:t>Star </a:t>
                      </a:r>
                      <a:r>
                        <a:rPr lang="fr-FR" sz="1200" dirty="0" err="1" smtClean="0"/>
                        <a:t>Wars</a:t>
                      </a:r>
                      <a:r>
                        <a:rPr lang="fr-FR" sz="1200" dirty="0" smtClean="0"/>
                        <a:t> 1</a:t>
                      </a:r>
                      <a:endParaRPr lang="fr-FR" sz="1200" dirty="0"/>
                    </a:p>
                  </a:txBody>
                  <a:tcPr/>
                </a:tc>
                <a:extLst>
                  <a:ext uri="{0D108BD9-81ED-4DB2-BD59-A6C34878D82A}">
                    <a16:rowId xmlns:a16="http://schemas.microsoft.com/office/drawing/2014/main" val="1470679919"/>
                  </a:ext>
                </a:extLst>
              </a:tr>
              <a:tr h="290064">
                <a:tc>
                  <a:txBody>
                    <a:bodyPr/>
                    <a:lstStyle/>
                    <a:p>
                      <a:r>
                        <a:rPr lang="fr-FR" sz="1200" dirty="0" smtClean="0"/>
                        <a:t>Star </a:t>
                      </a:r>
                      <a:r>
                        <a:rPr lang="fr-FR" sz="1200" dirty="0" err="1" smtClean="0"/>
                        <a:t>Wars</a:t>
                      </a:r>
                      <a:r>
                        <a:rPr lang="fr-FR" sz="1200" dirty="0" smtClean="0"/>
                        <a:t> 2</a:t>
                      </a:r>
                      <a:endParaRPr lang="fr-FR" sz="1200" dirty="0"/>
                    </a:p>
                  </a:txBody>
                  <a:tcPr/>
                </a:tc>
                <a:extLst>
                  <a:ext uri="{0D108BD9-81ED-4DB2-BD59-A6C34878D82A}">
                    <a16:rowId xmlns:a16="http://schemas.microsoft.com/office/drawing/2014/main" val="3249206675"/>
                  </a:ext>
                </a:extLst>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2655054726"/>
              </p:ext>
            </p:extLst>
          </p:nvPr>
        </p:nvGraphicFramePr>
        <p:xfrm>
          <a:off x="9431525" y="4150378"/>
          <a:ext cx="2479143" cy="2304768"/>
        </p:xfrm>
        <a:graphic>
          <a:graphicData uri="http://schemas.openxmlformats.org/drawingml/2006/table">
            <a:tbl>
              <a:tblPr firstRow="1" bandRow="1">
                <a:tableStyleId>{5C22544A-7EE6-4342-B048-85BDC9FD1C3A}</a:tableStyleId>
              </a:tblPr>
              <a:tblGrid>
                <a:gridCol w="1173722">
                  <a:extLst>
                    <a:ext uri="{9D8B030D-6E8A-4147-A177-3AD203B41FA5}">
                      <a16:colId xmlns:a16="http://schemas.microsoft.com/office/drawing/2014/main" val="2000361485"/>
                    </a:ext>
                  </a:extLst>
                </a:gridCol>
                <a:gridCol w="1305421">
                  <a:extLst>
                    <a:ext uri="{9D8B030D-6E8A-4147-A177-3AD203B41FA5}">
                      <a16:colId xmlns:a16="http://schemas.microsoft.com/office/drawing/2014/main" val="4036376887"/>
                    </a:ext>
                  </a:extLst>
                </a:gridCol>
              </a:tblGrid>
              <a:tr h="262027">
                <a:tc>
                  <a:txBody>
                    <a:bodyPr/>
                    <a:lstStyle/>
                    <a:p>
                      <a:r>
                        <a:rPr lang="fr-FR" sz="1200" dirty="0" err="1" smtClean="0"/>
                        <a:t>date_sortie</a:t>
                      </a:r>
                      <a:endParaRPr lang="fr-FR" sz="1200" dirty="0"/>
                    </a:p>
                  </a:txBody>
                  <a:tcPr/>
                </a:tc>
                <a:tc>
                  <a:txBody>
                    <a:bodyPr/>
                    <a:lstStyle/>
                    <a:p>
                      <a:r>
                        <a:rPr lang="fr-FR" sz="1200" dirty="0" smtClean="0"/>
                        <a:t>genre</a:t>
                      </a:r>
                      <a:endParaRPr lang="fr-FR" sz="1200" dirty="0"/>
                    </a:p>
                  </a:txBody>
                  <a:tcPr/>
                </a:tc>
                <a:extLst>
                  <a:ext uri="{0D108BD9-81ED-4DB2-BD59-A6C34878D82A}">
                    <a16:rowId xmlns:a16="http://schemas.microsoft.com/office/drawing/2014/main" val="2321769151"/>
                  </a:ext>
                </a:extLst>
              </a:tr>
              <a:tr h="290064">
                <a:tc>
                  <a:txBody>
                    <a:bodyPr/>
                    <a:lstStyle/>
                    <a:p>
                      <a:r>
                        <a:rPr lang="fr-FR" sz="1200" dirty="0" smtClean="0"/>
                        <a:t>1989-05-04</a:t>
                      </a:r>
                      <a:endParaRPr lang="fr-FR" sz="1200" dirty="0"/>
                    </a:p>
                  </a:txBody>
                  <a:tcPr/>
                </a:tc>
                <a:tc>
                  <a:txBody>
                    <a:bodyPr/>
                    <a:lstStyle/>
                    <a:p>
                      <a:r>
                        <a:rPr lang="fr-FR" sz="1200" dirty="0" smtClean="0"/>
                        <a:t>Animation</a:t>
                      </a:r>
                      <a:endParaRPr lang="fr-FR" sz="1200" dirty="0"/>
                    </a:p>
                  </a:txBody>
                  <a:tcPr/>
                </a:tc>
                <a:extLst>
                  <a:ext uri="{0D108BD9-81ED-4DB2-BD59-A6C34878D82A}">
                    <a16:rowId xmlns:a16="http://schemas.microsoft.com/office/drawing/2014/main" val="1809281314"/>
                  </a:ext>
                </a:extLst>
              </a:tr>
              <a:tr h="290064">
                <a:tc>
                  <a:txBody>
                    <a:bodyPr/>
                    <a:lstStyle/>
                    <a:p>
                      <a:r>
                        <a:rPr lang="fr-FR" sz="1200" dirty="0" smtClean="0"/>
                        <a:t>1992-08-09</a:t>
                      </a:r>
                      <a:endParaRPr lang="fr-FR" sz="1200" dirty="0"/>
                    </a:p>
                  </a:txBody>
                  <a:tcPr/>
                </a:tc>
                <a:tc>
                  <a:txBody>
                    <a:bodyPr/>
                    <a:lstStyle/>
                    <a:p>
                      <a:r>
                        <a:rPr lang="fr-FR" sz="1200" dirty="0" smtClean="0"/>
                        <a:t>Animation</a:t>
                      </a:r>
                      <a:endParaRPr lang="fr-FR" sz="1200" dirty="0"/>
                    </a:p>
                  </a:txBody>
                  <a:tcPr/>
                </a:tc>
                <a:extLst>
                  <a:ext uri="{0D108BD9-81ED-4DB2-BD59-A6C34878D82A}">
                    <a16:rowId xmlns:a16="http://schemas.microsoft.com/office/drawing/2014/main" val="4074536088"/>
                  </a:ext>
                </a:extLst>
              </a:tr>
              <a:tr h="290064">
                <a:tc>
                  <a:txBody>
                    <a:bodyPr/>
                    <a:lstStyle/>
                    <a:p>
                      <a:r>
                        <a:rPr lang="fr-FR" sz="1200" dirty="0" smtClean="0"/>
                        <a:t>1994-05-04</a:t>
                      </a:r>
                      <a:endParaRPr lang="fr-FR" sz="1200" dirty="0"/>
                    </a:p>
                  </a:txBody>
                  <a:tcPr/>
                </a:tc>
                <a:tc>
                  <a:txBody>
                    <a:bodyPr/>
                    <a:lstStyle/>
                    <a:p>
                      <a:r>
                        <a:rPr lang="fr-FR" sz="1200" dirty="0" smtClean="0"/>
                        <a:t>Animation</a:t>
                      </a:r>
                      <a:endParaRPr lang="fr-FR" sz="1200" dirty="0"/>
                    </a:p>
                  </a:txBody>
                  <a:tcPr/>
                </a:tc>
                <a:extLst>
                  <a:ext uri="{0D108BD9-81ED-4DB2-BD59-A6C34878D82A}">
                    <a16:rowId xmlns:a16="http://schemas.microsoft.com/office/drawing/2014/main" val="3816863124"/>
                  </a:ext>
                </a:extLst>
              </a:tr>
              <a:tr h="290064">
                <a:tc>
                  <a:txBody>
                    <a:bodyPr/>
                    <a:lstStyle/>
                    <a:p>
                      <a:r>
                        <a:rPr lang="fr-FR" sz="1200" dirty="0" smtClean="0"/>
                        <a:t>1998-06-05</a:t>
                      </a:r>
                      <a:endParaRPr lang="fr-FR" sz="1200" dirty="0"/>
                    </a:p>
                  </a:txBody>
                  <a:tcPr/>
                </a:tc>
                <a:tc>
                  <a:txBody>
                    <a:bodyPr/>
                    <a:lstStyle/>
                    <a:p>
                      <a:r>
                        <a:rPr lang="fr-FR" sz="1200" dirty="0" smtClean="0"/>
                        <a:t>Animation</a:t>
                      </a:r>
                      <a:endParaRPr lang="fr-FR" sz="1200" dirty="0"/>
                    </a:p>
                  </a:txBody>
                  <a:tcPr/>
                </a:tc>
                <a:extLst>
                  <a:ext uri="{0D108BD9-81ED-4DB2-BD59-A6C34878D82A}">
                    <a16:rowId xmlns:a16="http://schemas.microsoft.com/office/drawing/2014/main" val="3150279881"/>
                  </a:ext>
                </a:extLst>
              </a:tr>
              <a:tr h="290064">
                <a:tc>
                  <a:txBody>
                    <a:bodyPr/>
                    <a:lstStyle/>
                    <a:p>
                      <a:r>
                        <a:rPr lang="fr-FR" sz="1200" dirty="0" smtClean="0"/>
                        <a:t>1999-10-13</a:t>
                      </a:r>
                      <a:endParaRPr lang="fr-FR" sz="1200" dirty="0"/>
                    </a:p>
                  </a:txBody>
                  <a:tcPr/>
                </a:tc>
                <a:tc>
                  <a:txBody>
                    <a:bodyPr/>
                    <a:lstStyle/>
                    <a:p>
                      <a:r>
                        <a:rPr lang="fr-FR" sz="1200" dirty="0" smtClean="0"/>
                        <a:t>Science Fiction</a:t>
                      </a:r>
                      <a:endParaRPr lang="fr-FR" sz="1200" dirty="0"/>
                    </a:p>
                  </a:txBody>
                  <a:tcPr/>
                </a:tc>
                <a:extLst>
                  <a:ext uri="{0D108BD9-81ED-4DB2-BD59-A6C34878D82A}">
                    <a16:rowId xmlns:a16="http://schemas.microsoft.com/office/drawing/2014/main" val="4290667843"/>
                  </a:ext>
                </a:extLst>
              </a:tr>
              <a:tr h="290064">
                <a:tc>
                  <a:txBody>
                    <a:bodyPr/>
                    <a:lstStyle/>
                    <a:p>
                      <a:r>
                        <a:rPr lang="fr-FR" sz="1200" dirty="0" smtClean="0"/>
                        <a:t>2002-05-17</a:t>
                      </a:r>
                      <a:endParaRPr lang="fr-FR" sz="1200" dirty="0"/>
                    </a:p>
                  </a:txBody>
                  <a:tcPr/>
                </a:tc>
                <a:tc>
                  <a:txBody>
                    <a:bodyPr/>
                    <a:lstStyle/>
                    <a:p>
                      <a:r>
                        <a:rPr lang="fr-FR" sz="1200" dirty="0" smtClean="0"/>
                        <a:t>Science Fiction</a:t>
                      </a:r>
                      <a:endParaRPr lang="fr-FR" sz="1200" dirty="0"/>
                    </a:p>
                  </a:txBody>
                  <a:tcPr/>
                </a:tc>
                <a:extLst>
                  <a:ext uri="{0D108BD9-81ED-4DB2-BD59-A6C34878D82A}">
                    <a16:rowId xmlns:a16="http://schemas.microsoft.com/office/drawing/2014/main" val="3243238300"/>
                  </a:ext>
                </a:extLst>
              </a:tr>
              <a:tr h="290064">
                <a:tc>
                  <a:txBody>
                    <a:bodyPr/>
                    <a:lstStyle/>
                    <a:p>
                      <a:r>
                        <a:rPr lang="fr-FR" sz="1200" dirty="0" smtClean="0"/>
                        <a:t>2010-06-05</a:t>
                      </a:r>
                      <a:endParaRPr lang="fr-FR" sz="1200" dirty="0"/>
                    </a:p>
                  </a:txBody>
                  <a:tcPr/>
                </a:tc>
                <a:tc>
                  <a:txBody>
                    <a:bodyPr/>
                    <a:lstStyle/>
                    <a:p>
                      <a:r>
                        <a:rPr lang="fr-FR" sz="1200" dirty="0" smtClean="0"/>
                        <a:t>Action</a:t>
                      </a:r>
                      <a:endParaRPr lang="fr-FR" sz="1200" dirty="0"/>
                    </a:p>
                  </a:txBody>
                  <a:tcPr/>
                </a:tc>
                <a:extLst>
                  <a:ext uri="{0D108BD9-81ED-4DB2-BD59-A6C34878D82A}">
                    <a16:rowId xmlns:a16="http://schemas.microsoft.com/office/drawing/2014/main" val="3628890998"/>
                  </a:ext>
                </a:extLst>
              </a:tr>
            </a:tbl>
          </a:graphicData>
        </a:graphic>
      </p:graphicFrame>
    </p:spTree>
    <p:extLst>
      <p:ext uri="{BB962C8B-B14F-4D97-AF65-F5344CB8AC3E}">
        <p14:creationId xmlns:p14="http://schemas.microsoft.com/office/powerpoint/2010/main" val="1016127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index – UNIQUE, FULLTEXT et SPATIAL</a:t>
            </a:r>
            <a:endParaRPr lang="fr-FR" sz="3200" dirty="0"/>
          </a:p>
        </p:txBody>
      </p:sp>
      <p:sp>
        <p:nvSpPr>
          <p:cNvPr id="38" name="Espace réservé du contenu 2"/>
          <p:cNvSpPr txBox="1">
            <a:spLocks/>
          </p:cNvSpPr>
          <p:nvPr/>
        </p:nvSpPr>
        <p:spPr>
          <a:xfrm>
            <a:off x="933062" y="1697865"/>
            <a:ext cx="9385314" cy="48374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400" dirty="0" smtClean="0"/>
              <a:t>L’index UNIQUE permet de s’assurer que la donnée saisie ne sera pas en doublon.</a:t>
            </a:r>
            <a:br>
              <a:rPr lang="fr-FR" sz="1400" dirty="0" smtClean="0"/>
            </a:br>
            <a:r>
              <a:rPr lang="fr-FR" sz="1400" b="1" u="sng" dirty="0" smtClean="0"/>
              <a:t>Exemple :</a:t>
            </a:r>
            <a:r>
              <a:rPr lang="fr-FR" sz="1400" dirty="0" smtClean="0"/>
              <a:t> On peut mettre un index UNIQUE sur la colonne email d’un utilisateur. En effet il ne doit surtout pas y avoir 2 emails identiques dans notre table utilisateur.</a:t>
            </a:r>
          </a:p>
          <a:p>
            <a:pPr marL="0" indent="0">
              <a:lnSpc>
                <a:spcPct val="150000"/>
              </a:lnSpc>
              <a:buNone/>
            </a:pPr>
            <a:endParaRPr lang="fr-FR" sz="1400" dirty="0" smtClean="0"/>
          </a:p>
          <a:p>
            <a:pPr>
              <a:lnSpc>
                <a:spcPct val="150000"/>
              </a:lnSpc>
            </a:pPr>
            <a:r>
              <a:rPr lang="fr-FR" sz="1400" dirty="0" smtClean="0"/>
              <a:t>L’index FULLTEXT </a:t>
            </a:r>
            <a:r>
              <a:rPr lang="fr-FR" sz="1400" dirty="0"/>
              <a:t>est utilisé pour faire des recherches de manière puissante et rapide sur un </a:t>
            </a:r>
            <a:r>
              <a:rPr lang="fr-FR" sz="1400" dirty="0" smtClean="0"/>
              <a:t>texte. On l’utilise sur les colonnes de type VAR, VARCHAR et TEXT.</a:t>
            </a:r>
          </a:p>
          <a:p>
            <a:pPr lvl="1">
              <a:lnSpc>
                <a:spcPct val="150000"/>
              </a:lnSpc>
            </a:pPr>
            <a:r>
              <a:rPr lang="fr-FR" sz="1200" dirty="0" smtClean="0"/>
              <a:t>Attention toutefois, il n’y a pas de «</a:t>
            </a:r>
            <a:r>
              <a:rPr lang="fr-FR" sz="1200" dirty="0"/>
              <a:t> </a:t>
            </a:r>
            <a:r>
              <a:rPr lang="fr-FR" sz="1200" dirty="0" smtClean="0"/>
              <a:t>d’index par la gauche » avec FULLTEXT. Il faudra donc créer autant d’INDEX que nécessaire si nous avons des recherches à faire sur des colonnes spécifiques.</a:t>
            </a:r>
          </a:p>
          <a:p>
            <a:pPr>
              <a:lnSpc>
                <a:spcPct val="150000"/>
              </a:lnSpc>
            </a:pPr>
            <a:endParaRPr lang="fr-FR" sz="1400" dirty="0"/>
          </a:p>
          <a:p>
            <a:pPr>
              <a:lnSpc>
                <a:spcPct val="150000"/>
              </a:lnSpc>
            </a:pPr>
            <a:r>
              <a:rPr lang="fr-FR" sz="1400" b="1" u="sng" dirty="0"/>
              <a:t>I</a:t>
            </a:r>
            <a:r>
              <a:rPr lang="fr-FR" sz="1400" b="1" u="sng" dirty="0" smtClean="0"/>
              <a:t>ndex par la gauche :</a:t>
            </a:r>
            <a:r>
              <a:rPr lang="fr-FR" sz="1400" b="1" dirty="0" smtClean="0"/>
              <a:t> </a:t>
            </a:r>
            <a:r>
              <a:rPr lang="fr-FR" sz="1400" dirty="0" smtClean="0"/>
              <a:t>Lors de la création d’un index sur 2 colonnes ou plus, la recherche se fera par la gauche suivant les index existants. Si l’on commence par la droite ou que l’on saute une colonne, un index supplémentaire aura besoin d’être créé.</a:t>
            </a:r>
          </a:p>
        </p:txBody>
      </p:sp>
    </p:spTree>
    <p:extLst>
      <p:ext uri="{BB962C8B-B14F-4D97-AF65-F5344CB8AC3E}">
        <p14:creationId xmlns:p14="http://schemas.microsoft.com/office/powerpoint/2010/main" val="1823182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Créer et supprimer un index</a:t>
            </a:r>
            <a:endParaRPr lang="fr-FR" sz="3200" dirty="0"/>
          </a:p>
        </p:txBody>
      </p:sp>
      <p:sp>
        <p:nvSpPr>
          <p:cNvPr id="38" name="Espace réservé du contenu 2"/>
          <p:cNvSpPr txBox="1">
            <a:spLocks/>
          </p:cNvSpPr>
          <p:nvPr/>
        </p:nvSpPr>
        <p:spPr>
          <a:xfrm>
            <a:off x="933062" y="1697865"/>
            <a:ext cx="5046397" cy="483740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400" dirty="0" smtClean="0"/>
              <a:t>La création d’un index peut se faire de plusieurs manières :</a:t>
            </a:r>
          </a:p>
          <a:p>
            <a:pPr lvl="1">
              <a:lnSpc>
                <a:spcPct val="150000"/>
              </a:lnSpc>
            </a:pPr>
            <a:r>
              <a:rPr lang="fr-FR" sz="1200" dirty="0" smtClean="0"/>
              <a:t>A la création de la table</a:t>
            </a:r>
          </a:p>
          <a:p>
            <a:pPr lvl="1">
              <a:lnSpc>
                <a:spcPct val="150000"/>
              </a:lnSpc>
            </a:pPr>
            <a:r>
              <a:rPr lang="fr-FR" sz="1200" dirty="0" smtClean="0"/>
              <a:t>En les ajoutant après la création</a:t>
            </a:r>
          </a:p>
          <a:p>
            <a:pPr lvl="1">
              <a:lnSpc>
                <a:spcPct val="150000"/>
              </a:lnSpc>
            </a:pPr>
            <a:endParaRPr lang="fr-FR" sz="1200" dirty="0"/>
          </a:p>
          <a:p>
            <a:pPr>
              <a:lnSpc>
                <a:spcPct val="150000"/>
              </a:lnSpc>
            </a:pPr>
            <a:r>
              <a:rPr lang="fr-FR" sz="1400" dirty="0" smtClean="0"/>
              <a:t>Lors de la création d’un index, le nom n’est pas obligatoire. S’il n’est pas précisé, MYSQL va en créer un.</a:t>
            </a:r>
          </a:p>
          <a:p>
            <a:pPr>
              <a:lnSpc>
                <a:spcPct val="150000"/>
              </a:lnSpc>
            </a:pPr>
            <a:endParaRPr lang="fr-FR" sz="1400" dirty="0"/>
          </a:p>
          <a:p>
            <a:pPr>
              <a:lnSpc>
                <a:spcPct val="150000"/>
              </a:lnSpc>
            </a:pPr>
            <a:r>
              <a:rPr lang="fr-FR" sz="1400" dirty="0" smtClean="0"/>
              <a:t>Il est également possible de créer un index sur </a:t>
            </a:r>
            <a:r>
              <a:rPr lang="fr-FR" sz="1400" b="1" dirty="0" smtClean="0"/>
              <a:t>un certain nombre de caractères</a:t>
            </a:r>
            <a:r>
              <a:rPr lang="fr-FR" sz="1400" dirty="0" smtClean="0"/>
              <a:t>. En effet, parfois les 20 premiers caractères peuvent suffire à faire le tri. Autrement MySQL va indexer tous les caractères.</a:t>
            </a:r>
          </a:p>
        </p:txBody>
      </p:sp>
      <p:pic>
        <p:nvPicPr>
          <p:cNvPr id="4" name="Image 3"/>
          <p:cNvPicPr>
            <a:picLocks noChangeAspect="1"/>
          </p:cNvPicPr>
          <p:nvPr/>
        </p:nvPicPr>
        <p:blipFill>
          <a:blip r:embed="rId2"/>
          <a:stretch>
            <a:fillRect/>
          </a:stretch>
        </p:blipFill>
        <p:spPr>
          <a:xfrm>
            <a:off x="6383856" y="1373810"/>
            <a:ext cx="4181130" cy="5243758"/>
          </a:xfrm>
          <a:prstGeom prst="rect">
            <a:avLst/>
          </a:prstGeom>
        </p:spPr>
      </p:pic>
    </p:spTree>
    <p:extLst>
      <p:ext uri="{BB962C8B-B14F-4D97-AF65-F5344CB8AC3E}">
        <p14:creationId xmlns:p14="http://schemas.microsoft.com/office/powerpoint/2010/main" val="4102377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clés</a:t>
            </a:r>
            <a:endParaRPr lang="fr-FR" sz="3200" dirty="0"/>
          </a:p>
        </p:txBody>
      </p:sp>
      <p:sp>
        <p:nvSpPr>
          <p:cNvPr id="38" name="Espace réservé du contenu 2"/>
          <p:cNvSpPr txBox="1">
            <a:spLocks/>
          </p:cNvSpPr>
          <p:nvPr/>
        </p:nvSpPr>
        <p:spPr>
          <a:xfrm>
            <a:off x="825487" y="1617182"/>
            <a:ext cx="4638502" cy="516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600" dirty="0" smtClean="0"/>
              <a:t>Il existe deux types de clés :</a:t>
            </a:r>
          </a:p>
          <a:p>
            <a:pPr lvl="1">
              <a:lnSpc>
                <a:spcPct val="150000"/>
              </a:lnSpc>
            </a:pPr>
            <a:r>
              <a:rPr lang="fr-FR" sz="1400" dirty="0" smtClean="0"/>
              <a:t>Les clés </a:t>
            </a:r>
            <a:r>
              <a:rPr lang="fr-FR" sz="1400" b="1" dirty="0" smtClean="0"/>
              <a:t>primaires</a:t>
            </a:r>
          </a:p>
          <a:p>
            <a:pPr lvl="2">
              <a:lnSpc>
                <a:spcPct val="150000"/>
              </a:lnSpc>
            </a:pPr>
            <a:r>
              <a:rPr lang="fr-FR" sz="1200" dirty="0" smtClean="0"/>
              <a:t>Il est important de définir une clé primaire </a:t>
            </a:r>
            <a:r>
              <a:rPr lang="fr-FR" sz="1200" b="1" dirty="0" smtClean="0"/>
              <a:t>sur chaque table</a:t>
            </a:r>
            <a:r>
              <a:rPr lang="fr-FR" sz="1200" dirty="0" smtClean="0"/>
              <a:t>.</a:t>
            </a:r>
            <a:br>
              <a:rPr lang="fr-FR" sz="1200" dirty="0" smtClean="0"/>
            </a:br>
            <a:r>
              <a:rPr lang="fr-FR" sz="1200" dirty="0" smtClean="0"/>
              <a:t>C’est pour cela que l’on trouve souvent la colonne « id » qui est une </a:t>
            </a:r>
            <a:r>
              <a:rPr lang="fr-FR" sz="1200" b="1" dirty="0" smtClean="0"/>
              <a:t>clé</a:t>
            </a:r>
            <a:r>
              <a:rPr lang="fr-FR" sz="1200" dirty="0" smtClean="0"/>
              <a:t> </a:t>
            </a:r>
            <a:r>
              <a:rPr lang="fr-FR" sz="1200" b="1" dirty="0" smtClean="0"/>
              <a:t>primaire</a:t>
            </a:r>
            <a:r>
              <a:rPr lang="fr-FR" sz="1200" dirty="0" smtClean="0"/>
              <a:t> </a:t>
            </a:r>
            <a:r>
              <a:rPr lang="fr-FR" sz="1200" b="1" dirty="0" smtClean="0"/>
              <a:t>incrémentée</a:t>
            </a:r>
            <a:r>
              <a:rPr lang="fr-FR" sz="1200" dirty="0" smtClean="0"/>
              <a:t>.</a:t>
            </a:r>
          </a:p>
          <a:p>
            <a:pPr lvl="2">
              <a:lnSpc>
                <a:spcPct val="150000"/>
              </a:lnSpc>
            </a:pPr>
            <a:r>
              <a:rPr lang="fr-FR" sz="1200" dirty="0" smtClean="0"/>
              <a:t>Il ne peut y avoir qu’</a:t>
            </a:r>
            <a:r>
              <a:rPr lang="fr-FR" sz="1200" b="1" dirty="0" smtClean="0"/>
              <a:t>une seule clé primaire </a:t>
            </a:r>
            <a:r>
              <a:rPr lang="fr-FR" sz="1200" dirty="0" smtClean="0"/>
              <a:t>par table.</a:t>
            </a:r>
          </a:p>
          <a:p>
            <a:pPr lvl="2">
              <a:lnSpc>
                <a:spcPct val="150000"/>
              </a:lnSpc>
            </a:pPr>
            <a:r>
              <a:rPr lang="fr-FR" sz="1200" dirty="0" smtClean="0"/>
              <a:t>La clé primaire permet d’identifier chaque ligne de la table de façon </a:t>
            </a:r>
            <a:r>
              <a:rPr lang="fr-FR" sz="1200" b="1" dirty="0" smtClean="0"/>
              <a:t>unique</a:t>
            </a:r>
            <a:r>
              <a:rPr lang="fr-FR" sz="1200" dirty="0" smtClean="0"/>
              <a:t>. Ainsi, la clé primaire ne pourra jamais être NULL.</a:t>
            </a:r>
          </a:p>
        </p:txBody>
      </p:sp>
      <p:pic>
        <p:nvPicPr>
          <p:cNvPr id="5" name="Image 4"/>
          <p:cNvPicPr>
            <a:picLocks noChangeAspect="1"/>
          </p:cNvPicPr>
          <p:nvPr/>
        </p:nvPicPr>
        <p:blipFill>
          <a:blip r:embed="rId2"/>
          <a:stretch>
            <a:fillRect/>
          </a:stretch>
        </p:blipFill>
        <p:spPr>
          <a:xfrm>
            <a:off x="5695671" y="2047875"/>
            <a:ext cx="6252904" cy="3702984"/>
          </a:xfrm>
          <a:prstGeom prst="rect">
            <a:avLst/>
          </a:prstGeom>
        </p:spPr>
      </p:pic>
    </p:spTree>
    <p:extLst>
      <p:ext uri="{BB962C8B-B14F-4D97-AF65-F5344CB8AC3E}">
        <p14:creationId xmlns:p14="http://schemas.microsoft.com/office/powerpoint/2010/main" val="4114121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clés</a:t>
            </a:r>
            <a:endParaRPr lang="fr-FR" sz="3200" dirty="0"/>
          </a:p>
        </p:txBody>
      </p:sp>
      <p:sp>
        <p:nvSpPr>
          <p:cNvPr id="38" name="Espace réservé du contenu 2"/>
          <p:cNvSpPr txBox="1">
            <a:spLocks/>
          </p:cNvSpPr>
          <p:nvPr/>
        </p:nvSpPr>
        <p:spPr>
          <a:xfrm>
            <a:off x="825486" y="1617182"/>
            <a:ext cx="4468173" cy="516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600" dirty="0" smtClean="0"/>
              <a:t>Il existe deux types de clés :</a:t>
            </a:r>
          </a:p>
          <a:p>
            <a:pPr lvl="1">
              <a:lnSpc>
                <a:spcPct val="150000"/>
              </a:lnSpc>
            </a:pPr>
            <a:r>
              <a:rPr lang="fr-FR" sz="1400" dirty="0" smtClean="0"/>
              <a:t>Les clés </a:t>
            </a:r>
            <a:r>
              <a:rPr lang="fr-FR" sz="1400" b="1" dirty="0" smtClean="0"/>
              <a:t>étrangères</a:t>
            </a:r>
            <a:endParaRPr lang="fr-FR" sz="1200" dirty="0" smtClean="0"/>
          </a:p>
          <a:p>
            <a:pPr lvl="2">
              <a:lnSpc>
                <a:spcPct val="150000"/>
              </a:lnSpc>
            </a:pPr>
            <a:r>
              <a:rPr lang="fr-FR" sz="1200" dirty="0" smtClean="0"/>
              <a:t>Elles permettent principalement de </a:t>
            </a:r>
            <a:r>
              <a:rPr lang="fr-FR" sz="1200" b="1" dirty="0" smtClean="0"/>
              <a:t>vérifier l’intégrité des données insérées.</a:t>
            </a:r>
          </a:p>
          <a:p>
            <a:pPr lvl="2">
              <a:lnSpc>
                <a:spcPct val="150000"/>
              </a:lnSpc>
            </a:pPr>
            <a:r>
              <a:rPr lang="fr-FR" sz="1200" dirty="0" smtClean="0"/>
              <a:t>Elles font le lien entre deux tables.</a:t>
            </a:r>
          </a:p>
          <a:p>
            <a:pPr lvl="2">
              <a:lnSpc>
                <a:spcPct val="150000"/>
              </a:lnSpc>
            </a:pPr>
            <a:r>
              <a:rPr lang="fr-FR" sz="1200" dirty="0" smtClean="0"/>
              <a:t>Le type de la colonne doit être le même sur les deux tables.</a:t>
            </a:r>
          </a:p>
          <a:p>
            <a:pPr lvl="2">
              <a:lnSpc>
                <a:spcPct val="150000"/>
              </a:lnSpc>
            </a:pPr>
            <a:r>
              <a:rPr lang="fr-FR" sz="1200" dirty="0" smtClean="0"/>
              <a:t>Un index est automatiquement créé lors de la création d’une clé</a:t>
            </a:r>
            <a:r>
              <a:rPr lang="fr-FR" sz="1200" dirty="0"/>
              <a:t> </a:t>
            </a:r>
            <a:r>
              <a:rPr lang="fr-FR" sz="1200" dirty="0" smtClean="0"/>
              <a:t>étrangère.</a:t>
            </a:r>
          </a:p>
          <a:p>
            <a:pPr lvl="2">
              <a:lnSpc>
                <a:spcPct val="150000"/>
              </a:lnSpc>
            </a:pPr>
            <a:r>
              <a:rPr lang="fr-FR" sz="1200" dirty="0" smtClean="0"/>
              <a:t>Il est possible d’ajouter des options aux clés étrangères lors de la suppression d’une donnée :</a:t>
            </a:r>
          </a:p>
          <a:p>
            <a:pPr lvl="3">
              <a:lnSpc>
                <a:spcPct val="150000"/>
              </a:lnSpc>
            </a:pPr>
            <a:r>
              <a:rPr lang="fr-FR" sz="1000" b="1" dirty="0" smtClean="0"/>
              <a:t>RESTRICT</a:t>
            </a:r>
            <a:r>
              <a:rPr lang="fr-FR" sz="1000" dirty="0" smtClean="0"/>
              <a:t> – </a:t>
            </a:r>
            <a:r>
              <a:rPr lang="fr-FR" sz="1000" b="1" dirty="0" smtClean="0"/>
              <a:t>CASCADE</a:t>
            </a:r>
            <a:r>
              <a:rPr lang="fr-FR" sz="1000" dirty="0" smtClean="0"/>
              <a:t> - </a:t>
            </a:r>
            <a:r>
              <a:rPr lang="fr-FR" sz="1000" b="1" dirty="0" smtClean="0"/>
              <a:t>NO</a:t>
            </a:r>
            <a:r>
              <a:rPr lang="fr-FR" sz="1000" dirty="0" smtClean="0"/>
              <a:t> </a:t>
            </a:r>
            <a:r>
              <a:rPr lang="fr-FR" sz="1000" b="1" dirty="0" smtClean="0"/>
              <a:t>ACTION</a:t>
            </a:r>
            <a:r>
              <a:rPr lang="fr-FR" sz="1000" dirty="0" smtClean="0"/>
              <a:t> -</a:t>
            </a:r>
            <a:br>
              <a:rPr lang="fr-FR" sz="1000" dirty="0" smtClean="0"/>
            </a:br>
            <a:r>
              <a:rPr lang="fr-FR" sz="1000" b="1" dirty="0" smtClean="0"/>
              <a:t>SET</a:t>
            </a:r>
            <a:r>
              <a:rPr lang="fr-FR" sz="1000" dirty="0" smtClean="0"/>
              <a:t> </a:t>
            </a:r>
            <a:r>
              <a:rPr lang="fr-FR" sz="1000" b="1" dirty="0" smtClean="0"/>
              <a:t>NULL</a:t>
            </a:r>
          </a:p>
          <a:p>
            <a:pPr lvl="3">
              <a:lnSpc>
                <a:spcPct val="150000"/>
              </a:lnSpc>
            </a:pPr>
            <a:endParaRPr lang="fr-FR" sz="1000" dirty="0" smtClean="0"/>
          </a:p>
        </p:txBody>
      </p:sp>
      <p:pic>
        <p:nvPicPr>
          <p:cNvPr id="4" name="Image 3"/>
          <p:cNvPicPr>
            <a:picLocks noChangeAspect="1"/>
          </p:cNvPicPr>
          <p:nvPr/>
        </p:nvPicPr>
        <p:blipFill>
          <a:blip r:embed="rId2"/>
          <a:stretch>
            <a:fillRect/>
          </a:stretch>
        </p:blipFill>
        <p:spPr>
          <a:xfrm>
            <a:off x="5366931" y="1853248"/>
            <a:ext cx="6669446" cy="4055918"/>
          </a:xfrm>
          <a:prstGeom prst="rect">
            <a:avLst/>
          </a:prstGeom>
        </p:spPr>
      </p:pic>
    </p:spTree>
    <p:extLst>
      <p:ext uri="{BB962C8B-B14F-4D97-AF65-F5344CB8AC3E}">
        <p14:creationId xmlns:p14="http://schemas.microsoft.com/office/powerpoint/2010/main" val="1617089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jointures</a:t>
            </a:r>
            <a:endParaRPr lang="fr-FR" sz="3200" dirty="0"/>
          </a:p>
        </p:txBody>
      </p:sp>
      <p:sp>
        <p:nvSpPr>
          <p:cNvPr id="38" name="Espace réservé du contenu 2"/>
          <p:cNvSpPr txBox="1">
            <a:spLocks/>
          </p:cNvSpPr>
          <p:nvPr/>
        </p:nvSpPr>
        <p:spPr>
          <a:xfrm>
            <a:off x="825486" y="1617182"/>
            <a:ext cx="9318079" cy="516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600" dirty="0" smtClean="0"/>
              <a:t>Les jointures </a:t>
            </a:r>
            <a:r>
              <a:rPr lang="fr-FR" sz="1600" b="1" dirty="0" smtClean="0"/>
              <a:t>permettent d’interagir avec plusieurs tables </a:t>
            </a:r>
            <a:r>
              <a:rPr lang="fr-FR" sz="1600" dirty="0" smtClean="0"/>
              <a:t>dans la même requête.</a:t>
            </a:r>
            <a:endParaRPr lang="fr-FR" sz="1000" b="1" dirty="0" smtClean="0"/>
          </a:p>
          <a:p>
            <a:pPr lvl="1">
              <a:lnSpc>
                <a:spcPct val="150000"/>
              </a:lnSpc>
            </a:pPr>
            <a:r>
              <a:rPr lang="fr-FR" sz="1400" dirty="0" smtClean="0"/>
              <a:t>Elles permettent donc de joindre plusieurs requêtes.</a:t>
            </a:r>
          </a:p>
          <a:p>
            <a:pPr>
              <a:lnSpc>
                <a:spcPct val="150000"/>
              </a:lnSpc>
            </a:pPr>
            <a:r>
              <a:rPr lang="fr-FR" sz="1600" dirty="0" smtClean="0"/>
              <a:t>Il existe deux types de jointures</a:t>
            </a:r>
          </a:p>
          <a:p>
            <a:pPr lvl="1">
              <a:lnSpc>
                <a:spcPct val="150000"/>
              </a:lnSpc>
            </a:pPr>
            <a:r>
              <a:rPr lang="fr-FR" sz="1400" b="1" dirty="0" smtClean="0"/>
              <a:t>Interne : </a:t>
            </a:r>
            <a:r>
              <a:rPr lang="fr-FR" sz="1400" dirty="0" smtClean="0"/>
              <a:t>Lors d’une jointure interne, on exige qu’il y ait des données dans les deux (ou plus) tables sur lesquelles on effectue une jointure. </a:t>
            </a:r>
          </a:p>
          <a:p>
            <a:pPr lvl="1">
              <a:lnSpc>
                <a:spcPct val="150000"/>
              </a:lnSpc>
            </a:pPr>
            <a:r>
              <a:rPr lang="fr-FR" sz="1400" b="1" dirty="0" smtClean="0"/>
              <a:t>Externe</a:t>
            </a:r>
            <a:r>
              <a:rPr lang="fr-FR" sz="1400" dirty="0" smtClean="0"/>
              <a:t> : La jointure externe comprend la jointure par la </a:t>
            </a:r>
            <a:r>
              <a:rPr lang="fr-FR" sz="1400" b="1" dirty="0" smtClean="0"/>
              <a:t>gauche</a:t>
            </a:r>
            <a:r>
              <a:rPr lang="fr-FR" sz="1400" dirty="0" smtClean="0"/>
              <a:t> &amp; jointure par la </a:t>
            </a:r>
            <a:r>
              <a:rPr lang="fr-FR" sz="1400" b="1" dirty="0" smtClean="0"/>
              <a:t>droite</a:t>
            </a:r>
          </a:p>
          <a:p>
            <a:pPr lvl="2">
              <a:lnSpc>
                <a:spcPct val="150000"/>
              </a:lnSpc>
            </a:pPr>
            <a:r>
              <a:rPr lang="fr-FR" sz="1200" b="1" dirty="0" smtClean="0"/>
              <a:t>La jointure par la gauche </a:t>
            </a:r>
            <a:r>
              <a:rPr lang="fr-FR" sz="1200" dirty="0" smtClean="0"/>
              <a:t>signifie que l’on veut toutes les lignes de la table de gauche. Sachant que nous lisons de gauche à droite, la table de gauche est la première table mentionnée dans la clause </a:t>
            </a:r>
            <a:r>
              <a:rPr lang="fr-FR" sz="1200" b="1" dirty="0" smtClean="0"/>
              <a:t>FROM</a:t>
            </a:r>
            <a:r>
              <a:rPr lang="fr-FR" sz="1200" dirty="0" smtClean="0"/>
              <a:t>.</a:t>
            </a:r>
          </a:p>
          <a:p>
            <a:pPr lvl="2">
              <a:lnSpc>
                <a:spcPct val="150000"/>
              </a:lnSpc>
            </a:pPr>
            <a:r>
              <a:rPr lang="fr-FR" sz="1200" b="1" dirty="0" smtClean="0"/>
              <a:t>La jointure par la droite</a:t>
            </a:r>
            <a:r>
              <a:rPr lang="fr-FR" sz="1200" dirty="0" smtClean="0"/>
              <a:t> est exactement l’inverse de la jointure par la gauche</a:t>
            </a:r>
            <a:endParaRPr lang="fr-FR" sz="1200" b="1" dirty="0" smtClean="0"/>
          </a:p>
        </p:txBody>
      </p:sp>
    </p:spTree>
    <p:extLst>
      <p:ext uri="{BB962C8B-B14F-4D97-AF65-F5344CB8AC3E}">
        <p14:creationId xmlns:p14="http://schemas.microsoft.com/office/powerpoint/2010/main" val="729056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jointures – Jointure interne</a:t>
            </a:r>
            <a:endParaRPr lang="fr-FR" sz="3200" dirty="0"/>
          </a:p>
        </p:txBody>
      </p:sp>
      <p:sp>
        <p:nvSpPr>
          <p:cNvPr id="38" name="Espace réservé du contenu 2"/>
          <p:cNvSpPr txBox="1">
            <a:spLocks/>
          </p:cNvSpPr>
          <p:nvPr/>
        </p:nvSpPr>
        <p:spPr>
          <a:xfrm>
            <a:off x="825486" y="1617182"/>
            <a:ext cx="4974679" cy="516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600" dirty="0" smtClean="0"/>
              <a:t>Prenons comme exemple une table </a:t>
            </a:r>
            <a:r>
              <a:rPr lang="fr-FR" sz="1600" b="1" dirty="0" smtClean="0"/>
              <a:t>utilisateur</a:t>
            </a:r>
            <a:r>
              <a:rPr lang="fr-FR" sz="1600" dirty="0" smtClean="0"/>
              <a:t> ainsi qu’une table </a:t>
            </a:r>
            <a:r>
              <a:rPr lang="fr-FR" sz="1600" b="1" dirty="0" smtClean="0"/>
              <a:t>message</a:t>
            </a:r>
          </a:p>
          <a:p>
            <a:pPr lvl="1">
              <a:lnSpc>
                <a:spcPct val="150000"/>
              </a:lnSpc>
            </a:pPr>
            <a:r>
              <a:rPr lang="fr-FR" sz="1200" dirty="0" smtClean="0"/>
              <a:t>Dans cet exemple, les </a:t>
            </a:r>
            <a:r>
              <a:rPr lang="fr-FR" sz="1200" b="1" dirty="0" smtClean="0"/>
              <a:t>alias</a:t>
            </a:r>
            <a:r>
              <a:rPr lang="fr-FR" sz="1200" dirty="0" smtClean="0"/>
              <a:t> sont utilisés grâce au mot clé </a:t>
            </a:r>
            <a:r>
              <a:rPr lang="fr-FR" sz="1200" b="1" dirty="0" smtClean="0"/>
              <a:t>AS</a:t>
            </a:r>
            <a:r>
              <a:rPr lang="fr-FR" sz="1200" dirty="0" smtClean="0"/>
              <a:t>. Ils permettent simplement </a:t>
            </a:r>
            <a:r>
              <a:rPr lang="fr-FR" sz="1200" b="1" dirty="0" smtClean="0"/>
              <a:t>de renommer ponctuellement la table </a:t>
            </a:r>
            <a:r>
              <a:rPr lang="fr-FR" sz="1200" dirty="0" smtClean="0"/>
              <a:t>afin de rendre la requête plus compacte et visuelle.</a:t>
            </a:r>
          </a:p>
        </p:txBody>
      </p:sp>
      <p:graphicFrame>
        <p:nvGraphicFramePr>
          <p:cNvPr id="4" name="Tableau 3"/>
          <p:cNvGraphicFramePr>
            <a:graphicFrameLocks noGrp="1"/>
          </p:cNvGraphicFramePr>
          <p:nvPr>
            <p:extLst>
              <p:ext uri="{D42A27DB-BD31-4B8C-83A1-F6EECF244321}">
                <p14:modId xmlns:p14="http://schemas.microsoft.com/office/powerpoint/2010/main" val="1968211699"/>
              </p:ext>
            </p:extLst>
          </p:nvPr>
        </p:nvGraphicFramePr>
        <p:xfrm>
          <a:off x="1270000" y="4106933"/>
          <a:ext cx="3284069" cy="1040379"/>
        </p:xfrm>
        <a:graphic>
          <a:graphicData uri="http://schemas.openxmlformats.org/drawingml/2006/table">
            <a:tbl>
              <a:tblPr firstRow="1" bandRow="1">
                <a:tableStyleId>{5C22544A-7EE6-4342-B048-85BDC9FD1C3A}</a:tableStyleId>
              </a:tblPr>
              <a:tblGrid>
                <a:gridCol w="317552">
                  <a:extLst>
                    <a:ext uri="{9D8B030D-6E8A-4147-A177-3AD203B41FA5}">
                      <a16:colId xmlns:a16="http://schemas.microsoft.com/office/drawing/2014/main" val="3084438003"/>
                    </a:ext>
                  </a:extLst>
                </a:gridCol>
                <a:gridCol w="1084566">
                  <a:extLst>
                    <a:ext uri="{9D8B030D-6E8A-4147-A177-3AD203B41FA5}">
                      <a16:colId xmlns:a16="http://schemas.microsoft.com/office/drawing/2014/main" val="2762952626"/>
                    </a:ext>
                  </a:extLst>
                </a:gridCol>
                <a:gridCol w="1881951">
                  <a:extLst>
                    <a:ext uri="{9D8B030D-6E8A-4147-A177-3AD203B41FA5}">
                      <a16:colId xmlns:a16="http://schemas.microsoft.com/office/drawing/2014/main" val="1088197549"/>
                    </a:ext>
                  </a:extLst>
                </a:gridCol>
              </a:tblGrid>
              <a:tr h="234186">
                <a:tc>
                  <a:txBody>
                    <a:bodyPr/>
                    <a:lstStyle/>
                    <a:p>
                      <a:r>
                        <a:rPr lang="fr-FR" sz="1100" dirty="0" smtClean="0"/>
                        <a:t>id</a:t>
                      </a:r>
                      <a:endParaRPr lang="fr-FR" sz="1100" dirty="0"/>
                    </a:p>
                  </a:txBody>
                  <a:tcPr/>
                </a:tc>
                <a:tc>
                  <a:txBody>
                    <a:bodyPr/>
                    <a:lstStyle/>
                    <a:p>
                      <a:r>
                        <a:rPr lang="fr-FR" sz="1100" dirty="0" smtClean="0"/>
                        <a:t>nom</a:t>
                      </a:r>
                      <a:endParaRPr lang="fr-FR" sz="1100" dirty="0"/>
                    </a:p>
                  </a:txBody>
                  <a:tcPr/>
                </a:tc>
                <a:tc>
                  <a:txBody>
                    <a:bodyPr/>
                    <a:lstStyle/>
                    <a:p>
                      <a:r>
                        <a:rPr lang="fr-FR" sz="1100" dirty="0" err="1" smtClean="0"/>
                        <a:t>prenom</a:t>
                      </a:r>
                      <a:endParaRPr lang="fr-FR" sz="1100" dirty="0"/>
                    </a:p>
                  </a:txBody>
                  <a:tcPr/>
                </a:tc>
                <a:extLst>
                  <a:ext uri="{0D108BD9-81ED-4DB2-BD59-A6C34878D82A}">
                    <a16:rowId xmlns:a16="http://schemas.microsoft.com/office/drawing/2014/main" val="4088582794"/>
                  </a:ext>
                </a:extLst>
              </a:tr>
              <a:tr h="234186">
                <a:tc>
                  <a:txBody>
                    <a:bodyPr/>
                    <a:lstStyle/>
                    <a:p>
                      <a:r>
                        <a:rPr lang="fr-FR" sz="1100" dirty="0" smtClean="0"/>
                        <a:t>1</a:t>
                      </a:r>
                      <a:endParaRPr lang="fr-FR" sz="1100" dirty="0"/>
                    </a:p>
                  </a:txBody>
                  <a:tcPr/>
                </a:tc>
                <a:tc>
                  <a:txBody>
                    <a:bodyPr/>
                    <a:lstStyle/>
                    <a:p>
                      <a:r>
                        <a:rPr lang="fr-FR" sz="1100" dirty="0" smtClean="0"/>
                        <a:t>Bob</a:t>
                      </a:r>
                      <a:endParaRPr lang="fr-FR" sz="1100" dirty="0"/>
                    </a:p>
                  </a:txBody>
                  <a:tcPr/>
                </a:tc>
                <a:tc>
                  <a:txBody>
                    <a:bodyPr/>
                    <a:lstStyle/>
                    <a:p>
                      <a:r>
                        <a:rPr lang="fr-FR" sz="1100" dirty="0" smtClean="0"/>
                        <a:t>Eponge</a:t>
                      </a:r>
                      <a:endParaRPr lang="fr-FR" sz="1100" dirty="0"/>
                    </a:p>
                  </a:txBody>
                  <a:tcPr/>
                </a:tc>
                <a:extLst>
                  <a:ext uri="{0D108BD9-81ED-4DB2-BD59-A6C34878D82A}">
                    <a16:rowId xmlns:a16="http://schemas.microsoft.com/office/drawing/2014/main" val="2097764248"/>
                  </a:ext>
                </a:extLst>
              </a:tr>
              <a:tr h="234186">
                <a:tc>
                  <a:txBody>
                    <a:bodyPr/>
                    <a:lstStyle/>
                    <a:p>
                      <a:r>
                        <a:rPr lang="fr-FR" sz="1100" dirty="0" smtClean="0"/>
                        <a:t>2</a:t>
                      </a:r>
                      <a:endParaRPr lang="fr-FR" sz="1100" dirty="0"/>
                    </a:p>
                  </a:txBody>
                  <a:tcPr/>
                </a:tc>
                <a:tc>
                  <a:txBody>
                    <a:bodyPr/>
                    <a:lstStyle/>
                    <a:p>
                      <a:r>
                        <a:rPr lang="fr-FR" sz="1100" dirty="0" err="1" smtClean="0"/>
                        <a:t>Krabs</a:t>
                      </a:r>
                      <a:endParaRPr lang="fr-FR" sz="1100" dirty="0"/>
                    </a:p>
                  </a:txBody>
                  <a:tcPr/>
                </a:tc>
                <a:tc>
                  <a:txBody>
                    <a:bodyPr/>
                    <a:lstStyle/>
                    <a:p>
                      <a:r>
                        <a:rPr lang="fr-FR" sz="1100" dirty="0" smtClean="0"/>
                        <a:t>Capitaine</a:t>
                      </a:r>
                      <a:endParaRPr lang="fr-FR" sz="1100" dirty="0"/>
                    </a:p>
                  </a:txBody>
                  <a:tcPr/>
                </a:tc>
                <a:extLst>
                  <a:ext uri="{0D108BD9-81ED-4DB2-BD59-A6C34878D82A}">
                    <a16:rowId xmlns:a16="http://schemas.microsoft.com/office/drawing/2014/main" val="1221941839"/>
                  </a:ext>
                </a:extLst>
              </a:tr>
              <a:tr h="263139">
                <a:tc>
                  <a:txBody>
                    <a:bodyPr/>
                    <a:lstStyle/>
                    <a:p>
                      <a:r>
                        <a:rPr lang="fr-FR" sz="1100" dirty="0" smtClean="0"/>
                        <a:t>3</a:t>
                      </a:r>
                      <a:endParaRPr lang="fr-FR" sz="1100" dirty="0"/>
                    </a:p>
                  </a:txBody>
                  <a:tcPr/>
                </a:tc>
                <a:tc>
                  <a:txBody>
                    <a:bodyPr/>
                    <a:lstStyle/>
                    <a:p>
                      <a:r>
                        <a:rPr lang="fr-FR" sz="1100" dirty="0" smtClean="0"/>
                        <a:t>Etoile de mer</a:t>
                      </a:r>
                      <a:endParaRPr lang="fr-FR" sz="1100" dirty="0"/>
                    </a:p>
                  </a:txBody>
                  <a:tcPr/>
                </a:tc>
                <a:tc>
                  <a:txBody>
                    <a:bodyPr/>
                    <a:lstStyle/>
                    <a:p>
                      <a:r>
                        <a:rPr lang="fr-FR" sz="1100" dirty="0" smtClean="0"/>
                        <a:t>Patrick</a:t>
                      </a:r>
                      <a:endParaRPr lang="fr-FR" sz="1100" dirty="0"/>
                    </a:p>
                  </a:txBody>
                  <a:tcPr/>
                </a:tc>
                <a:extLst>
                  <a:ext uri="{0D108BD9-81ED-4DB2-BD59-A6C34878D82A}">
                    <a16:rowId xmlns:a16="http://schemas.microsoft.com/office/drawing/2014/main" val="2426165150"/>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718663724"/>
              </p:ext>
            </p:extLst>
          </p:nvPr>
        </p:nvGraphicFramePr>
        <p:xfrm>
          <a:off x="1270001" y="5720597"/>
          <a:ext cx="3284069" cy="1013753"/>
        </p:xfrm>
        <a:graphic>
          <a:graphicData uri="http://schemas.openxmlformats.org/drawingml/2006/table">
            <a:tbl>
              <a:tblPr firstRow="1" bandRow="1">
                <a:tableStyleId>{5C22544A-7EE6-4342-B048-85BDC9FD1C3A}</a:tableStyleId>
              </a:tblPr>
              <a:tblGrid>
                <a:gridCol w="298822">
                  <a:extLst>
                    <a:ext uri="{9D8B030D-6E8A-4147-A177-3AD203B41FA5}">
                      <a16:colId xmlns:a16="http://schemas.microsoft.com/office/drawing/2014/main" val="2803815888"/>
                    </a:ext>
                  </a:extLst>
                </a:gridCol>
                <a:gridCol w="1143000">
                  <a:extLst>
                    <a:ext uri="{9D8B030D-6E8A-4147-A177-3AD203B41FA5}">
                      <a16:colId xmlns:a16="http://schemas.microsoft.com/office/drawing/2014/main" val="1932626466"/>
                    </a:ext>
                  </a:extLst>
                </a:gridCol>
                <a:gridCol w="856130">
                  <a:extLst>
                    <a:ext uri="{9D8B030D-6E8A-4147-A177-3AD203B41FA5}">
                      <a16:colId xmlns:a16="http://schemas.microsoft.com/office/drawing/2014/main" val="1899428540"/>
                    </a:ext>
                  </a:extLst>
                </a:gridCol>
                <a:gridCol w="986117">
                  <a:extLst>
                    <a:ext uri="{9D8B030D-6E8A-4147-A177-3AD203B41FA5}">
                      <a16:colId xmlns:a16="http://schemas.microsoft.com/office/drawing/2014/main" val="444562922"/>
                    </a:ext>
                  </a:extLst>
                </a:gridCol>
              </a:tblGrid>
              <a:tr h="227226">
                <a:tc>
                  <a:txBody>
                    <a:bodyPr/>
                    <a:lstStyle/>
                    <a:p>
                      <a:r>
                        <a:rPr lang="fr-FR" sz="1100" dirty="0" smtClean="0"/>
                        <a:t>id</a:t>
                      </a:r>
                      <a:endParaRPr lang="fr-FR" sz="1100" dirty="0"/>
                    </a:p>
                  </a:txBody>
                  <a:tcPr marL="65828" marR="65828" marT="32914" marB="32914"/>
                </a:tc>
                <a:tc>
                  <a:txBody>
                    <a:bodyPr/>
                    <a:lstStyle/>
                    <a:p>
                      <a:r>
                        <a:rPr lang="fr-FR" sz="1100" dirty="0" err="1" smtClean="0"/>
                        <a:t>user_id_from</a:t>
                      </a:r>
                      <a:endParaRPr lang="fr-FR" sz="1100" dirty="0"/>
                    </a:p>
                  </a:txBody>
                  <a:tcPr marL="65828" marR="65828" marT="32914" marB="32914"/>
                </a:tc>
                <a:tc>
                  <a:txBody>
                    <a:bodyPr/>
                    <a:lstStyle/>
                    <a:p>
                      <a:r>
                        <a:rPr lang="fr-FR" sz="1100" dirty="0" err="1" smtClean="0"/>
                        <a:t>user_id_to</a:t>
                      </a:r>
                      <a:endParaRPr lang="fr-FR" sz="1100" dirty="0"/>
                    </a:p>
                  </a:txBody>
                  <a:tcPr marL="65828" marR="65828" marT="32914" marB="32914"/>
                </a:tc>
                <a:tc>
                  <a:txBody>
                    <a:bodyPr/>
                    <a:lstStyle/>
                    <a:p>
                      <a:r>
                        <a:rPr lang="fr-FR" sz="1100" dirty="0" smtClean="0"/>
                        <a:t>message</a:t>
                      </a:r>
                      <a:endParaRPr lang="fr-FR" sz="1100" dirty="0"/>
                    </a:p>
                  </a:txBody>
                  <a:tcPr marL="65828" marR="65828" marT="32914" marB="32914"/>
                </a:tc>
                <a:extLst>
                  <a:ext uri="{0D108BD9-81ED-4DB2-BD59-A6C34878D82A}">
                    <a16:rowId xmlns:a16="http://schemas.microsoft.com/office/drawing/2014/main" val="2740869430"/>
                  </a:ext>
                </a:extLst>
              </a:tr>
              <a:tr h="260095">
                <a:tc>
                  <a:txBody>
                    <a:bodyPr/>
                    <a:lstStyle/>
                    <a:p>
                      <a:r>
                        <a:rPr lang="fr-FR" sz="1100" dirty="0" smtClean="0"/>
                        <a:t>1</a:t>
                      </a:r>
                      <a:endParaRPr lang="fr-FR" sz="1100" dirty="0"/>
                    </a:p>
                  </a:txBody>
                  <a:tcPr marL="65828" marR="65828" marT="32914" marB="32914"/>
                </a:tc>
                <a:tc>
                  <a:txBody>
                    <a:bodyPr/>
                    <a:lstStyle/>
                    <a:p>
                      <a:r>
                        <a:rPr lang="fr-FR" sz="1100" dirty="0" smtClean="0"/>
                        <a:t>1</a:t>
                      </a:r>
                      <a:endParaRPr lang="fr-FR" sz="1100" dirty="0"/>
                    </a:p>
                  </a:txBody>
                  <a:tcPr marL="65828" marR="65828" marT="32914" marB="32914"/>
                </a:tc>
                <a:tc>
                  <a:txBody>
                    <a:bodyPr/>
                    <a:lstStyle/>
                    <a:p>
                      <a:r>
                        <a:rPr lang="fr-FR" sz="1100" dirty="0" smtClean="0"/>
                        <a:t>2</a:t>
                      </a:r>
                      <a:endParaRPr lang="fr-FR" sz="1100" dirty="0"/>
                    </a:p>
                  </a:txBody>
                  <a:tcPr marL="65828" marR="65828" marT="32914" marB="32914"/>
                </a:tc>
                <a:tc>
                  <a:txBody>
                    <a:bodyPr/>
                    <a:lstStyle/>
                    <a:p>
                      <a:r>
                        <a:rPr lang="fr-FR" sz="1100" dirty="0" smtClean="0"/>
                        <a:t>Hello </a:t>
                      </a:r>
                      <a:r>
                        <a:rPr lang="fr-FR" sz="1100" dirty="0" err="1" smtClean="0"/>
                        <a:t>Krabs</a:t>
                      </a:r>
                      <a:endParaRPr lang="fr-FR" sz="1100" dirty="0"/>
                    </a:p>
                  </a:txBody>
                  <a:tcPr marL="65828" marR="65828" marT="32914" marB="32914"/>
                </a:tc>
                <a:extLst>
                  <a:ext uri="{0D108BD9-81ED-4DB2-BD59-A6C34878D82A}">
                    <a16:rowId xmlns:a16="http://schemas.microsoft.com/office/drawing/2014/main" val="2177857482"/>
                  </a:ext>
                </a:extLst>
              </a:tr>
              <a:tr h="260095">
                <a:tc>
                  <a:txBody>
                    <a:bodyPr/>
                    <a:lstStyle/>
                    <a:p>
                      <a:r>
                        <a:rPr lang="fr-FR" sz="1100" dirty="0" smtClean="0"/>
                        <a:t>2</a:t>
                      </a:r>
                      <a:endParaRPr lang="fr-FR" sz="1100" dirty="0"/>
                    </a:p>
                  </a:txBody>
                  <a:tcPr marL="65828" marR="65828" marT="32914" marB="32914"/>
                </a:tc>
                <a:tc>
                  <a:txBody>
                    <a:bodyPr/>
                    <a:lstStyle/>
                    <a:p>
                      <a:r>
                        <a:rPr lang="fr-FR" sz="1100" dirty="0" smtClean="0"/>
                        <a:t>1</a:t>
                      </a:r>
                      <a:endParaRPr lang="fr-FR" sz="1100" dirty="0"/>
                    </a:p>
                  </a:txBody>
                  <a:tcPr marL="65828" marR="65828" marT="32914" marB="32914"/>
                </a:tc>
                <a:tc>
                  <a:txBody>
                    <a:bodyPr/>
                    <a:lstStyle/>
                    <a:p>
                      <a:r>
                        <a:rPr lang="fr-FR" sz="1100" dirty="0" smtClean="0"/>
                        <a:t>2</a:t>
                      </a:r>
                      <a:endParaRPr lang="fr-FR" sz="1100" dirty="0"/>
                    </a:p>
                  </a:txBody>
                  <a:tcPr marL="65828" marR="65828" marT="32914" marB="32914"/>
                </a:tc>
                <a:tc>
                  <a:txBody>
                    <a:bodyPr/>
                    <a:lstStyle/>
                    <a:p>
                      <a:r>
                        <a:rPr lang="fr-FR" sz="1100" dirty="0" smtClean="0">
                          <a:sym typeface="Wingdings" panose="05000000000000000000" pitchFamily="2" charset="2"/>
                        </a:rPr>
                        <a:t></a:t>
                      </a:r>
                      <a:endParaRPr lang="fr-FR" sz="1100" dirty="0"/>
                    </a:p>
                  </a:txBody>
                  <a:tcPr marL="65828" marR="65828" marT="32914" marB="32914"/>
                </a:tc>
                <a:extLst>
                  <a:ext uri="{0D108BD9-81ED-4DB2-BD59-A6C34878D82A}">
                    <a16:rowId xmlns:a16="http://schemas.microsoft.com/office/drawing/2014/main" val="1515778798"/>
                  </a:ext>
                </a:extLst>
              </a:tr>
              <a:tr h="260095">
                <a:tc>
                  <a:txBody>
                    <a:bodyPr/>
                    <a:lstStyle/>
                    <a:p>
                      <a:r>
                        <a:rPr lang="fr-FR" sz="1100" dirty="0" smtClean="0"/>
                        <a:t>3</a:t>
                      </a:r>
                      <a:endParaRPr lang="fr-FR" sz="1100" dirty="0"/>
                    </a:p>
                  </a:txBody>
                  <a:tcPr marL="65828" marR="65828" marT="32914" marB="32914"/>
                </a:tc>
                <a:tc>
                  <a:txBody>
                    <a:bodyPr/>
                    <a:lstStyle/>
                    <a:p>
                      <a:r>
                        <a:rPr lang="fr-FR" sz="1100" dirty="0" smtClean="0"/>
                        <a:t>3</a:t>
                      </a:r>
                      <a:endParaRPr lang="fr-FR" sz="1100" dirty="0"/>
                    </a:p>
                  </a:txBody>
                  <a:tcPr marL="65828" marR="65828" marT="32914" marB="32914"/>
                </a:tc>
                <a:tc>
                  <a:txBody>
                    <a:bodyPr/>
                    <a:lstStyle/>
                    <a:p>
                      <a:r>
                        <a:rPr lang="fr-FR" sz="1100" dirty="0" smtClean="0"/>
                        <a:t>1</a:t>
                      </a:r>
                      <a:endParaRPr lang="fr-FR" sz="1100" dirty="0"/>
                    </a:p>
                  </a:txBody>
                  <a:tcPr marL="65828" marR="65828" marT="32914" marB="32914"/>
                </a:tc>
                <a:tc>
                  <a:txBody>
                    <a:bodyPr/>
                    <a:lstStyle/>
                    <a:p>
                      <a:r>
                        <a:rPr lang="fr-FR" sz="1100" dirty="0" smtClean="0"/>
                        <a:t>Hey Bob !!!!!</a:t>
                      </a:r>
                      <a:endParaRPr lang="fr-FR" sz="1100" dirty="0"/>
                    </a:p>
                  </a:txBody>
                  <a:tcPr marL="65828" marR="65828" marT="32914" marB="32914"/>
                </a:tc>
                <a:extLst>
                  <a:ext uri="{0D108BD9-81ED-4DB2-BD59-A6C34878D82A}">
                    <a16:rowId xmlns:a16="http://schemas.microsoft.com/office/drawing/2014/main" val="2886920450"/>
                  </a:ext>
                </a:extLst>
              </a:tr>
            </a:tbl>
          </a:graphicData>
        </a:graphic>
      </p:graphicFrame>
      <p:sp>
        <p:nvSpPr>
          <p:cNvPr id="6" name="ZoneTexte 5"/>
          <p:cNvSpPr txBox="1"/>
          <p:nvPr/>
        </p:nvSpPr>
        <p:spPr>
          <a:xfrm>
            <a:off x="1270000" y="3760754"/>
            <a:ext cx="2598269" cy="276999"/>
          </a:xfrm>
          <a:prstGeom prst="rect">
            <a:avLst/>
          </a:prstGeom>
          <a:noFill/>
        </p:spPr>
        <p:txBody>
          <a:bodyPr wrap="square" rtlCol="0">
            <a:spAutoFit/>
          </a:bodyPr>
          <a:lstStyle/>
          <a:p>
            <a:r>
              <a:rPr lang="fr-FR" sz="1200" b="1" dirty="0" smtClean="0"/>
              <a:t>Table Utilisateur</a:t>
            </a:r>
            <a:endParaRPr lang="fr-FR" sz="1200" b="1" dirty="0"/>
          </a:p>
        </p:txBody>
      </p:sp>
      <p:sp>
        <p:nvSpPr>
          <p:cNvPr id="7" name="ZoneTexte 6"/>
          <p:cNvSpPr txBox="1"/>
          <p:nvPr/>
        </p:nvSpPr>
        <p:spPr>
          <a:xfrm>
            <a:off x="1270000" y="5365663"/>
            <a:ext cx="2598269" cy="276999"/>
          </a:xfrm>
          <a:prstGeom prst="rect">
            <a:avLst/>
          </a:prstGeom>
          <a:noFill/>
        </p:spPr>
        <p:txBody>
          <a:bodyPr wrap="square" rtlCol="0">
            <a:spAutoFit/>
          </a:bodyPr>
          <a:lstStyle/>
          <a:p>
            <a:r>
              <a:rPr lang="fr-FR" sz="1200" b="1" dirty="0" smtClean="0"/>
              <a:t>Table Message</a:t>
            </a:r>
            <a:endParaRPr lang="fr-FR" sz="1200" b="1" dirty="0"/>
          </a:p>
        </p:txBody>
      </p:sp>
      <p:pic>
        <p:nvPicPr>
          <p:cNvPr id="9" name="Image 8"/>
          <p:cNvPicPr>
            <a:picLocks noChangeAspect="1"/>
          </p:cNvPicPr>
          <p:nvPr/>
        </p:nvPicPr>
        <p:blipFill>
          <a:blip r:embed="rId2"/>
          <a:stretch>
            <a:fillRect/>
          </a:stretch>
        </p:blipFill>
        <p:spPr>
          <a:xfrm>
            <a:off x="6421692" y="1644412"/>
            <a:ext cx="5241389" cy="5105675"/>
          </a:xfrm>
          <a:prstGeom prst="rect">
            <a:avLst/>
          </a:prstGeom>
        </p:spPr>
      </p:pic>
    </p:spTree>
    <p:extLst>
      <p:ext uri="{BB962C8B-B14F-4D97-AF65-F5344CB8AC3E}">
        <p14:creationId xmlns:p14="http://schemas.microsoft.com/office/powerpoint/2010/main" val="1022961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jointures – Jointure externe</a:t>
            </a:r>
            <a:endParaRPr lang="fr-FR" sz="3200" dirty="0"/>
          </a:p>
        </p:txBody>
      </p:sp>
      <p:sp>
        <p:nvSpPr>
          <p:cNvPr id="38" name="Espace réservé du contenu 2"/>
          <p:cNvSpPr txBox="1">
            <a:spLocks/>
          </p:cNvSpPr>
          <p:nvPr/>
        </p:nvSpPr>
        <p:spPr>
          <a:xfrm>
            <a:off x="6462061" y="3922059"/>
            <a:ext cx="5035290" cy="25594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400" dirty="0" smtClean="0"/>
              <a:t>Si </a:t>
            </a:r>
            <a:r>
              <a:rPr lang="fr-FR" sz="1400" dirty="0"/>
              <a:t>aucun sport n'est pratiqué par l'utilisateur, </a:t>
            </a:r>
            <a:r>
              <a:rPr lang="fr-FR" sz="1400" dirty="0" err="1"/>
              <a:t>nom_sport</a:t>
            </a:r>
            <a:r>
              <a:rPr lang="fr-FR" sz="1400" dirty="0"/>
              <a:t> sera </a:t>
            </a:r>
            <a:r>
              <a:rPr lang="fr-FR" sz="1400" b="1" dirty="0" smtClean="0"/>
              <a:t>NULL</a:t>
            </a:r>
            <a:r>
              <a:rPr lang="fr-FR" sz="1400" dirty="0" smtClean="0"/>
              <a:t>.</a:t>
            </a:r>
            <a:br>
              <a:rPr lang="fr-FR" sz="1400" dirty="0" smtClean="0"/>
            </a:br>
            <a:r>
              <a:rPr lang="fr-FR" sz="1400" dirty="0" smtClean="0"/>
              <a:t> </a:t>
            </a:r>
            <a:br>
              <a:rPr lang="fr-FR" sz="1400" dirty="0" smtClean="0"/>
            </a:br>
            <a:r>
              <a:rPr lang="fr-FR" sz="1400" dirty="0" smtClean="0"/>
              <a:t>La </a:t>
            </a:r>
            <a:r>
              <a:rPr lang="fr-FR" sz="1400" dirty="0"/>
              <a:t>même requête faite avec une jointure </a:t>
            </a:r>
            <a:r>
              <a:rPr lang="fr-FR" sz="1400" dirty="0" smtClean="0"/>
              <a:t>interne </a:t>
            </a:r>
            <a:r>
              <a:rPr lang="fr-FR" sz="1400" dirty="0"/>
              <a:t>n'aurait pas </a:t>
            </a:r>
            <a:r>
              <a:rPr lang="fr-FR" sz="1400" dirty="0" smtClean="0"/>
              <a:t>renvoyé les </a:t>
            </a:r>
            <a:r>
              <a:rPr lang="fr-FR" sz="1400" dirty="0"/>
              <a:t>données des utilisateurs sans sports.</a:t>
            </a:r>
            <a:endParaRPr lang="fr-FR" sz="1400" dirty="0" smtClean="0"/>
          </a:p>
        </p:txBody>
      </p:sp>
      <p:graphicFrame>
        <p:nvGraphicFramePr>
          <p:cNvPr id="4" name="Tableau 3"/>
          <p:cNvGraphicFramePr>
            <a:graphicFrameLocks noGrp="1"/>
          </p:cNvGraphicFramePr>
          <p:nvPr>
            <p:extLst>
              <p:ext uri="{D42A27DB-BD31-4B8C-83A1-F6EECF244321}">
                <p14:modId xmlns:p14="http://schemas.microsoft.com/office/powerpoint/2010/main" val="2792779546"/>
              </p:ext>
            </p:extLst>
          </p:nvPr>
        </p:nvGraphicFramePr>
        <p:xfrm>
          <a:off x="1054847" y="4063592"/>
          <a:ext cx="2378635" cy="1040379"/>
        </p:xfrm>
        <a:graphic>
          <a:graphicData uri="http://schemas.openxmlformats.org/drawingml/2006/table">
            <a:tbl>
              <a:tblPr firstRow="1" bandRow="1">
                <a:tableStyleId>{5C22544A-7EE6-4342-B048-85BDC9FD1C3A}</a:tableStyleId>
              </a:tblPr>
              <a:tblGrid>
                <a:gridCol w="317552">
                  <a:extLst>
                    <a:ext uri="{9D8B030D-6E8A-4147-A177-3AD203B41FA5}">
                      <a16:colId xmlns:a16="http://schemas.microsoft.com/office/drawing/2014/main" val="3084438003"/>
                    </a:ext>
                  </a:extLst>
                </a:gridCol>
                <a:gridCol w="1084566">
                  <a:extLst>
                    <a:ext uri="{9D8B030D-6E8A-4147-A177-3AD203B41FA5}">
                      <a16:colId xmlns:a16="http://schemas.microsoft.com/office/drawing/2014/main" val="2762952626"/>
                    </a:ext>
                  </a:extLst>
                </a:gridCol>
                <a:gridCol w="976517">
                  <a:extLst>
                    <a:ext uri="{9D8B030D-6E8A-4147-A177-3AD203B41FA5}">
                      <a16:colId xmlns:a16="http://schemas.microsoft.com/office/drawing/2014/main" val="1088197549"/>
                    </a:ext>
                  </a:extLst>
                </a:gridCol>
              </a:tblGrid>
              <a:tr h="234186">
                <a:tc>
                  <a:txBody>
                    <a:bodyPr/>
                    <a:lstStyle/>
                    <a:p>
                      <a:r>
                        <a:rPr lang="fr-FR" sz="1100" dirty="0" smtClean="0"/>
                        <a:t>id</a:t>
                      </a:r>
                      <a:endParaRPr lang="fr-FR" sz="1100" dirty="0"/>
                    </a:p>
                  </a:txBody>
                  <a:tcPr/>
                </a:tc>
                <a:tc>
                  <a:txBody>
                    <a:bodyPr/>
                    <a:lstStyle/>
                    <a:p>
                      <a:r>
                        <a:rPr lang="fr-FR" sz="1100" dirty="0" smtClean="0"/>
                        <a:t>nom</a:t>
                      </a:r>
                      <a:endParaRPr lang="fr-FR" sz="1100" dirty="0"/>
                    </a:p>
                  </a:txBody>
                  <a:tcPr/>
                </a:tc>
                <a:tc>
                  <a:txBody>
                    <a:bodyPr/>
                    <a:lstStyle/>
                    <a:p>
                      <a:r>
                        <a:rPr lang="fr-FR" sz="1100" dirty="0" err="1" smtClean="0"/>
                        <a:t>prenom</a:t>
                      </a:r>
                      <a:endParaRPr lang="fr-FR" sz="1100" dirty="0"/>
                    </a:p>
                  </a:txBody>
                  <a:tcPr/>
                </a:tc>
                <a:extLst>
                  <a:ext uri="{0D108BD9-81ED-4DB2-BD59-A6C34878D82A}">
                    <a16:rowId xmlns:a16="http://schemas.microsoft.com/office/drawing/2014/main" val="4088582794"/>
                  </a:ext>
                </a:extLst>
              </a:tr>
              <a:tr h="234186">
                <a:tc>
                  <a:txBody>
                    <a:bodyPr/>
                    <a:lstStyle/>
                    <a:p>
                      <a:r>
                        <a:rPr lang="fr-FR" sz="1100" dirty="0" smtClean="0"/>
                        <a:t>1</a:t>
                      </a:r>
                      <a:endParaRPr lang="fr-FR" sz="1100" dirty="0"/>
                    </a:p>
                  </a:txBody>
                  <a:tcPr/>
                </a:tc>
                <a:tc>
                  <a:txBody>
                    <a:bodyPr/>
                    <a:lstStyle/>
                    <a:p>
                      <a:r>
                        <a:rPr lang="fr-FR" sz="1100" dirty="0" smtClean="0"/>
                        <a:t>Bob</a:t>
                      </a:r>
                      <a:endParaRPr lang="fr-FR" sz="1100" dirty="0"/>
                    </a:p>
                  </a:txBody>
                  <a:tcPr/>
                </a:tc>
                <a:tc>
                  <a:txBody>
                    <a:bodyPr/>
                    <a:lstStyle/>
                    <a:p>
                      <a:r>
                        <a:rPr lang="fr-FR" sz="1100" dirty="0" smtClean="0"/>
                        <a:t>Eponge</a:t>
                      </a:r>
                      <a:endParaRPr lang="fr-FR" sz="1100" dirty="0"/>
                    </a:p>
                  </a:txBody>
                  <a:tcPr/>
                </a:tc>
                <a:extLst>
                  <a:ext uri="{0D108BD9-81ED-4DB2-BD59-A6C34878D82A}">
                    <a16:rowId xmlns:a16="http://schemas.microsoft.com/office/drawing/2014/main" val="2097764248"/>
                  </a:ext>
                </a:extLst>
              </a:tr>
              <a:tr h="234186">
                <a:tc>
                  <a:txBody>
                    <a:bodyPr/>
                    <a:lstStyle/>
                    <a:p>
                      <a:r>
                        <a:rPr lang="fr-FR" sz="1100" dirty="0" smtClean="0"/>
                        <a:t>2</a:t>
                      </a:r>
                      <a:endParaRPr lang="fr-FR" sz="1100" dirty="0"/>
                    </a:p>
                  </a:txBody>
                  <a:tcPr/>
                </a:tc>
                <a:tc>
                  <a:txBody>
                    <a:bodyPr/>
                    <a:lstStyle/>
                    <a:p>
                      <a:r>
                        <a:rPr lang="fr-FR" sz="1100" dirty="0" err="1" smtClean="0"/>
                        <a:t>Krabs</a:t>
                      </a:r>
                      <a:endParaRPr lang="fr-FR" sz="1100" dirty="0"/>
                    </a:p>
                  </a:txBody>
                  <a:tcPr/>
                </a:tc>
                <a:tc>
                  <a:txBody>
                    <a:bodyPr/>
                    <a:lstStyle/>
                    <a:p>
                      <a:r>
                        <a:rPr lang="fr-FR" sz="1100" dirty="0" smtClean="0"/>
                        <a:t>Capitaine</a:t>
                      </a:r>
                      <a:endParaRPr lang="fr-FR" sz="1100" dirty="0"/>
                    </a:p>
                  </a:txBody>
                  <a:tcPr/>
                </a:tc>
                <a:extLst>
                  <a:ext uri="{0D108BD9-81ED-4DB2-BD59-A6C34878D82A}">
                    <a16:rowId xmlns:a16="http://schemas.microsoft.com/office/drawing/2014/main" val="1221941839"/>
                  </a:ext>
                </a:extLst>
              </a:tr>
              <a:tr h="263139">
                <a:tc>
                  <a:txBody>
                    <a:bodyPr/>
                    <a:lstStyle/>
                    <a:p>
                      <a:r>
                        <a:rPr lang="fr-FR" sz="1100" dirty="0" smtClean="0"/>
                        <a:t>3</a:t>
                      </a:r>
                      <a:endParaRPr lang="fr-FR" sz="1100" dirty="0"/>
                    </a:p>
                  </a:txBody>
                  <a:tcPr/>
                </a:tc>
                <a:tc>
                  <a:txBody>
                    <a:bodyPr/>
                    <a:lstStyle/>
                    <a:p>
                      <a:r>
                        <a:rPr lang="fr-FR" sz="1100" dirty="0" smtClean="0"/>
                        <a:t>Etoile de mer</a:t>
                      </a:r>
                      <a:endParaRPr lang="fr-FR" sz="1100" dirty="0"/>
                    </a:p>
                  </a:txBody>
                  <a:tcPr/>
                </a:tc>
                <a:tc>
                  <a:txBody>
                    <a:bodyPr/>
                    <a:lstStyle/>
                    <a:p>
                      <a:r>
                        <a:rPr lang="fr-FR" sz="1100" dirty="0" smtClean="0"/>
                        <a:t>Patrick</a:t>
                      </a:r>
                      <a:endParaRPr lang="fr-FR" sz="1100" dirty="0"/>
                    </a:p>
                  </a:txBody>
                  <a:tcPr/>
                </a:tc>
                <a:extLst>
                  <a:ext uri="{0D108BD9-81ED-4DB2-BD59-A6C34878D82A}">
                    <a16:rowId xmlns:a16="http://schemas.microsoft.com/office/drawing/2014/main" val="2426165150"/>
                  </a:ext>
                </a:extLst>
              </a:tr>
            </a:tbl>
          </a:graphicData>
        </a:graphic>
      </p:graphicFrame>
      <p:sp>
        <p:nvSpPr>
          <p:cNvPr id="6" name="ZoneTexte 5"/>
          <p:cNvSpPr txBox="1"/>
          <p:nvPr/>
        </p:nvSpPr>
        <p:spPr>
          <a:xfrm>
            <a:off x="1054847" y="3717413"/>
            <a:ext cx="2598269" cy="276999"/>
          </a:xfrm>
          <a:prstGeom prst="rect">
            <a:avLst/>
          </a:prstGeom>
          <a:noFill/>
        </p:spPr>
        <p:txBody>
          <a:bodyPr wrap="square" rtlCol="0">
            <a:spAutoFit/>
          </a:bodyPr>
          <a:lstStyle/>
          <a:p>
            <a:r>
              <a:rPr lang="fr-FR" sz="1200" b="1" dirty="0" smtClean="0"/>
              <a:t>Table Utilisateur</a:t>
            </a:r>
            <a:endParaRPr lang="fr-FR" sz="1200" b="1" dirty="0"/>
          </a:p>
        </p:txBody>
      </p:sp>
      <p:sp>
        <p:nvSpPr>
          <p:cNvPr id="7" name="ZoneTexte 6"/>
          <p:cNvSpPr txBox="1"/>
          <p:nvPr/>
        </p:nvSpPr>
        <p:spPr>
          <a:xfrm>
            <a:off x="3684494" y="3717412"/>
            <a:ext cx="1854200" cy="276999"/>
          </a:xfrm>
          <a:prstGeom prst="rect">
            <a:avLst/>
          </a:prstGeom>
          <a:noFill/>
        </p:spPr>
        <p:txBody>
          <a:bodyPr wrap="square" rtlCol="0">
            <a:spAutoFit/>
          </a:bodyPr>
          <a:lstStyle/>
          <a:p>
            <a:r>
              <a:rPr lang="fr-FR" sz="1200" b="1" dirty="0" smtClean="0"/>
              <a:t>Table Sport</a:t>
            </a:r>
            <a:endParaRPr lang="fr-FR" sz="1200" b="1" dirty="0"/>
          </a:p>
        </p:txBody>
      </p:sp>
      <p:graphicFrame>
        <p:nvGraphicFramePr>
          <p:cNvPr id="3" name="Tableau 2"/>
          <p:cNvGraphicFramePr>
            <a:graphicFrameLocks noGrp="1"/>
          </p:cNvGraphicFramePr>
          <p:nvPr>
            <p:extLst>
              <p:ext uri="{D42A27DB-BD31-4B8C-83A1-F6EECF244321}">
                <p14:modId xmlns:p14="http://schemas.microsoft.com/office/powerpoint/2010/main" val="715775078"/>
              </p:ext>
            </p:extLst>
          </p:nvPr>
        </p:nvGraphicFramePr>
        <p:xfrm>
          <a:off x="3691964" y="4063592"/>
          <a:ext cx="1839260" cy="1064436"/>
        </p:xfrm>
        <a:graphic>
          <a:graphicData uri="http://schemas.openxmlformats.org/drawingml/2006/table">
            <a:tbl>
              <a:tblPr firstRow="1" bandRow="1">
                <a:tableStyleId>{5C22544A-7EE6-4342-B048-85BDC9FD1C3A}</a:tableStyleId>
              </a:tblPr>
              <a:tblGrid>
                <a:gridCol w="454212">
                  <a:extLst>
                    <a:ext uri="{9D8B030D-6E8A-4147-A177-3AD203B41FA5}">
                      <a16:colId xmlns:a16="http://schemas.microsoft.com/office/drawing/2014/main" val="1119519693"/>
                    </a:ext>
                  </a:extLst>
                </a:gridCol>
                <a:gridCol w="1385048">
                  <a:extLst>
                    <a:ext uri="{9D8B030D-6E8A-4147-A177-3AD203B41FA5}">
                      <a16:colId xmlns:a16="http://schemas.microsoft.com/office/drawing/2014/main" val="356238664"/>
                    </a:ext>
                  </a:extLst>
                </a:gridCol>
              </a:tblGrid>
              <a:tr h="268452">
                <a:tc>
                  <a:txBody>
                    <a:bodyPr/>
                    <a:lstStyle/>
                    <a:p>
                      <a:r>
                        <a:rPr lang="fr-FR" sz="1100" dirty="0" smtClean="0"/>
                        <a:t>id</a:t>
                      </a:r>
                      <a:endParaRPr lang="fr-FR" sz="1100" dirty="0"/>
                    </a:p>
                  </a:txBody>
                  <a:tcPr/>
                </a:tc>
                <a:tc>
                  <a:txBody>
                    <a:bodyPr/>
                    <a:lstStyle/>
                    <a:p>
                      <a:r>
                        <a:rPr lang="fr-FR" sz="1100" dirty="0" smtClean="0"/>
                        <a:t>nom</a:t>
                      </a:r>
                      <a:endParaRPr lang="fr-FR" sz="1100" dirty="0"/>
                    </a:p>
                  </a:txBody>
                  <a:tcPr/>
                </a:tc>
                <a:extLst>
                  <a:ext uri="{0D108BD9-81ED-4DB2-BD59-A6C34878D82A}">
                    <a16:rowId xmlns:a16="http://schemas.microsoft.com/office/drawing/2014/main" val="3597791640"/>
                  </a:ext>
                </a:extLst>
              </a:tr>
              <a:tr h="268452">
                <a:tc>
                  <a:txBody>
                    <a:bodyPr/>
                    <a:lstStyle/>
                    <a:p>
                      <a:r>
                        <a:rPr lang="fr-FR" sz="1100" dirty="0" smtClean="0"/>
                        <a:t>1</a:t>
                      </a:r>
                      <a:endParaRPr lang="fr-FR" sz="1100" dirty="0"/>
                    </a:p>
                  </a:txBody>
                  <a:tcPr/>
                </a:tc>
                <a:tc>
                  <a:txBody>
                    <a:bodyPr/>
                    <a:lstStyle/>
                    <a:p>
                      <a:r>
                        <a:rPr lang="fr-FR" sz="1100" dirty="0" smtClean="0"/>
                        <a:t>Basket</a:t>
                      </a:r>
                      <a:endParaRPr lang="fr-FR" sz="1100" dirty="0"/>
                    </a:p>
                  </a:txBody>
                  <a:tcPr/>
                </a:tc>
                <a:extLst>
                  <a:ext uri="{0D108BD9-81ED-4DB2-BD59-A6C34878D82A}">
                    <a16:rowId xmlns:a16="http://schemas.microsoft.com/office/drawing/2014/main" val="2484693265"/>
                  </a:ext>
                </a:extLst>
              </a:tr>
              <a:tr h="268452">
                <a:tc>
                  <a:txBody>
                    <a:bodyPr/>
                    <a:lstStyle/>
                    <a:p>
                      <a:r>
                        <a:rPr lang="fr-FR" sz="1100" dirty="0" smtClean="0"/>
                        <a:t>2</a:t>
                      </a:r>
                      <a:endParaRPr lang="fr-FR" sz="1100" dirty="0"/>
                    </a:p>
                  </a:txBody>
                  <a:tcPr/>
                </a:tc>
                <a:tc>
                  <a:txBody>
                    <a:bodyPr/>
                    <a:lstStyle/>
                    <a:p>
                      <a:r>
                        <a:rPr lang="fr-FR" sz="1100" dirty="0" smtClean="0"/>
                        <a:t>Tennis</a:t>
                      </a:r>
                      <a:endParaRPr lang="fr-FR" sz="1100" dirty="0"/>
                    </a:p>
                  </a:txBody>
                  <a:tcPr/>
                </a:tc>
                <a:extLst>
                  <a:ext uri="{0D108BD9-81ED-4DB2-BD59-A6C34878D82A}">
                    <a16:rowId xmlns:a16="http://schemas.microsoft.com/office/drawing/2014/main" val="2416902155"/>
                  </a:ext>
                </a:extLst>
              </a:tr>
              <a:tr h="235022">
                <a:tc>
                  <a:txBody>
                    <a:bodyPr/>
                    <a:lstStyle/>
                    <a:p>
                      <a:r>
                        <a:rPr lang="fr-FR" sz="1100" dirty="0" smtClean="0"/>
                        <a:t>3</a:t>
                      </a:r>
                      <a:endParaRPr lang="fr-FR" sz="1100" dirty="0"/>
                    </a:p>
                  </a:txBody>
                  <a:tcPr/>
                </a:tc>
                <a:tc>
                  <a:txBody>
                    <a:bodyPr/>
                    <a:lstStyle/>
                    <a:p>
                      <a:r>
                        <a:rPr lang="fr-FR" sz="1100" dirty="0" smtClean="0"/>
                        <a:t>Ping-Pong</a:t>
                      </a:r>
                      <a:endParaRPr lang="fr-FR" sz="1100" dirty="0"/>
                    </a:p>
                  </a:txBody>
                  <a:tcPr/>
                </a:tc>
                <a:extLst>
                  <a:ext uri="{0D108BD9-81ED-4DB2-BD59-A6C34878D82A}">
                    <a16:rowId xmlns:a16="http://schemas.microsoft.com/office/drawing/2014/main" val="2156734460"/>
                  </a:ext>
                </a:extLst>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1722353809"/>
              </p:ext>
            </p:extLst>
          </p:nvPr>
        </p:nvGraphicFramePr>
        <p:xfrm>
          <a:off x="1054847" y="5922112"/>
          <a:ext cx="3440955" cy="777240"/>
        </p:xfrm>
        <a:graphic>
          <a:graphicData uri="http://schemas.openxmlformats.org/drawingml/2006/table">
            <a:tbl>
              <a:tblPr firstRow="1" bandRow="1">
                <a:tableStyleId>{5C22544A-7EE6-4342-B048-85BDC9FD1C3A}</a:tableStyleId>
              </a:tblPr>
              <a:tblGrid>
                <a:gridCol w="1146985">
                  <a:extLst>
                    <a:ext uri="{9D8B030D-6E8A-4147-A177-3AD203B41FA5}">
                      <a16:colId xmlns:a16="http://schemas.microsoft.com/office/drawing/2014/main" val="3344670670"/>
                    </a:ext>
                  </a:extLst>
                </a:gridCol>
                <a:gridCol w="1146985">
                  <a:extLst>
                    <a:ext uri="{9D8B030D-6E8A-4147-A177-3AD203B41FA5}">
                      <a16:colId xmlns:a16="http://schemas.microsoft.com/office/drawing/2014/main" val="3055154626"/>
                    </a:ext>
                  </a:extLst>
                </a:gridCol>
                <a:gridCol w="1146985">
                  <a:extLst>
                    <a:ext uri="{9D8B030D-6E8A-4147-A177-3AD203B41FA5}">
                      <a16:colId xmlns:a16="http://schemas.microsoft.com/office/drawing/2014/main" val="3783153229"/>
                    </a:ext>
                  </a:extLst>
                </a:gridCol>
              </a:tblGrid>
              <a:tr h="245429">
                <a:tc>
                  <a:txBody>
                    <a:bodyPr/>
                    <a:lstStyle/>
                    <a:p>
                      <a:r>
                        <a:rPr lang="fr-FR" sz="1100" dirty="0" smtClean="0"/>
                        <a:t>id</a:t>
                      </a:r>
                      <a:endParaRPr lang="fr-FR" sz="1100" dirty="0"/>
                    </a:p>
                  </a:txBody>
                  <a:tcPr/>
                </a:tc>
                <a:tc>
                  <a:txBody>
                    <a:bodyPr/>
                    <a:lstStyle/>
                    <a:p>
                      <a:r>
                        <a:rPr lang="fr-FR" sz="1100" dirty="0" err="1" smtClean="0"/>
                        <a:t>utilisateur_id</a:t>
                      </a:r>
                      <a:endParaRPr lang="fr-FR" sz="1100" dirty="0"/>
                    </a:p>
                  </a:txBody>
                  <a:tcPr/>
                </a:tc>
                <a:tc>
                  <a:txBody>
                    <a:bodyPr/>
                    <a:lstStyle/>
                    <a:p>
                      <a:r>
                        <a:rPr lang="fr-FR" sz="1100" dirty="0" err="1" smtClean="0"/>
                        <a:t>sport_id</a:t>
                      </a:r>
                      <a:endParaRPr lang="fr-FR" sz="1100" dirty="0"/>
                    </a:p>
                  </a:txBody>
                  <a:tcPr/>
                </a:tc>
                <a:extLst>
                  <a:ext uri="{0D108BD9-81ED-4DB2-BD59-A6C34878D82A}">
                    <a16:rowId xmlns:a16="http://schemas.microsoft.com/office/drawing/2014/main" val="1177552127"/>
                  </a:ext>
                </a:extLst>
              </a:tr>
              <a:tr h="245429">
                <a:tc>
                  <a:txBody>
                    <a:bodyPr/>
                    <a:lstStyle/>
                    <a:p>
                      <a:r>
                        <a:rPr lang="fr-FR" sz="1100" dirty="0" smtClean="0"/>
                        <a:t>1</a:t>
                      </a:r>
                      <a:endParaRPr lang="fr-FR" sz="1100" dirty="0"/>
                    </a:p>
                  </a:txBody>
                  <a:tcPr/>
                </a:tc>
                <a:tc>
                  <a:txBody>
                    <a:bodyPr/>
                    <a:lstStyle/>
                    <a:p>
                      <a:r>
                        <a:rPr lang="fr-FR" sz="1100" dirty="0" smtClean="0"/>
                        <a:t>3</a:t>
                      </a:r>
                      <a:endParaRPr lang="fr-FR" sz="1100" dirty="0"/>
                    </a:p>
                  </a:txBody>
                  <a:tcPr/>
                </a:tc>
                <a:tc>
                  <a:txBody>
                    <a:bodyPr/>
                    <a:lstStyle/>
                    <a:p>
                      <a:r>
                        <a:rPr lang="fr-FR" sz="1100" dirty="0" smtClean="0"/>
                        <a:t>2</a:t>
                      </a:r>
                      <a:endParaRPr lang="fr-FR" sz="1100" dirty="0"/>
                    </a:p>
                  </a:txBody>
                  <a:tcPr/>
                </a:tc>
                <a:extLst>
                  <a:ext uri="{0D108BD9-81ED-4DB2-BD59-A6C34878D82A}">
                    <a16:rowId xmlns:a16="http://schemas.microsoft.com/office/drawing/2014/main" val="1372673837"/>
                  </a:ext>
                </a:extLst>
              </a:tr>
              <a:tr h="245429">
                <a:tc>
                  <a:txBody>
                    <a:bodyPr/>
                    <a:lstStyle/>
                    <a:p>
                      <a:r>
                        <a:rPr lang="fr-FR" sz="1100" dirty="0" smtClean="0"/>
                        <a:t>2</a:t>
                      </a:r>
                      <a:endParaRPr lang="fr-FR" sz="1100" dirty="0"/>
                    </a:p>
                  </a:txBody>
                  <a:tcPr/>
                </a:tc>
                <a:tc>
                  <a:txBody>
                    <a:bodyPr/>
                    <a:lstStyle/>
                    <a:p>
                      <a:r>
                        <a:rPr lang="fr-FR" sz="1100" dirty="0" smtClean="0"/>
                        <a:t>2</a:t>
                      </a:r>
                      <a:endParaRPr lang="fr-FR" sz="1100" dirty="0"/>
                    </a:p>
                  </a:txBody>
                  <a:tcPr/>
                </a:tc>
                <a:tc>
                  <a:txBody>
                    <a:bodyPr/>
                    <a:lstStyle/>
                    <a:p>
                      <a:r>
                        <a:rPr lang="fr-FR" sz="1100" dirty="0" smtClean="0"/>
                        <a:t>1</a:t>
                      </a:r>
                      <a:endParaRPr lang="fr-FR" sz="1100" dirty="0"/>
                    </a:p>
                  </a:txBody>
                  <a:tcPr/>
                </a:tc>
                <a:extLst>
                  <a:ext uri="{0D108BD9-81ED-4DB2-BD59-A6C34878D82A}">
                    <a16:rowId xmlns:a16="http://schemas.microsoft.com/office/drawing/2014/main" val="482929765"/>
                  </a:ext>
                </a:extLst>
              </a:tr>
            </a:tbl>
          </a:graphicData>
        </a:graphic>
      </p:graphicFrame>
      <p:sp>
        <p:nvSpPr>
          <p:cNvPr id="11" name="ZoneTexte 10"/>
          <p:cNvSpPr txBox="1"/>
          <p:nvPr/>
        </p:nvSpPr>
        <p:spPr>
          <a:xfrm>
            <a:off x="1054847" y="5506187"/>
            <a:ext cx="2598269" cy="276999"/>
          </a:xfrm>
          <a:prstGeom prst="rect">
            <a:avLst/>
          </a:prstGeom>
          <a:noFill/>
        </p:spPr>
        <p:txBody>
          <a:bodyPr wrap="square" rtlCol="0">
            <a:spAutoFit/>
          </a:bodyPr>
          <a:lstStyle/>
          <a:p>
            <a:r>
              <a:rPr lang="fr-FR" sz="1200" b="1" dirty="0" smtClean="0"/>
              <a:t>Table </a:t>
            </a:r>
            <a:r>
              <a:rPr lang="fr-FR" sz="1200" b="1" dirty="0" err="1" smtClean="0"/>
              <a:t>sport_utilisateur</a:t>
            </a:r>
            <a:endParaRPr lang="fr-FR" sz="1200" b="1" dirty="0"/>
          </a:p>
        </p:txBody>
      </p:sp>
      <p:sp>
        <p:nvSpPr>
          <p:cNvPr id="14" name="Espace réservé du contenu 2"/>
          <p:cNvSpPr txBox="1">
            <a:spLocks/>
          </p:cNvSpPr>
          <p:nvPr/>
        </p:nvSpPr>
        <p:spPr>
          <a:xfrm>
            <a:off x="977886" y="1769582"/>
            <a:ext cx="4974679" cy="516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600" dirty="0" smtClean="0"/>
              <a:t>Prenons comme exemple trois tables : </a:t>
            </a:r>
            <a:r>
              <a:rPr lang="fr-FR" sz="1600" b="1" dirty="0" smtClean="0"/>
              <a:t>utilisateur</a:t>
            </a:r>
            <a:r>
              <a:rPr lang="fr-FR" sz="1600" dirty="0" smtClean="0"/>
              <a:t>, </a:t>
            </a:r>
            <a:r>
              <a:rPr lang="fr-FR" sz="1600" b="1" dirty="0" smtClean="0"/>
              <a:t>sport</a:t>
            </a:r>
            <a:r>
              <a:rPr lang="fr-FR" sz="1600" dirty="0"/>
              <a:t> </a:t>
            </a:r>
            <a:r>
              <a:rPr lang="fr-FR" sz="1600" dirty="0" smtClean="0"/>
              <a:t>et </a:t>
            </a:r>
            <a:r>
              <a:rPr lang="fr-FR" sz="1600" b="1" dirty="0" err="1" smtClean="0"/>
              <a:t>sport_utilisateur</a:t>
            </a:r>
            <a:endParaRPr lang="fr-FR" sz="1600" b="1" dirty="0" smtClean="0"/>
          </a:p>
          <a:p>
            <a:pPr lvl="1">
              <a:lnSpc>
                <a:spcPct val="150000"/>
              </a:lnSpc>
            </a:pPr>
            <a:r>
              <a:rPr lang="fr-FR" sz="1200" dirty="0" smtClean="0"/>
              <a:t>Imaginons que nous souhaitions récupérer toutes les informations des utilisateurs AINSI QUE le sport qu’ils peuvent éventuellement pratiquer. </a:t>
            </a:r>
          </a:p>
        </p:txBody>
      </p:sp>
      <p:pic>
        <p:nvPicPr>
          <p:cNvPr id="5" name="Image 4"/>
          <p:cNvPicPr>
            <a:picLocks noChangeAspect="1"/>
          </p:cNvPicPr>
          <p:nvPr/>
        </p:nvPicPr>
        <p:blipFill>
          <a:blip r:embed="rId2"/>
          <a:stretch>
            <a:fillRect/>
          </a:stretch>
        </p:blipFill>
        <p:spPr>
          <a:xfrm>
            <a:off x="6555162" y="2069174"/>
            <a:ext cx="3955718" cy="1212337"/>
          </a:xfrm>
          <a:prstGeom prst="rect">
            <a:avLst/>
          </a:prstGeom>
        </p:spPr>
      </p:pic>
    </p:spTree>
    <p:extLst>
      <p:ext uri="{BB962C8B-B14F-4D97-AF65-F5344CB8AC3E}">
        <p14:creationId xmlns:p14="http://schemas.microsoft.com/office/powerpoint/2010/main" val="3572303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sous-requêtes</a:t>
            </a:r>
            <a:endParaRPr lang="fr-FR" sz="3200" dirty="0"/>
          </a:p>
        </p:txBody>
      </p:sp>
      <p:sp>
        <p:nvSpPr>
          <p:cNvPr id="38" name="Espace réservé du contenu 2"/>
          <p:cNvSpPr txBox="1">
            <a:spLocks/>
          </p:cNvSpPr>
          <p:nvPr/>
        </p:nvSpPr>
        <p:spPr>
          <a:xfrm>
            <a:off x="825486" y="1617182"/>
            <a:ext cx="9591502" cy="516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400" dirty="0"/>
              <a:t>Une sous-requête est une requête </a:t>
            </a:r>
            <a:r>
              <a:rPr lang="fr-FR" sz="1400" b="1" dirty="0"/>
              <a:t>à l'intérieur</a:t>
            </a:r>
            <a:r>
              <a:rPr lang="fr-FR" sz="1400" dirty="0"/>
              <a:t> d'une autre </a:t>
            </a:r>
            <a:r>
              <a:rPr lang="fr-FR" sz="1400" dirty="0" smtClean="0"/>
              <a:t>requête</a:t>
            </a:r>
          </a:p>
          <a:p>
            <a:pPr>
              <a:lnSpc>
                <a:spcPct val="150000"/>
              </a:lnSpc>
            </a:pPr>
            <a:r>
              <a:rPr lang="fr-FR" sz="1400" dirty="0" smtClean="0"/>
              <a:t>Avec le SQL, il est possible de construire des requêtes imbriquées sur autant de niveaux que l’on souhaite.</a:t>
            </a:r>
          </a:p>
          <a:p>
            <a:pPr>
              <a:lnSpc>
                <a:spcPct val="150000"/>
              </a:lnSpc>
            </a:pPr>
            <a:r>
              <a:rPr lang="fr-FR" sz="1400" dirty="0" smtClean="0"/>
              <a:t>Il est également possible de mélanger jointures et sous-requêtes. Il suffit simplement que la requête soit structurée correctement.</a:t>
            </a:r>
            <a:br>
              <a:rPr lang="fr-FR" sz="1400" dirty="0" smtClean="0"/>
            </a:br>
            <a:r>
              <a:rPr lang="fr-FR" sz="1400" dirty="0" smtClean="0"/>
              <a:t>En SQL, il est possible de construire des requêtes imbriquées sur autant de niveaux que l’on souhaite. Vous pouvez également mélanger jointures et sous-requêtes. Tant que votre requête est correctement structurée, elle peut être aussi complexe que vous le voulez.</a:t>
            </a:r>
          </a:p>
          <a:p>
            <a:pPr>
              <a:lnSpc>
                <a:spcPct val="150000"/>
              </a:lnSpc>
            </a:pPr>
            <a:endParaRPr lang="fr-FR" sz="1400" dirty="0"/>
          </a:p>
          <a:p>
            <a:pPr>
              <a:lnSpc>
                <a:spcPct val="150000"/>
              </a:lnSpc>
            </a:pPr>
            <a:r>
              <a:rPr lang="fr-FR" sz="1400" b="1" dirty="0" smtClean="0"/>
              <a:t>Les opérateurs de comparaisons</a:t>
            </a:r>
            <a:r>
              <a:rPr lang="fr-FR" sz="1400" dirty="0" smtClean="0"/>
              <a:t> peuvent également être utilisés ainsi que d’autres opérateurs tel que :</a:t>
            </a:r>
          </a:p>
          <a:p>
            <a:pPr lvl="1">
              <a:lnSpc>
                <a:spcPct val="150000"/>
              </a:lnSpc>
            </a:pPr>
            <a:r>
              <a:rPr lang="fr-FR" sz="1200" b="1" dirty="0" smtClean="0"/>
              <a:t>IN / NOT IN</a:t>
            </a:r>
          </a:p>
          <a:p>
            <a:pPr lvl="1">
              <a:lnSpc>
                <a:spcPct val="150000"/>
              </a:lnSpc>
            </a:pPr>
            <a:r>
              <a:rPr lang="fr-FR" sz="1200" b="1" dirty="0" smtClean="0"/>
              <a:t>ANY</a:t>
            </a:r>
            <a:r>
              <a:rPr lang="fr-FR" sz="1200" dirty="0" smtClean="0"/>
              <a:t> / </a:t>
            </a:r>
            <a:r>
              <a:rPr lang="fr-FR" sz="1200" b="1" dirty="0" smtClean="0"/>
              <a:t>SOME</a:t>
            </a:r>
            <a:r>
              <a:rPr lang="fr-FR" sz="1200" dirty="0" smtClean="0"/>
              <a:t> qui signifient « au moins une valeur »</a:t>
            </a:r>
          </a:p>
          <a:p>
            <a:pPr lvl="1">
              <a:lnSpc>
                <a:spcPct val="150000"/>
              </a:lnSpc>
            </a:pPr>
            <a:r>
              <a:rPr lang="fr-FR" sz="1200" b="1" dirty="0" smtClean="0"/>
              <a:t>ALL</a:t>
            </a:r>
            <a:r>
              <a:rPr lang="fr-FR" sz="1200" dirty="0" smtClean="0"/>
              <a:t> qui signifie « toutes les valeurs »</a:t>
            </a:r>
          </a:p>
          <a:p>
            <a:pPr lvl="1">
              <a:lnSpc>
                <a:spcPct val="150000"/>
              </a:lnSpc>
            </a:pPr>
            <a:r>
              <a:rPr lang="fr-FR" sz="1200" b="1" dirty="0" smtClean="0"/>
              <a:t>EXISTS / NOT EXISTS </a:t>
            </a:r>
            <a:r>
              <a:rPr lang="fr-FR" sz="1200" dirty="0" smtClean="0"/>
              <a:t>qui renvoient vrai ou faux si la recherche a retourné un résultat au minimum.</a:t>
            </a:r>
          </a:p>
        </p:txBody>
      </p:sp>
    </p:spTree>
    <p:extLst>
      <p:ext uri="{BB962C8B-B14F-4D97-AF65-F5344CB8AC3E}">
        <p14:creationId xmlns:p14="http://schemas.microsoft.com/office/powerpoint/2010/main" val="4229505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sous-requêtes</a:t>
            </a:r>
            <a:endParaRPr lang="fr-FR" sz="3200" dirty="0"/>
          </a:p>
        </p:txBody>
      </p:sp>
      <p:pic>
        <p:nvPicPr>
          <p:cNvPr id="5" name="Image 4"/>
          <p:cNvPicPr>
            <a:picLocks noChangeAspect="1"/>
          </p:cNvPicPr>
          <p:nvPr/>
        </p:nvPicPr>
        <p:blipFill>
          <a:blip r:embed="rId2"/>
          <a:stretch>
            <a:fillRect/>
          </a:stretch>
        </p:blipFill>
        <p:spPr>
          <a:xfrm>
            <a:off x="2320124" y="1463895"/>
            <a:ext cx="7177982" cy="5256681"/>
          </a:xfrm>
          <a:prstGeom prst="rect">
            <a:avLst/>
          </a:prstGeom>
        </p:spPr>
      </p:pic>
    </p:spTree>
    <p:extLst>
      <p:ext uri="{BB962C8B-B14F-4D97-AF65-F5344CB8AC3E}">
        <p14:creationId xmlns:p14="http://schemas.microsoft.com/office/powerpoint/2010/main" val="2168513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dirty="0" smtClean="0"/>
              <a:t>Les SGDBR</a:t>
            </a:r>
            <a:endParaRPr lang="fr-FR" dirty="0"/>
          </a:p>
        </p:txBody>
      </p:sp>
      <p:sp>
        <p:nvSpPr>
          <p:cNvPr id="3" name="Espace réservé du contenu 2"/>
          <p:cNvSpPr>
            <a:spLocks noGrp="1"/>
          </p:cNvSpPr>
          <p:nvPr>
            <p:ph idx="1"/>
          </p:nvPr>
        </p:nvSpPr>
        <p:spPr>
          <a:xfrm>
            <a:off x="1103312" y="2052918"/>
            <a:ext cx="8946541" cy="4522694"/>
          </a:xfrm>
        </p:spPr>
        <p:txBody>
          <a:bodyPr>
            <a:normAutofit/>
          </a:bodyPr>
          <a:lstStyle/>
          <a:p>
            <a:r>
              <a:rPr lang="fr-FR" dirty="0" smtClean="0"/>
              <a:t>Système de Gestion de Base de Données Relationnel</a:t>
            </a:r>
          </a:p>
          <a:p>
            <a:pPr lvl="1"/>
            <a:r>
              <a:rPr lang="fr-FR" sz="1600" dirty="0" smtClean="0"/>
              <a:t>Il s’agit tout </a:t>
            </a:r>
            <a:r>
              <a:rPr lang="fr-FR" sz="1600" dirty="0"/>
              <a:t>simplement </a:t>
            </a:r>
            <a:r>
              <a:rPr lang="fr-FR" sz="1600" dirty="0" smtClean="0"/>
              <a:t>d’un SGBD gérant, en plus, les</a:t>
            </a:r>
            <a:r>
              <a:rPr lang="fr-FR" sz="1600" dirty="0"/>
              <a:t> </a:t>
            </a:r>
            <a:r>
              <a:rPr lang="fr-FR" sz="1600" b="1" dirty="0" smtClean="0"/>
              <a:t>relations</a:t>
            </a:r>
          </a:p>
          <a:p>
            <a:pPr lvl="1"/>
            <a:r>
              <a:rPr lang="fr-FR" sz="1600" dirty="0" smtClean="0"/>
              <a:t>Il est possible de définir des contraintes afin de garantir l’intégrité référentielle et fonctionnelle des données. </a:t>
            </a:r>
            <a:br>
              <a:rPr lang="fr-FR" sz="1600" dirty="0" smtClean="0"/>
            </a:br>
            <a:r>
              <a:rPr lang="fr-FR" sz="1600" dirty="0" smtClean="0"/>
              <a:t/>
            </a:r>
            <a:br>
              <a:rPr lang="fr-FR" sz="1600" dirty="0" smtClean="0"/>
            </a:br>
            <a:endParaRPr lang="fr-FR" sz="1600" dirty="0" smtClean="0"/>
          </a:p>
          <a:p>
            <a:pPr lvl="1"/>
            <a:endParaRPr lang="fr-FR" sz="1600" dirty="0"/>
          </a:p>
          <a:p>
            <a:pPr lvl="1"/>
            <a:endParaRPr lang="fr-FR" sz="1600" dirty="0" smtClean="0"/>
          </a:p>
          <a:p>
            <a:pPr lvl="1"/>
            <a:endParaRPr lang="fr-FR" sz="1600" dirty="0" smtClean="0"/>
          </a:p>
          <a:p>
            <a:pPr lvl="1"/>
            <a:endParaRPr lang="fr-FR" sz="1600" dirty="0"/>
          </a:p>
          <a:p>
            <a:pPr lvl="1"/>
            <a:endParaRPr lang="fr-FR" sz="1600" dirty="0"/>
          </a:p>
          <a:p>
            <a:pPr lvl="1"/>
            <a:r>
              <a:rPr lang="fr-FR" sz="1600" dirty="0" smtClean="0"/>
              <a:t>MySQL est donc un SGDBR</a:t>
            </a:r>
          </a:p>
          <a:p>
            <a:pPr marL="457200" lvl="1" indent="0">
              <a:buNone/>
            </a:pPr>
            <a:endParaRPr lang="fr-FR" sz="1600" dirty="0" smtClean="0"/>
          </a:p>
          <a:p>
            <a:pPr marL="0" indent="0">
              <a:buNone/>
            </a:pPr>
            <a:endParaRPr lang="fr-FR" dirty="0" smtClean="0"/>
          </a:p>
          <a:p>
            <a:pPr marL="0" indent="0">
              <a:buNone/>
            </a:pPr>
            <a:endParaRPr lang="fr-FR" dirty="0" smtClean="0"/>
          </a:p>
        </p:txBody>
      </p:sp>
      <p:graphicFrame>
        <p:nvGraphicFramePr>
          <p:cNvPr id="5" name="Tableau 4"/>
          <p:cNvGraphicFramePr>
            <a:graphicFrameLocks noGrp="1"/>
          </p:cNvGraphicFramePr>
          <p:nvPr>
            <p:extLst>
              <p:ext uri="{D42A27DB-BD31-4B8C-83A1-F6EECF244321}">
                <p14:modId xmlns:p14="http://schemas.microsoft.com/office/powerpoint/2010/main" val="3048541156"/>
              </p:ext>
            </p:extLst>
          </p:nvPr>
        </p:nvGraphicFramePr>
        <p:xfrm>
          <a:off x="1305860" y="4314265"/>
          <a:ext cx="3821952" cy="1040379"/>
        </p:xfrm>
        <a:graphic>
          <a:graphicData uri="http://schemas.openxmlformats.org/drawingml/2006/table">
            <a:tbl>
              <a:tblPr firstRow="1" bandRow="1">
                <a:tableStyleId>{5C22544A-7EE6-4342-B048-85BDC9FD1C3A}</a:tableStyleId>
              </a:tblPr>
              <a:tblGrid>
                <a:gridCol w="1273984">
                  <a:extLst>
                    <a:ext uri="{9D8B030D-6E8A-4147-A177-3AD203B41FA5}">
                      <a16:colId xmlns:a16="http://schemas.microsoft.com/office/drawing/2014/main" val="3084438003"/>
                    </a:ext>
                  </a:extLst>
                </a:gridCol>
                <a:gridCol w="1273984">
                  <a:extLst>
                    <a:ext uri="{9D8B030D-6E8A-4147-A177-3AD203B41FA5}">
                      <a16:colId xmlns:a16="http://schemas.microsoft.com/office/drawing/2014/main" val="2762952626"/>
                    </a:ext>
                  </a:extLst>
                </a:gridCol>
                <a:gridCol w="1273984">
                  <a:extLst>
                    <a:ext uri="{9D8B030D-6E8A-4147-A177-3AD203B41FA5}">
                      <a16:colId xmlns:a16="http://schemas.microsoft.com/office/drawing/2014/main" val="1088197549"/>
                    </a:ext>
                  </a:extLst>
                </a:gridCol>
              </a:tblGrid>
              <a:tr h="234186">
                <a:tc>
                  <a:txBody>
                    <a:bodyPr/>
                    <a:lstStyle/>
                    <a:p>
                      <a:r>
                        <a:rPr lang="fr-FR" sz="1100" dirty="0" smtClean="0"/>
                        <a:t>id</a:t>
                      </a:r>
                      <a:endParaRPr lang="fr-FR" sz="1100" dirty="0"/>
                    </a:p>
                  </a:txBody>
                  <a:tcPr/>
                </a:tc>
                <a:tc>
                  <a:txBody>
                    <a:bodyPr/>
                    <a:lstStyle/>
                    <a:p>
                      <a:r>
                        <a:rPr lang="fr-FR" sz="1100" dirty="0" smtClean="0"/>
                        <a:t>nom</a:t>
                      </a:r>
                      <a:endParaRPr lang="fr-FR" sz="1100" dirty="0"/>
                    </a:p>
                  </a:txBody>
                  <a:tcPr/>
                </a:tc>
                <a:tc>
                  <a:txBody>
                    <a:bodyPr/>
                    <a:lstStyle/>
                    <a:p>
                      <a:r>
                        <a:rPr lang="fr-FR" sz="1100" dirty="0" err="1" smtClean="0"/>
                        <a:t>prenom</a:t>
                      </a:r>
                      <a:endParaRPr lang="fr-FR" sz="1100" dirty="0"/>
                    </a:p>
                  </a:txBody>
                  <a:tcPr/>
                </a:tc>
                <a:extLst>
                  <a:ext uri="{0D108BD9-81ED-4DB2-BD59-A6C34878D82A}">
                    <a16:rowId xmlns:a16="http://schemas.microsoft.com/office/drawing/2014/main" val="4088582794"/>
                  </a:ext>
                </a:extLst>
              </a:tr>
              <a:tr h="234186">
                <a:tc>
                  <a:txBody>
                    <a:bodyPr/>
                    <a:lstStyle/>
                    <a:p>
                      <a:r>
                        <a:rPr lang="fr-FR" sz="1100" dirty="0" smtClean="0"/>
                        <a:t>1</a:t>
                      </a:r>
                      <a:endParaRPr lang="fr-FR" sz="1100" dirty="0"/>
                    </a:p>
                  </a:txBody>
                  <a:tcPr/>
                </a:tc>
                <a:tc>
                  <a:txBody>
                    <a:bodyPr/>
                    <a:lstStyle/>
                    <a:p>
                      <a:r>
                        <a:rPr lang="fr-FR" sz="1100" dirty="0" smtClean="0"/>
                        <a:t>Bob</a:t>
                      </a:r>
                      <a:endParaRPr lang="fr-FR" sz="1100" dirty="0"/>
                    </a:p>
                  </a:txBody>
                  <a:tcPr/>
                </a:tc>
                <a:tc>
                  <a:txBody>
                    <a:bodyPr/>
                    <a:lstStyle/>
                    <a:p>
                      <a:r>
                        <a:rPr lang="fr-FR" sz="1100" dirty="0" smtClean="0"/>
                        <a:t>Eponge</a:t>
                      </a:r>
                      <a:endParaRPr lang="fr-FR" sz="1100" dirty="0"/>
                    </a:p>
                  </a:txBody>
                  <a:tcPr/>
                </a:tc>
                <a:extLst>
                  <a:ext uri="{0D108BD9-81ED-4DB2-BD59-A6C34878D82A}">
                    <a16:rowId xmlns:a16="http://schemas.microsoft.com/office/drawing/2014/main" val="2097764248"/>
                  </a:ext>
                </a:extLst>
              </a:tr>
              <a:tr h="234186">
                <a:tc>
                  <a:txBody>
                    <a:bodyPr/>
                    <a:lstStyle/>
                    <a:p>
                      <a:r>
                        <a:rPr lang="fr-FR" sz="1100" dirty="0" smtClean="0"/>
                        <a:t>2</a:t>
                      </a:r>
                      <a:endParaRPr lang="fr-FR" sz="1100" dirty="0"/>
                    </a:p>
                  </a:txBody>
                  <a:tcPr/>
                </a:tc>
                <a:tc>
                  <a:txBody>
                    <a:bodyPr/>
                    <a:lstStyle/>
                    <a:p>
                      <a:r>
                        <a:rPr lang="fr-FR" sz="1100" dirty="0" err="1" smtClean="0"/>
                        <a:t>Krabs</a:t>
                      </a:r>
                      <a:endParaRPr lang="fr-FR" sz="1100" dirty="0"/>
                    </a:p>
                  </a:txBody>
                  <a:tcPr/>
                </a:tc>
                <a:tc>
                  <a:txBody>
                    <a:bodyPr/>
                    <a:lstStyle/>
                    <a:p>
                      <a:r>
                        <a:rPr lang="fr-FR" sz="1100" dirty="0" smtClean="0"/>
                        <a:t>Capitaine</a:t>
                      </a:r>
                      <a:endParaRPr lang="fr-FR" sz="1100" dirty="0"/>
                    </a:p>
                  </a:txBody>
                  <a:tcPr/>
                </a:tc>
                <a:extLst>
                  <a:ext uri="{0D108BD9-81ED-4DB2-BD59-A6C34878D82A}">
                    <a16:rowId xmlns:a16="http://schemas.microsoft.com/office/drawing/2014/main" val="1221941839"/>
                  </a:ext>
                </a:extLst>
              </a:tr>
              <a:tr h="263139">
                <a:tc>
                  <a:txBody>
                    <a:bodyPr/>
                    <a:lstStyle/>
                    <a:p>
                      <a:r>
                        <a:rPr lang="fr-FR" sz="1100" dirty="0" smtClean="0"/>
                        <a:t>3</a:t>
                      </a:r>
                      <a:endParaRPr lang="fr-FR" sz="1100" dirty="0"/>
                    </a:p>
                  </a:txBody>
                  <a:tcPr/>
                </a:tc>
                <a:tc>
                  <a:txBody>
                    <a:bodyPr/>
                    <a:lstStyle/>
                    <a:p>
                      <a:r>
                        <a:rPr lang="fr-FR" sz="1100" dirty="0" smtClean="0"/>
                        <a:t>Etoile de mer</a:t>
                      </a:r>
                      <a:endParaRPr lang="fr-FR" sz="1100" dirty="0"/>
                    </a:p>
                  </a:txBody>
                  <a:tcPr/>
                </a:tc>
                <a:tc>
                  <a:txBody>
                    <a:bodyPr/>
                    <a:lstStyle/>
                    <a:p>
                      <a:r>
                        <a:rPr lang="fr-FR" sz="1100" dirty="0" smtClean="0"/>
                        <a:t>Patrick</a:t>
                      </a:r>
                      <a:endParaRPr lang="fr-FR" sz="1100" dirty="0"/>
                    </a:p>
                  </a:txBody>
                  <a:tcPr/>
                </a:tc>
                <a:extLst>
                  <a:ext uri="{0D108BD9-81ED-4DB2-BD59-A6C34878D82A}">
                    <a16:rowId xmlns:a16="http://schemas.microsoft.com/office/drawing/2014/main" val="2426165150"/>
                  </a:ext>
                </a:extLst>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2683882247"/>
              </p:ext>
            </p:extLst>
          </p:nvPr>
        </p:nvGraphicFramePr>
        <p:xfrm>
          <a:off x="5726531" y="4314264"/>
          <a:ext cx="4842856" cy="1055792"/>
        </p:xfrm>
        <a:graphic>
          <a:graphicData uri="http://schemas.openxmlformats.org/drawingml/2006/table">
            <a:tbl>
              <a:tblPr firstRow="1" bandRow="1">
                <a:tableStyleId>{5C22544A-7EE6-4342-B048-85BDC9FD1C3A}</a:tableStyleId>
              </a:tblPr>
              <a:tblGrid>
                <a:gridCol w="1210714">
                  <a:extLst>
                    <a:ext uri="{9D8B030D-6E8A-4147-A177-3AD203B41FA5}">
                      <a16:colId xmlns:a16="http://schemas.microsoft.com/office/drawing/2014/main" val="2803815888"/>
                    </a:ext>
                  </a:extLst>
                </a:gridCol>
                <a:gridCol w="1210714">
                  <a:extLst>
                    <a:ext uri="{9D8B030D-6E8A-4147-A177-3AD203B41FA5}">
                      <a16:colId xmlns:a16="http://schemas.microsoft.com/office/drawing/2014/main" val="1932626466"/>
                    </a:ext>
                  </a:extLst>
                </a:gridCol>
                <a:gridCol w="1210714">
                  <a:extLst>
                    <a:ext uri="{9D8B030D-6E8A-4147-A177-3AD203B41FA5}">
                      <a16:colId xmlns:a16="http://schemas.microsoft.com/office/drawing/2014/main" val="1899428540"/>
                    </a:ext>
                  </a:extLst>
                </a:gridCol>
                <a:gridCol w="1210714">
                  <a:extLst>
                    <a:ext uri="{9D8B030D-6E8A-4147-A177-3AD203B41FA5}">
                      <a16:colId xmlns:a16="http://schemas.microsoft.com/office/drawing/2014/main" val="444562922"/>
                    </a:ext>
                  </a:extLst>
                </a:gridCol>
              </a:tblGrid>
              <a:tr h="260095">
                <a:tc>
                  <a:txBody>
                    <a:bodyPr/>
                    <a:lstStyle/>
                    <a:p>
                      <a:r>
                        <a:rPr lang="fr-FR" sz="1300" dirty="0" smtClean="0"/>
                        <a:t>id</a:t>
                      </a:r>
                      <a:endParaRPr lang="fr-FR" sz="1300" dirty="0"/>
                    </a:p>
                  </a:txBody>
                  <a:tcPr marL="65828" marR="65828" marT="32914" marB="32914"/>
                </a:tc>
                <a:tc>
                  <a:txBody>
                    <a:bodyPr/>
                    <a:lstStyle/>
                    <a:p>
                      <a:r>
                        <a:rPr lang="fr-FR" sz="1300" dirty="0" err="1" smtClean="0"/>
                        <a:t>user_id_from</a:t>
                      </a:r>
                      <a:endParaRPr lang="fr-FR" sz="1300" dirty="0"/>
                    </a:p>
                  </a:txBody>
                  <a:tcPr marL="65828" marR="65828" marT="32914" marB="32914"/>
                </a:tc>
                <a:tc>
                  <a:txBody>
                    <a:bodyPr/>
                    <a:lstStyle/>
                    <a:p>
                      <a:r>
                        <a:rPr lang="fr-FR" sz="1300" dirty="0" err="1" smtClean="0"/>
                        <a:t>user_id_to</a:t>
                      </a:r>
                      <a:endParaRPr lang="fr-FR" sz="1300" dirty="0"/>
                    </a:p>
                  </a:txBody>
                  <a:tcPr marL="65828" marR="65828" marT="32914" marB="32914"/>
                </a:tc>
                <a:tc>
                  <a:txBody>
                    <a:bodyPr/>
                    <a:lstStyle/>
                    <a:p>
                      <a:r>
                        <a:rPr lang="fr-FR" sz="1300" dirty="0" smtClean="0"/>
                        <a:t>message</a:t>
                      </a:r>
                      <a:endParaRPr lang="fr-FR" sz="1300" dirty="0"/>
                    </a:p>
                  </a:txBody>
                  <a:tcPr marL="65828" marR="65828" marT="32914" marB="32914"/>
                </a:tc>
                <a:extLst>
                  <a:ext uri="{0D108BD9-81ED-4DB2-BD59-A6C34878D82A}">
                    <a16:rowId xmlns:a16="http://schemas.microsoft.com/office/drawing/2014/main" val="2740869430"/>
                  </a:ext>
                </a:extLst>
              </a:tr>
              <a:tr h="260095">
                <a:tc>
                  <a:txBody>
                    <a:bodyPr/>
                    <a:lstStyle/>
                    <a:p>
                      <a:r>
                        <a:rPr lang="fr-FR" sz="1300" dirty="0" smtClean="0"/>
                        <a:t>1</a:t>
                      </a:r>
                      <a:endParaRPr lang="fr-FR" sz="1300" dirty="0"/>
                    </a:p>
                  </a:txBody>
                  <a:tcPr marL="65828" marR="65828" marT="32914" marB="32914"/>
                </a:tc>
                <a:tc>
                  <a:txBody>
                    <a:bodyPr/>
                    <a:lstStyle/>
                    <a:p>
                      <a:r>
                        <a:rPr lang="fr-FR" sz="1300" dirty="0" smtClean="0"/>
                        <a:t>1</a:t>
                      </a:r>
                      <a:endParaRPr lang="fr-FR" sz="1300" dirty="0"/>
                    </a:p>
                  </a:txBody>
                  <a:tcPr marL="65828" marR="65828" marT="32914" marB="32914"/>
                </a:tc>
                <a:tc>
                  <a:txBody>
                    <a:bodyPr/>
                    <a:lstStyle/>
                    <a:p>
                      <a:r>
                        <a:rPr lang="fr-FR" sz="1300" dirty="0" smtClean="0"/>
                        <a:t>2</a:t>
                      </a:r>
                      <a:endParaRPr lang="fr-FR" sz="1300" dirty="0"/>
                    </a:p>
                  </a:txBody>
                  <a:tcPr marL="65828" marR="65828" marT="32914" marB="32914"/>
                </a:tc>
                <a:tc>
                  <a:txBody>
                    <a:bodyPr/>
                    <a:lstStyle/>
                    <a:p>
                      <a:r>
                        <a:rPr lang="fr-FR" sz="1300" dirty="0" smtClean="0"/>
                        <a:t>Hello </a:t>
                      </a:r>
                      <a:r>
                        <a:rPr lang="fr-FR" sz="1300" dirty="0" err="1" smtClean="0"/>
                        <a:t>Krabs</a:t>
                      </a:r>
                      <a:endParaRPr lang="fr-FR" sz="1300" dirty="0"/>
                    </a:p>
                  </a:txBody>
                  <a:tcPr marL="65828" marR="65828" marT="32914" marB="32914"/>
                </a:tc>
                <a:extLst>
                  <a:ext uri="{0D108BD9-81ED-4DB2-BD59-A6C34878D82A}">
                    <a16:rowId xmlns:a16="http://schemas.microsoft.com/office/drawing/2014/main" val="2177857482"/>
                  </a:ext>
                </a:extLst>
              </a:tr>
              <a:tr h="260095">
                <a:tc>
                  <a:txBody>
                    <a:bodyPr/>
                    <a:lstStyle/>
                    <a:p>
                      <a:r>
                        <a:rPr lang="fr-FR" sz="1300" dirty="0" smtClean="0"/>
                        <a:t>2</a:t>
                      </a:r>
                      <a:endParaRPr lang="fr-FR" sz="1300" dirty="0"/>
                    </a:p>
                  </a:txBody>
                  <a:tcPr marL="65828" marR="65828" marT="32914" marB="32914"/>
                </a:tc>
                <a:tc>
                  <a:txBody>
                    <a:bodyPr/>
                    <a:lstStyle/>
                    <a:p>
                      <a:r>
                        <a:rPr lang="fr-FR" sz="1300" dirty="0" smtClean="0"/>
                        <a:t>1</a:t>
                      </a:r>
                      <a:endParaRPr lang="fr-FR" sz="1300" dirty="0"/>
                    </a:p>
                  </a:txBody>
                  <a:tcPr marL="65828" marR="65828" marT="32914" marB="32914"/>
                </a:tc>
                <a:tc>
                  <a:txBody>
                    <a:bodyPr/>
                    <a:lstStyle/>
                    <a:p>
                      <a:r>
                        <a:rPr lang="fr-FR" sz="1300" dirty="0" smtClean="0"/>
                        <a:t>2</a:t>
                      </a:r>
                      <a:endParaRPr lang="fr-FR" sz="1300" dirty="0"/>
                    </a:p>
                  </a:txBody>
                  <a:tcPr marL="65828" marR="65828" marT="32914" marB="32914"/>
                </a:tc>
                <a:tc>
                  <a:txBody>
                    <a:bodyPr/>
                    <a:lstStyle/>
                    <a:p>
                      <a:r>
                        <a:rPr lang="fr-FR" sz="1300" dirty="0" smtClean="0">
                          <a:sym typeface="Wingdings" panose="05000000000000000000" pitchFamily="2" charset="2"/>
                        </a:rPr>
                        <a:t></a:t>
                      </a:r>
                      <a:endParaRPr lang="fr-FR" sz="1300" dirty="0"/>
                    </a:p>
                  </a:txBody>
                  <a:tcPr marL="65828" marR="65828" marT="32914" marB="32914"/>
                </a:tc>
                <a:extLst>
                  <a:ext uri="{0D108BD9-81ED-4DB2-BD59-A6C34878D82A}">
                    <a16:rowId xmlns:a16="http://schemas.microsoft.com/office/drawing/2014/main" val="1515778798"/>
                  </a:ext>
                </a:extLst>
              </a:tr>
              <a:tr h="260095">
                <a:tc>
                  <a:txBody>
                    <a:bodyPr/>
                    <a:lstStyle/>
                    <a:p>
                      <a:r>
                        <a:rPr lang="fr-FR" sz="1300" dirty="0" smtClean="0"/>
                        <a:t>3</a:t>
                      </a:r>
                      <a:endParaRPr lang="fr-FR" sz="1300" dirty="0"/>
                    </a:p>
                  </a:txBody>
                  <a:tcPr marL="65828" marR="65828" marT="32914" marB="32914"/>
                </a:tc>
                <a:tc>
                  <a:txBody>
                    <a:bodyPr/>
                    <a:lstStyle/>
                    <a:p>
                      <a:r>
                        <a:rPr lang="fr-FR" sz="1300" dirty="0" smtClean="0"/>
                        <a:t>3</a:t>
                      </a:r>
                      <a:endParaRPr lang="fr-FR" sz="1300" dirty="0"/>
                    </a:p>
                  </a:txBody>
                  <a:tcPr marL="65828" marR="65828" marT="32914" marB="32914"/>
                </a:tc>
                <a:tc>
                  <a:txBody>
                    <a:bodyPr/>
                    <a:lstStyle/>
                    <a:p>
                      <a:r>
                        <a:rPr lang="fr-FR" sz="1300" dirty="0" smtClean="0"/>
                        <a:t>1</a:t>
                      </a:r>
                      <a:endParaRPr lang="fr-FR" sz="1300" dirty="0"/>
                    </a:p>
                  </a:txBody>
                  <a:tcPr marL="65828" marR="65828" marT="32914" marB="32914"/>
                </a:tc>
                <a:tc>
                  <a:txBody>
                    <a:bodyPr/>
                    <a:lstStyle/>
                    <a:p>
                      <a:r>
                        <a:rPr lang="fr-FR" sz="1300" dirty="0" smtClean="0"/>
                        <a:t>Hey Bob !!!!!</a:t>
                      </a:r>
                      <a:endParaRPr lang="fr-FR" sz="1300" dirty="0"/>
                    </a:p>
                  </a:txBody>
                  <a:tcPr marL="65828" marR="65828" marT="32914" marB="32914"/>
                </a:tc>
                <a:extLst>
                  <a:ext uri="{0D108BD9-81ED-4DB2-BD59-A6C34878D82A}">
                    <a16:rowId xmlns:a16="http://schemas.microsoft.com/office/drawing/2014/main" val="2886920450"/>
                  </a:ext>
                </a:extLst>
              </a:tr>
            </a:tbl>
          </a:graphicData>
        </a:graphic>
      </p:graphicFrame>
      <p:sp>
        <p:nvSpPr>
          <p:cNvPr id="8" name="ZoneTexte 7"/>
          <p:cNvSpPr txBox="1"/>
          <p:nvPr/>
        </p:nvSpPr>
        <p:spPr>
          <a:xfrm>
            <a:off x="1305860" y="3769659"/>
            <a:ext cx="3821951" cy="369332"/>
          </a:xfrm>
          <a:prstGeom prst="rect">
            <a:avLst/>
          </a:prstGeom>
          <a:noFill/>
        </p:spPr>
        <p:txBody>
          <a:bodyPr wrap="square" rtlCol="0">
            <a:spAutoFit/>
          </a:bodyPr>
          <a:lstStyle/>
          <a:p>
            <a:pPr algn="ctr"/>
            <a:r>
              <a:rPr lang="fr-FR" b="1" dirty="0" smtClean="0"/>
              <a:t>Table Utilisateur</a:t>
            </a:r>
            <a:endParaRPr lang="fr-FR" b="1" dirty="0"/>
          </a:p>
        </p:txBody>
      </p:sp>
      <p:sp>
        <p:nvSpPr>
          <p:cNvPr id="9" name="ZoneTexte 8"/>
          <p:cNvSpPr txBox="1"/>
          <p:nvPr/>
        </p:nvSpPr>
        <p:spPr>
          <a:xfrm>
            <a:off x="5726531" y="3769659"/>
            <a:ext cx="4842856" cy="369332"/>
          </a:xfrm>
          <a:prstGeom prst="rect">
            <a:avLst/>
          </a:prstGeom>
          <a:noFill/>
        </p:spPr>
        <p:txBody>
          <a:bodyPr wrap="square" rtlCol="0">
            <a:spAutoFit/>
          </a:bodyPr>
          <a:lstStyle/>
          <a:p>
            <a:pPr algn="ctr"/>
            <a:r>
              <a:rPr lang="fr-FR" b="1" dirty="0" smtClean="0"/>
              <a:t>Table Message</a:t>
            </a:r>
            <a:endParaRPr lang="fr-FR" b="1" dirty="0"/>
          </a:p>
        </p:txBody>
      </p:sp>
    </p:spTree>
    <p:extLst>
      <p:ext uri="{BB962C8B-B14F-4D97-AF65-F5344CB8AC3E}">
        <p14:creationId xmlns:p14="http://schemas.microsoft.com/office/powerpoint/2010/main" val="730117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sous-requêtes</a:t>
            </a:r>
            <a:endParaRPr lang="fr-FR" sz="3200" dirty="0"/>
          </a:p>
        </p:txBody>
      </p:sp>
      <p:pic>
        <p:nvPicPr>
          <p:cNvPr id="3" name="Image 2"/>
          <p:cNvPicPr>
            <a:picLocks noChangeAspect="1"/>
          </p:cNvPicPr>
          <p:nvPr/>
        </p:nvPicPr>
        <p:blipFill>
          <a:blip r:embed="rId2"/>
          <a:stretch>
            <a:fillRect/>
          </a:stretch>
        </p:blipFill>
        <p:spPr>
          <a:xfrm>
            <a:off x="546285" y="1421971"/>
            <a:ext cx="5687653" cy="5306041"/>
          </a:xfrm>
          <a:prstGeom prst="rect">
            <a:avLst/>
          </a:prstGeom>
        </p:spPr>
      </p:pic>
      <p:sp>
        <p:nvSpPr>
          <p:cNvPr id="6" name="Espace réservé du contenu 2"/>
          <p:cNvSpPr txBox="1">
            <a:spLocks/>
          </p:cNvSpPr>
          <p:nvPr/>
        </p:nvSpPr>
        <p:spPr>
          <a:xfrm>
            <a:off x="6847119" y="1853248"/>
            <a:ext cx="4798033" cy="36241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fr-FR" sz="1400" dirty="0"/>
              <a:t>Une </a:t>
            </a:r>
            <a:r>
              <a:rPr lang="fr-FR" sz="1400" dirty="0" smtClean="0"/>
              <a:t>requête corrélée est une requête qui fait référence à une colonne qui n’est pas définie dans SA CLAUSE FROM.</a:t>
            </a:r>
          </a:p>
          <a:p>
            <a:pPr lvl="1">
              <a:lnSpc>
                <a:spcPct val="150000"/>
              </a:lnSpc>
            </a:pPr>
            <a:r>
              <a:rPr lang="fr-FR" sz="1200" dirty="0" smtClean="0"/>
              <a:t>Dans notre cas, si on prends uniquement la sous-requête, elle ne fonctionnera pas car la table « sport » ne sera pas définie.</a:t>
            </a:r>
          </a:p>
        </p:txBody>
      </p:sp>
    </p:spTree>
    <p:extLst>
      <p:ext uri="{BB962C8B-B14F-4D97-AF65-F5344CB8AC3E}">
        <p14:creationId xmlns:p14="http://schemas.microsoft.com/office/powerpoint/2010/main" val="3412984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sous-requêtes – INSERT, UPDATE &amp; DELETE</a:t>
            </a:r>
            <a:endParaRPr lang="fr-FR" sz="3200" dirty="0"/>
          </a:p>
        </p:txBody>
      </p:sp>
      <p:sp>
        <p:nvSpPr>
          <p:cNvPr id="5" name="Espace réservé du contenu 2"/>
          <p:cNvSpPr txBox="1">
            <a:spLocks/>
          </p:cNvSpPr>
          <p:nvPr/>
        </p:nvSpPr>
        <p:spPr>
          <a:xfrm>
            <a:off x="825486" y="1617182"/>
            <a:ext cx="9591502" cy="516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600" dirty="0" smtClean="0"/>
              <a:t>Les sous requêtes permettent également d’insérer, de modifier ou de supprimer des données :</a:t>
            </a:r>
          </a:p>
          <a:p>
            <a:pPr marL="0" indent="0">
              <a:buNone/>
            </a:pPr>
            <a:endParaRPr lang="fr-FR" sz="1600" dirty="0" smtClean="0"/>
          </a:p>
          <a:p>
            <a:pPr lvl="1"/>
            <a:r>
              <a:rPr lang="fr-FR" sz="1400" b="1" dirty="0" smtClean="0"/>
              <a:t>Insertion </a:t>
            </a:r>
            <a:r>
              <a:rPr lang="fr-FR" sz="1400" b="1" dirty="0"/>
              <a:t>:</a:t>
            </a:r>
            <a:r>
              <a:rPr lang="fr-FR" sz="1400" dirty="0"/>
              <a:t> les sous-requêtes vont permettre d'insérer des données dans une table à partir de données venant d'autres </a:t>
            </a:r>
            <a:r>
              <a:rPr lang="fr-FR" sz="1400" dirty="0" smtClean="0"/>
              <a:t>tables</a:t>
            </a:r>
          </a:p>
          <a:p>
            <a:pPr marL="457200" lvl="1" indent="0">
              <a:buNone/>
            </a:pPr>
            <a:endParaRPr lang="fr-FR" sz="1400" dirty="0"/>
          </a:p>
          <a:p>
            <a:pPr lvl="1"/>
            <a:r>
              <a:rPr lang="fr-FR" sz="1400" b="1" dirty="0"/>
              <a:t>L</a:t>
            </a:r>
            <a:r>
              <a:rPr lang="fr-FR" sz="1400" b="1" dirty="0" smtClean="0"/>
              <a:t>a </a:t>
            </a:r>
            <a:r>
              <a:rPr lang="fr-FR" sz="1400" b="1" dirty="0"/>
              <a:t>modification :</a:t>
            </a:r>
            <a:r>
              <a:rPr lang="fr-FR" sz="1400" dirty="0"/>
              <a:t> </a:t>
            </a:r>
            <a:r>
              <a:rPr lang="fr-FR" sz="1400" dirty="0" smtClean="0"/>
              <a:t>les sous requêtes vont permettre ici de sélectionner de façon plus complexe les données à modifier.</a:t>
            </a:r>
          </a:p>
          <a:p>
            <a:pPr marL="457200" lvl="1" indent="0">
              <a:buNone/>
            </a:pPr>
            <a:endParaRPr lang="fr-FR" sz="1400" dirty="0"/>
          </a:p>
          <a:p>
            <a:pPr lvl="1"/>
            <a:r>
              <a:rPr lang="fr-FR" sz="1400" b="1" dirty="0" smtClean="0"/>
              <a:t>La </a:t>
            </a:r>
            <a:r>
              <a:rPr lang="fr-FR" sz="1400" b="1" dirty="0"/>
              <a:t>suppression de données :</a:t>
            </a:r>
            <a:r>
              <a:rPr lang="fr-FR" sz="1400" dirty="0"/>
              <a:t> les sous requêtes vont permettre ici de sélectionner de façon plus complexe les données à </a:t>
            </a:r>
            <a:r>
              <a:rPr lang="fr-FR" sz="1400" dirty="0" smtClean="0"/>
              <a:t>supprimer.</a:t>
            </a:r>
            <a:endParaRPr lang="fr-FR" sz="1400" dirty="0"/>
          </a:p>
          <a:p>
            <a:pPr>
              <a:lnSpc>
                <a:spcPct val="150000"/>
              </a:lnSpc>
            </a:pPr>
            <a:endParaRPr lang="fr-FR" sz="1200" dirty="0" smtClean="0"/>
          </a:p>
        </p:txBody>
      </p:sp>
    </p:spTree>
    <p:extLst>
      <p:ext uri="{BB962C8B-B14F-4D97-AF65-F5344CB8AC3E}">
        <p14:creationId xmlns:p14="http://schemas.microsoft.com/office/powerpoint/2010/main" val="1283696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sous-requêtes – INSERT, UPDATE &amp; DELETE</a:t>
            </a:r>
            <a:endParaRPr lang="fr-FR" sz="3200" dirty="0"/>
          </a:p>
        </p:txBody>
      </p:sp>
      <p:sp>
        <p:nvSpPr>
          <p:cNvPr id="5" name="Espace réservé du contenu 2"/>
          <p:cNvSpPr txBox="1">
            <a:spLocks/>
          </p:cNvSpPr>
          <p:nvPr/>
        </p:nvSpPr>
        <p:spPr>
          <a:xfrm>
            <a:off x="825486" y="1617182"/>
            <a:ext cx="3650020" cy="516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600" dirty="0" smtClean="0"/>
              <a:t>Pour la modification de données, </a:t>
            </a:r>
            <a:r>
              <a:rPr lang="fr-FR" sz="1600" b="1" dirty="0" smtClean="0"/>
              <a:t>il est impossible</a:t>
            </a:r>
            <a:r>
              <a:rPr lang="fr-FR" sz="1600" dirty="0" smtClean="0"/>
              <a:t> de modifier les données d’une colonne que l’on utilise dans la sous requête, c’est la seule limitation.</a:t>
            </a:r>
          </a:p>
          <a:p>
            <a:endParaRPr lang="fr-FR" sz="1600" dirty="0"/>
          </a:p>
          <a:p>
            <a:r>
              <a:rPr lang="fr-FR" sz="1600" dirty="0" smtClean="0"/>
              <a:t>Il y a la même limitation pour la suppression de données.</a:t>
            </a:r>
            <a:endParaRPr lang="fr-FR" sz="1600" dirty="0"/>
          </a:p>
          <a:p>
            <a:endParaRPr lang="fr-FR" sz="1200" dirty="0" smtClean="0"/>
          </a:p>
          <a:p>
            <a:r>
              <a:rPr lang="fr-FR" sz="1600" dirty="0"/>
              <a:t>Dans le cas d'une suppression avec jointure, il est indispensable de préciser de </a:t>
            </a:r>
            <a:r>
              <a:rPr lang="fr-FR" sz="1600" dirty="0" smtClean="0"/>
              <a:t>quelle(s) table(s) les </a:t>
            </a:r>
            <a:r>
              <a:rPr lang="fr-FR" sz="1600" dirty="0"/>
              <a:t>données doivent être supprimées.</a:t>
            </a:r>
            <a:endParaRPr lang="fr-FR" sz="1600" dirty="0" smtClean="0"/>
          </a:p>
        </p:txBody>
      </p:sp>
      <p:pic>
        <p:nvPicPr>
          <p:cNvPr id="4" name="Image 3"/>
          <p:cNvPicPr>
            <a:picLocks noChangeAspect="1"/>
          </p:cNvPicPr>
          <p:nvPr/>
        </p:nvPicPr>
        <p:blipFill>
          <a:blip r:embed="rId2"/>
          <a:stretch>
            <a:fillRect/>
          </a:stretch>
        </p:blipFill>
        <p:spPr>
          <a:xfrm>
            <a:off x="4614814" y="1332449"/>
            <a:ext cx="6822079" cy="5369189"/>
          </a:xfrm>
          <a:prstGeom prst="rect">
            <a:avLst/>
          </a:prstGeom>
        </p:spPr>
      </p:pic>
    </p:spTree>
    <p:extLst>
      <p:ext uri="{BB962C8B-B14F-4D97-AF65-F5344CB8AC3E}">
        <p14:creationId xmlns:p14="http://schemas.microsoft.com/office/powerpoint/2010/main" val="1754163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UNION de plusieurs requêtes</a:t>
            </a:r>
            <a:endParaRPr lang="fr-FR" sz="3200" dirty="0"/>
          </a:p>
        </p:txBody>
      </p:sp>
      <p:sp>
        <p:nvSpPr>
          <p:cNvPr id="5" name="Espace réservé du contenu 2"/>
          <p:cNvSpPr txBox="1">
            <a:spLocks/>
          </p:cNvSpPr>
          <p:nvPr/>
        </p:nvSpPr>
        <p:spPr>
          <a:xfrm>
            <a:off x="825485" y="1617182"/>
            <a:ext cx="10377063" cy="5160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600" dirty="0" smtClean="0"/>
              <a:t>L’union signifie simplement que les </a:t>
            </a:r>
            <a:r>
              <a:rPr lang="fr-FR" sz="1600" b="1" dirty="0" smtClean="0"/>
              <a:t>résultats</a:t>
            </a:r>
            <a:r>
              <a:rPr lang="fr-FR" sz="1600" dirty="0" smtClean="0"/>
              <a:t> de </a:t>
            </a:r>
            <a:r>
              <a:rPr lang="fr-FR" sz="1600" b="1" dirty="0" smtClean="0"/>
              <a:t>la première requête </a:t>
            </a:r>
            <a:r>
              <a:rPr lang="fr-FR" sz="1600" dirty="0" smtClean="0"/>
              <a:t>et ceux de la </a:t>
            </a:r>
            <a:r>
              <a:rPr lang="fr-FR" sz="1600" b="1" dirty="0" smtClean="0"/>
              <a:t>deuxième</a:t>
            </a:r>
            <a:r>
              <a:rPr lang="fr-FR" sz="1600" dirty="0" smtClean="0"/>
              <a:t> seront </a:t>
            </a:r>
            <a:r>
              <a:rPr lang="fr-FR" sz="1600" b="1" dirty="0" smtClean="0"/>
              <a:t>réunis</a:t>
            </a:r>
            <a:r>
              <a:rPr lang="fr-FR" sz="1600" dirty="0" smtClean="0"/>
              <a:t>. On utilise le mot clé </a:t>
            </a:r>
            <a:r>
              <a:rPr lang="fr-FR" sz="1600" b="1" dirty="0" smtClean="0"/>
              <a:t>UNION</a:t>
            </a:r>
            <a:r>
              <a:rPr lang="fr-FR" sz="1600" dirty="0" smtClean="0"/>
              <a:t>.</a:t>
            </a:r>
          </a:p>
          <a:p>
            <a:endParaRPr lang="fr-FR" sz="1600" dirty="0"/>
          </a:p>
          <a:p>
            <a:pPr marL="0" indent="0">
              <a:buNone/>
            </a:pPr>
            <a:endParaRPr lang="fr-FR" sz="1200" dirty="0" smtClean="0"/>
          </a:p>
          <a:p>
            <a:r>
              <a:rPr lang="fr-FR" sz="1600" dirty="0" smtClean="0"/>
              <a:t>On peut unir autant de requêtes que l’on souhaite.</a:t>
            </a:r>
          </a:p>
          <a:p>
            <a:endParaRPr lang="fr-FR" sz="1600" dirty="0"/>
          </a:p>
          <a:p>
            <a:r>
              <a:rPr lang="fr-FR" sz="1600" dirty="0" smtClean="0"/>
              <a:t>Il est indispensable qu’il y ait </a:t>
            </a:r>
            <a:r>
              <a:rPr lang="fr-FR" sz="1600" b="1" dirty="0" smtClean="0"/>
              <a:t>le même nombre de colonnes </a:t>
            </a:r>
            <a:r>
              <a:rPr lang="fr-FR" sz="1600" dirty="0" smtClean="0"/>
              <a:t>dans chacune des requêtes.</a:t>
            </a:r>
          </a:p>
          <a:p>
            <a:endParaRPr lang="fr-FR" sz="1600" dirty="0"/>
          </a:p>
          <a:p>
            <a:r>
              <a:rPr lang="fr-FR" sz="1600" dirty="0" smtClean="0"/>
              <a:t>Lors de la réunion le type n’a pas d’importance, MySQL est très permissif. Néanmoins les résultats obtenus ne seront pas cohérents.</a:t>
            </a:r>
          </a:p>
          <a:p>
            <a:endParaRPr lang="fr-FR" sz="1600" dirty="0"/>
          </a:p>
          <a:p>
            <a:r>
              <a:rPr lang="fr-FR" sz="1600" dirty="0" smtClean="0"/>
              <a:t>Avec l’utilisation </a:t>
            </a:r>
            <a:r>
              <a:rPr lang="fr-FR" sz="1600" b="1" dirty="0" smtClean="0"/>
              <a:t>d’UNION</a:t>
            </a:r>
            <a:r>
              <a:rPr lang="fr-FR" sz="1600" dirty="0" smtClean="0"/>
              <a:t>, les doublons sont automatiquement supprimés.</a:t>
            </a:r>
            <a:br>
              <a:rPr lang="fr-FR" sz="1600" dirty="0" smtClean="0"/>
            </a:br>
            <a:r>
              <a:rPr lang="fr-FR" sz="1600" dirty="0" smtClean="0"/>
              <a:t>Si l’on souhaite les conserver, on utilisera </a:t>
            </a:r>
            <a:r>
              <a:rPr lang="fr-FR" sz="1600" b="1" dirty="0" smtClean="0"/>
              <a:t>UNION ALL</a:t>
            </a:r>
            <a:r>
              <a:rPr lang="fr-FR" sz="1600" dirty="0" smtClean="0"/>
              <a:t>.</a:t>
            </a:r>
          </a:p>
          <a:p>
            <a:endParaRPr lang="fr-FR" sz="1600" dirty="0"/>
          </a:p>
          <a:p>
            <a:r>
              <a:rPr lang="fr-FR" sz="1600" dirty="0" smtClean="0"/>
              <a:t>La clause </a:t>
            </a:r>
            <a:r>
              <a:rPr lang="fr-FR" sz="1600" b="1" dirty="0" smtClean="0"/>
              <a:t>ORDER BY </a:t>
            </a:r>
            <a:r>
              <a:rPr lang="fr-FR" sz="1600" dirty="0" smtClean="0"/>
              <a:t>n’aura d’influence que sur la totalité de la requête.</a:t>
            </a:r>
          </a:p>
        </p:txBody>
      </p:sp>
    </p:spTree>
    <p:extLst>
      <p:ext uri="{BB962C8B-B14F-4D97-AF65-F5344CB8AC3E}">
        <p14:creationId xmlns:p14="http://schemas.microsoft.com/office/powerpoint/2010/main" val="3186499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UNION de plusieurs requêtes</a:t>
            </a:r>
            <a:endParaRPr lang="fr-FR" sz="3200" dirty="0"/>
          </a:p>
        </p:txBody>
      </p:sp>
      <p:sp>
        <p:nvSpPr>
          <p:cNvPr id="5" name="Espace réservé du contenu 2"/>
          <p:cNvSpPr txBox="1">
            <a:spLocks/>
          </p:cNvSpPr>
          <p:nvPr/>
        </p:nvSpPr>
        <p:spPr>
          <a:xfrm>
            <a:off x="825486" y="1617182"/>
            <a:ext cx="9309114" cy="19104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600" dirty="0" smtClean="0"/>
              <a:t>La complexité des requêtes n’a pas d’importance tant que l’on sélectionne le même nombre de colonnes dans chaque requêtes.</a:t>
            </a:r>
          </a:p>
          <a:p>
            <a:endParaRPr lang="fr-FR" sz="1600" dirty="0"/>
          </a:p>
        </p:txBody>
      </p:sp>
      <p:pic>
        <p:nvPicPr>
          <p:cNvPr id="3" name="Image 2"/>
          <p:cNvPicPr>
            <a:picLocks noChangeAspect="1"/>
          </p:cNvPicPr>
          <p:nvPr/>
        </p:nvPicPr>
        <p:blipFill>
          <a:blip r:embed="rId2"/>
          <a:stretch>
            <a:fillRect/>
          </a:stretch>
        </p:blipFill>
        <p:spPr>
          <a:xfrm>
            <a:off x="3655122" y="2395883"/>
            <a:ext cx="4883760" cy="4340298"/>
          </a:xfrm>
          <a:prstGeom prst="rect">
            <a:avLst/>
          </a:prstGeom>
        </p:spPr>
      </p:pic>
    </p:spTree>
    <p:extLst>
      <p:ext uri="{BB962C8B-B14F-4D97-AF65-F5344CB8AC3E}">
        <p14:creationId xmlns:p14="http://schemas.microsoft.com/office/powerpoint/2010/main" val="4204749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différentes fonctions</a:t>
            </a:r>
            <a:endParaRPr lang="fr-FR" sz="3200" dirty="0"/>
          </a:p>
        </p:txBody>
      </p:sp>
      <p:sp>
        <p:nvSpPr>
          <p:cNvPr id="5" name="Espace réservé du contenu 2"/>
          <p:cNvSpPr txBox="1">
            <a:spLocks/>
          </p:cNvSpPr>
          <p:nvPr/>
        </p:nvSpPr>
        <p:spPr>
          <a:xfrm>
            <a:off x="825486" y="1617181"/>
            <a:ext cx="5158455" cy="48903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600" b="1" u="sng" dirty="0" smtClean="0"/>
              <a:t>Les fonctions scalaires 1/4</a:t>
            </a:r>
          </a:p>
          <a:p>
            <a:endParaRPr lang="fr-FR" sz="1600" b="1" u="sng" dirty="0"/>
          </a:p>
          <a:p>
            <a:pPr lvl="1"/>
            <a:r>
              <a:rPr lang="fr-FR" sz="1400" b="1" dirty="0" smtClean="0"/>
              <a:t>FLOOR (x)</a:t>
            </a:r>
          </a:p>
          <a:p>
            <a:pPr lvl="2"/>
            <a:r>
              <a:rPr lang="fr-FR" sz="1200" dirty="0" smtClean="0"/>
              <a:t>Arrondit au nombre entier inférieur.</a:t>
            </a:r>
          </a:p>
          <a:p>
            <a:pPr lvl="1"/>
            <a:r>
              <a:rPr lang="fr-FR" sz="1400" b="1" dirty="0" smtClean="0"/>
              <a:t>CEIL (x) / CEILING (x)</a:t>
            </a:r>
          </a:p>
          <a:p>
            <a:pPr lvl="2"/>
            <a:r>
              <a:rPr lang="fr-FR" sz="1200" dirty="0" smtClean="0"/>
              <a:t>Arrondit au nombre entier supérieur.</a:t>
            </a:r>
          </a:p>
          <a:p>
            <a:pPr lvl="1"/>
            <a:r>
              <a:rPr lang="fr-FR" sz="1400" b="1" dirty="0" smtClean="0"/>
              <a:t>ROUND (x, y)</a:t>
            </a:r>
          </a:p>
          <a:p>
            <a:pPr lvl="2"/>
            <a:r>
              <a:rPr lang="fr-FR" sz="1200" dirty="0" smtClean="0"/>
              <a:t>Arrondit le nombre x à y décimales la plus proche.</a:t>
            </a:r>
          </a:p>
          <a:p>
            <a:pPr lvl="1"/>
            <a:r>
              <a:rPr lang="fr-FR" sz="1400" b="1" dirty="0" smtClean="0"/>
              <a:t>TRUNCATE (x, y)</a:t>
            </a:r>
          </a:p>
          <a:p>
            <a:pPr lvl="2"/>
            <a:r>
              <a:rPr lang="fr-FR" sz="1200" dirty="0" smtClean="0"/>
              <a:t>Arrondit en enlevant y décimales.</a:t>
            </a:r>
          </a:p>
          <a:p>
            <a:pPr lvl="1"/>
            <a:r>
              <a:rPr lang="fr-FR" sz="1400" b="1" dirty="0" smtClean="0"/>
              <a:t>POWER (x, y) / POW (x, y)</a:t>
            </a:r>
          </a:p>
          <a:p>
            <a:pPr lvl="2"/>
            <a:r>
              <a:rPr lang="fr-FR" sz="1200" dirty="0" smtClean="0"/>
              <a:t>Retourne le nombre x exposant y.</a:t>
            </a:r>
          </a:p>
          <a:p>
            <a:pPr lvl="1"/>
            <a:r>
              <a:rPr lang="fr-FR" sz="1400" b="1" dirty="0" smtClean="0"/>
              <a:t>SQRT (x)</a:t>
            </a:r>
          </a:p>
          <a:p>
            <a:pPr lvl="2"/>
            <a:r>
              <a:rPr lang="fr-FR" sz="1200" dirty="0" smtClean="0"/>
              <a:t>Retourne la racine du nombre x.</a:t>
            </a:r>
            <a:endParaRPr lang="fr-FR" sz="1200" dirty="0"/>
          </a:p>
        </p:txBody>
      </p:sp>
      <p:pic>
        <p:nvPicPr>
          <p:cNvPr id="6" name="Image 5"/>
          <p:cNvPicPr>
            <a:picLocks noChangeAspect="1"/>
          </p:cNvPicPr>
          <p:nvPr/>
        </p:nvPicPr>
        <p:blipFill>
          <a:blip r:embed="rId2"/>
          <a:stretch>
            <a:fillRect/>
          </a:stretch>
        </p:blipFill>
        <p:spPr>
          <a:xfrm>
            <a:off x="6348930" y="1469599"/>
            <a:ext cx="4757124" cy="5275673"/>
          </a:xfrm>
          <a:prstGeom prst="rect">
            <a:avLst/>
          </a:prstGeom>
        </p:spPr>
      </p:pic>
    </p:spTree>
    <p:extLst>
      <p:ext uri="{BB962C8B-B14F-4D97-AF65-F5344CB8AC3E}">
        <p14:creationId xmlns:p14="http://schemas.microsoft.com/office/powerpoint/2010/main" val="3947795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différentes fonctions</a:t>
            </a:r>
            <a:endParaRPr lang="fr-FR" sz="3200" dirty="0"/>
          </a:p>
        </p:txBody>
      </p:sp>
      <p:sp>
        <p:nvSpPr>
          <p:cNvPr id="5" name="Espace réservé du contenu 2"/>
          <p:cNvSpPr txBox="1">
            <a:spLocks/>
          </p:cNvSpPr>
          <p:nvPr/>
        </p:nvSpPr>
        <p:spPr>
          <a:xfrm>
            <a:off x="825486" y="1617181"/>
            <a:ext cx="5158455" cy="514202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600" b="1" u="sng" dirty="0" smtClean="0"/>
              <a:t>Les fonctions scalaires 2/4</a:t>
            </a:r>
          </a:p>
          <a:p>
            <a:endParaRPr lang="fr-FR" sz="1600" b="1" u="sng" dirty="0"/>
          </a:p>
          <a:p>
            <a:pPr lvl="1"/>
            <a:r>
              <a:rPr lang="fr-FR" sz="1400" b="1" dirty="0" smtClean="0"/>
              <a:t>RAND ()</a:t>
            </a:r>
          </a:p>
          <a:p>
            <a:pPr lvl="2"/>
            <a:r>
              <a:rPr lang="fr-FR" sz="1200" dirty="0" smtClean="0"/>
              <a:t>Génère un nombre aléatoire entre 0 et 1.</a:t>
            </a:r>
          </a:p>
          <a:p>
            <a:pPr lvl="1"/>
            <a:r>
              <a:rPr lang="fr-FR" sz="1400" b="1" dirty="0" smtClean="0"/>
              <a:t>SIGN (x)</a:t>
            </a:r>
          </a:p>
          <a:p>
            <a:pPr lvl="2"/>
            <a:r>
              <a:rPr lang="fr-FR" sz="1200" dirty="0" smtClean="0"/>
              <a:t>Retourne 1 si positif, -1 si négatif.</a:t>
            </a:r>
          </a:p>
          <a:p>
            <a:pPr lvl="1"/>
            <a:r>
              <a:rPr lang="fr-FR" sz="1400" b="1" dirty="0" smtClean="0"/>
              <a:t>ABS (x)</a:t>
            </a:r>
          </a:p>
          <a:p>
            <a:pPr lvl="2"/>
            <a:r>
              <a:rPr lang="fr-FR" sz="1200" dirty="0" smtClean="0"/>
              <a:t>Retourne la valeur absolue.</a:t>
            </a:r>
          </a:p>
          <a:p>
            <a:pPr lvl="1"/>
            <a:r>
              <a:rPr lang="fr-FR" sz="1400" b="1" dirty="0" smtClean="0"/>
              <a:t>MOD (x, y)</a:t>
            </a:r>
          </a:p>
          <a:p>
            <a:pPr lvl="2"/>
            <a:r>
              <a:rPr lang="fr-FR" sz="1200" dirty="0" smtClean="0"/>
              <a:t>Retourne le reste de la division de x par y (modulo)</a:t>
            </a:r>
          </a:p>
          <a:p>
            <a:pPr lvl="1"/>
            <a:r>
              <a:rPr lang="fr-FR" sz="1400" b="1" dirty="0" smtClean="0"/>
              <a:t>STRCOMP (x, y)</a:t>
            </a:r>
          </a:p>
          <a:p>
            <a:pPr lvl="2"/>
            <a:r>
              <a:rPr lang="fr-FR" sz="1200" dirty="0" smtClean="0"/>
              <a:t>Compare deux chaines de caractères. Retourne 0 si elles sont identiques, -1 si la première chaîne est classée avant dans l’ordre alphabétique et 1 dans le cas contraire.</a:t>
            </a:r>
          </a:p>
          <a:p>
            <a:pPr lvl="1"/>
            <a:r>
              <a:rPr lang="fr-FR" sz="1400" b="1" dirty="0" smtClean="0"/>
              <a:t>REPEAT (x, y)</a:t>
            </a:r>
          </a:p>
          <a:p>
            <a:pPr lvl="2"/>
            <a:r>
              <a:rPr lang="fr-FR" sz="1200" dirty="0" smtClean="0"/>
              <a:t>Retourne le texte x, y fois.</a:t>
            </a:r>
            <a:endParaRPr lang="fr-FR" sz="1200" dirty="0"/>
          </a:p>
        </p:txBody>
      </p:sp>
      <p:pic>
        <p:nvPicPr>
          <p:cNvPr id="4" name="Image 3"/>
          <p:cNvPicPr>
            <a:picLocks noChangeAspect="1"/>
          </p:cNvPicPr>
          <p:nvPr/>
        </p:nvPicPr>
        <p:blipFill>
          <a:blip r:embed="rId2"/>
          <a:stretch>
            <a:fillRect/>
          </a:stretch>
        </p:blipFill>
        <p:spPr>
          <a:xfrm>
            <a:off x="6296571" y="1372604"/>
            <a:ext cx="5480350" cy="5269972"/>
          </a:xfrm>
          <a:prstGeom prst="rect">
            <a:avLst/>
          </a:prstGeom>
        </p:spPr>
      </p:pic>
    </p:spTree>
    <p:extLst>
      <p:ext uri="{BB962C8B-B14F-4D97-AF65-F5344CB8AC3E}">
        <p14:creationId xmlns:p14="http://schemas.microsoft.com/office/powerpoint/2010/main" val="2029924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différentes fonctions</a:t>
            </a:r>
            <a:endParaRPr lang="fr-FR" sz="3200" dirty="0"/>
          </a:p>
        </p:txBody>
      </p:sp>
      <p:sp>
        <p:nvSpPr>
          <p:cNvPr id="5" name="Espace réservé du contenu 2"/>
          <p:cNvSpPr txBox="1">
            <a:spLocks/>
          </p:cNvSpPr>
          <p:nvPr/>
        </p:nvSpPr>
        <p:spPr>
          <a:xfrm>
            <a:off x="825486" y="1617181"/>
            <a:ext cx="5158455" cy="5146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600" b="1" u="sng" dirty="0" smtClean="0"/>
              <a:t>Les fonctions scalaires 3/4</a:t>
            </a:r>
          </a:p>
          <a:p>
            <a:endParaRPr lang="fr-FR" sz="1600" b="1" u="sng" dirty="0"/>
          </a:p>
          <a:p>
            <a:pPr lvl="1"/>
            <a:r>
              <a:rPr lang="fr-FR" sz="1400" b="1" dirty="0" smtClean="0"/>
              <a:t>LPAD (x, y, z) / RPAD (x, y, z)</a:t>
            </a:r>
          </a:p>
          <a:p>
            <a:pPr lvl="2"/>
            <a:r>
              <a:rPr lang="fr-FR" sz="1200" dirty="0" smtClean="0"/>
              <a:t>Permet de compléter ou réduire une chaîne.</a:t>
            </a:r>
            <a:br>
              <a:rPr lang="fr-FR" sz="1200" dirty="0" smtClean="0"/>
            </a:br>
            <a:r>
              <a:rPr lang="fr-FR" sz="1200" dirty="0" smtClean="0"/>
              <a:t>Retourne y caractères de la chaîne x (en lisant de gauche à droit ou droite à gauche. Puis ajoute z pour compléter la longueur si trop court.</a:t>
            </a:r>
          </a:p>
          <a:p>
            <a:pPr lvl="1"/>
            <a:r>
              <a:rPr lang="fr-FR" sz="1400" b="1" dirty="0" smtClean="0"/>
              <a:t>SUBSTRING(x, y, z)</a:t>
            </a:r>
          </a:p>
          <a:p>
            <a:pPr lvl="2"/>
            <a:r>
              <a:rPr lang="fr-FR" sz="1200" dirty="0" smtClean="0"/>
              <a:t>Retourne la chaîne x à partir de la position y et de longueur z.</a:t>
            </a:r>
          </a:p>
          <a:p>
            <a:pPr lvl="1"/>
            <a:r>
              <a:rPr lang="fr-FR" sz="1400" b="1" dirty="0" smtClean="0"/>
              <a:t>LOWER (x) / UPPER (x)</a:t>
            </a:r>
          </a:p>
          <a:p>
            <a:pPr lvl="2"/>
            <a:r>
              <a:rPr lang="fr-FR" sz="1200" dirty="0" smtClean="0"/>
              <a:t>Retourne la chaîne de caractères x en minuscule ou majuscule.</a:t>
            </a:r>
          </a:p>
        </p:txBody>
      </p:sp>
      <p:pic>
        <p:nvPicPr>
          <p:cNvPr id="4" name="Image 3"/>
          <p:cNvPicPr>
            <a:picLocks noChangeAspect="1"/>
          </p:cNvPicPr>
          <p:nvPr/>
        </p:nvPicPr>
        <p:blipFill>
          <a:blip r:embed="rId2"/>
          <a:stretch>
            <a:fillRect/>
          </a:stretch>
        </p:blipFill>
        <p:spPr>
          <a:xfrm>
            <a:off x="6027984" y="2074392"/>
            <a:ext cx="5836910" cy="3554452"/>
          </a:xfrm>
          <a:prstGeom prst="rect">
            <a:avLst/>
          </a:prstGeom>
        </p:spPr>
      </p:pic>
    </p:spTree>
    <p:extLst>
      <p:ext uri="{BB962C8B-B14F-4D97-AF65-F5344CB8AC3E}">
        <p14:creationId xmlns:p14="http://schemas.microsoft.com/office/powerpoint/2010/main" val="175965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différentes fonctions</a:t>
            </a:r>
            <a:endParaRPr lang="fr-FR" sz="3200" dirty="0"/>
          </a:p>
        </p:txBody>
      </p:sp>
      <p:sp>
        <p:nvSpPr>
          <p:cNvPr id="5" name="Espace réservé du contenu 2"/>
          <p:cNvSpPr txBox="1">
            <a:spLocks/>
          </p:cNvSpPr>
          <p:nvPr/>
        </p:nvSpPr>
        <p:spPr>
          <a:xfrm>
            <a:off x="825486" y="1617181"/>
            <a:ext cx="4347149" cy="5146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600" b="1" u="sng" dirty="0" smtClean="0"/>
              <a:t>Les fonctions scalaires 4/4</a:t>
            </a:r>
          </a:p>
          <a:p>
            <a:endParaRPr lang="fr-FR" sz="1600" b="1" u="sng" dirty="0"/>
          </a:p>
          <a:p>
            <a:pPr lvl="1"/>
            <a:r>
              <a:rPr lang="fr-FR" sz="1400" b="1" dirty="0" smtClean="0"/>
              <a:t>LEFT (x, y) / RIGHT (x, y)</a:t>
            </a:r>
          </a:p>
          <a:p>
            <a:pPr lvl="2"/>
            <a:r>
              <a:rPr lang="fr-FR" sz="1200" dirty="0" smtClean="0"/>
              <a:t>Retourne les y premiers caractères de la chaîne x en partant de la droite ou de la gauche.</a:t>
            </a:r>
          </a:p>
          <a:p>
            <a:pPr lvl="1"/>
            <a:r>
              <a:rPr lang="fr-FR" sz="1400" b="1" dirty="0" smtClean="0"/>
              <a:t>REVERSE (x)</a:t>
            </a:r>
          </a:p>
          <a:p>
            <a:pPr lvl="2"/>
            <a:r>
              <a:rPr lang="fr-FR" sz="1200" dirty="0" smtClean="0"/>
              <a:t>Retourne l’inverse de la chaîne de caractères donnée.</a:t>
            </a:r>
          </a:p>
          <a:p>
            <a:pPr lvl="1"/>
            <a:r>
              <a:rPr lang="fr-FR" sz="1400" b="1" dirty="0" smtClean="0"/>
              <a:t>CONCAT (chaine1, chaine2, …)</a:t>
            </a:r>
          </a:p>
          <a:p>
            <a:pPr lvl="2"/>
            <a:r>
              <a:rPr lang="fr-FR" sz="1200" dirty="0" smtClean="0"/>
              <a:t>Retourne la concaténation des chaînes données.</a:t>
            </a:r>
          </a:p>
          <a:p>
            <a:pPr lvl="1"/>
            <a:r>
              <a:rPr lang="fr-FR" sz="1400" b="1" dirty="0" smtClean="0"/>
              <a:t>CONCAT_WS (séparateur, chaine1</a:t>
            </a:r>
            <a:r>
              <a:rPr lang="fr-FR" sz="1400" b="1" dirty="0"/>
              <a:t>, chaine2, …)</a:t>
            </a:r>
          </a:p>
          <a:p>
            <a:pPr lvl="2"/>
            <a:r>
              <a:rPr lang="fr-FR" sz="1200" dirty="0" smtClean="0"/>
              <a:t>Retourne la concaténation des chaînes données avec, entre chaque chaînes, le séparateur saisi.</a:t>
            </a:r>
          </a:p>
        </p:txBody>
      </p:sp>
      <p:pic>
        <p:nvPicPr>
          <p:cNvPr id="3" name="Image 2"/>
          <p:cNvPicPr>
            <a:picLocks noChangeAspect="1"/>
          </p:cNvPicPr>
          <p:nvPr/>
        </p:nvPicPr>
        <p:blipFill>
          <a:blip r:embed="rId2"/>
          <a:stretch>
            <a:fillRect/>
          </a:stretch>
        </p:blipFill>
        <p:spPr>
          <a:xfrm>
            <a:off x="5385873" y="2354528"/>
            <a:ext cx="6488276" cy="3671996"/>
          </a:xfrm>
          <a:prstGeom prst="rect">
            <a:avLst/>
          </a:prstGeom>
        </p:spPr>
      </p:pic>
    </p:spTree>
    <p:extLst>
      <p:ext uri="{BB962C8B-B14F-4D97-AF65-F5344CB8AC3E}">
        <p14:creationId xmlns:p14="http://schemas.microsoft.com/office/powerpoint/2010/main" val="361733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Les différentes fonctions</a:t>
            </a:r>
            <a:endParaRPr lang="fr-FR" sz="3200" dirty="0"/>
          </a:p>
        </p:txBody>
      </p:sp>
      <p:sp>
        <p:nvSpPr>
          <p:cNvPr id="5" name="Espace réservé du contenu 2"/>
          <p:cNvSpPr txBox="1">
            <a:spLocks/>
          </p:cNvSpPr>
          <p:nvPr/>
        </p:nvSpPr>
        <p:spPr>
          <a:xfrm>
            <a:off x="825486" y="1617181"/>
            <a:ext cx="5754608" cy="514669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600" b="1" u="sng" dirty="0" smtClean="0"/>
              <a:t>Les fonctions d’agrégation</a:t>
            </a:r>
            <a:endParaRPr lang="fr-FR" sz="1400" b="1" u="sng" dirty="0" smtClean="0"/>
          </a:p>
          <a:p>
            <a:endParaRPr lang="fr-FR" sz="1600" b="1" u="sng" dirty="0"/>
          </a:p>
          <a:p>
            <a:pPr lvl="1"/>
            <a:r>
              <a:rPr lang="fr-FR" sz="1400" dirty="0" smtClean="0"/>
              <a:t>Ces fonctions vont </a:t>
            </a:r>
            <a:r>
              <a:rPr lang="fr-FR" sz="1400" b="1" dirty="0" smtClean="0">
                <a:solidFill>
                  <a:schemeClr val="accent1">
                    <a:lumMod val="60000"/>
                    <a:lumOff val="40000"/>
                  </a:schemeClr>
                </a:solidFill>
              </a:rPr>
              <a:t>regrouper les lignes</a:t>
            </a:r>
            <a:r>
              <a:rPr lang="fr-FR" sz="1400" dirty="0" smtClean="0"/>
              <a:t>.</a:t>
            </a:r>
          </a:p>
          <a:p>
            <a:pPr lvl="1"/>
            <a:endParaRPr lang="fr-FR" sz="1400" b="1" dirty="0"/>
          </a:p>
          <a:p>
            <a:pPr lvl="1"/>
            <a:r>
              <a:rPr lang="fr-FR" sz="1400" b="1" dirty="0" smtClean="0"/>
              <a:t>COUNT (x) / COUNT(DISTINCT x)</a:t>
            </a:r>
          </a:p>
          <a:p>
            <a:pPr lvl="2"/>
            <a:r>
              <a:rPr lang="fr-FR" sz="1200" dirty="0" smtClean="0"/>
              <a:t>Retourne le nombre de lignes sélectionnées par la requête.</a:t>
            </a:r>
          </a:p>
          <a:p>
            <a:pPr lvl="1"/>
            <a:r>
              <a:rPr lang="fr-FR" sz="1400" b="1" dirty="0" smtClean="0"/>
              <a:t>MIN (x) / MAX (x)</a:t>
            </a:r>
          </a:p>
          <a:p>
            <a:pPr lvl="2"/>
            <a:r>
              <a:rPr lang="fr-FR" sz="1200" dirty="0" smtClean="0"/>
              <a:t>Retourne le minimum ou le maximum de la colonne sélectionnée.</a:t>
            </a:r>
          </a:p>
          <a:p>
            <a:pPr lvl="1"/>
            <a:r>
              <a:rPr lang="fr-FR" sz="1400" b="1" dirty="0" smtClean="0"/>
              <a:t>SUM (x)</a:t>
            </a:r>
          </a:p>
          <a:p>
            <a:pPr lvl="2"/>
            <a:r>
              <a:rPr lang="fr-FR" sz="1200" dirty="0" smtClean="0"/>
              <a:t>Retourne la somme de toutes les lignes sur la colonne sélectionnée.</a:t>
            </a:r>
          </a:p>
          <a:p>
            <a:pPr lvl="1"/>
            <a:r>
              <a:rPr lang="fr-FR" sz="1400" b="1" dirty="0" smtClean="0"/>
              <a:t>AVG (x)</a:t>
            </a:r>
          </a:p>
          <a:p>
            <a:pPr lvl="2"/>
            <a:r>
              <a:rPr lang="fr-FR" sz="1200" dirty="0" smtClean="0"/>
              <a:t>Retourne la moyenne de toutes les lignes sur la colonne sélectionnée.</a:t>
            </a:r>
          </a:p>
          <a:p>
            <a:pPr lvl="1"/>
            <a:r>
              <a:rPr lang="fr-FR" sz="1400" b="1" dirty="0" smtClean="0"/>
              <a:t>GROUP_CONCAT(x)</a:t>
            </a:r>
          </a:p>
          <a:p>
            <a:pPr lvl="2"/>
            <a:r>
              <a:rPr lang="fr-FR" sz="1200" dirty="0" smtClean="0"/>
              <a:t>Retourne la concaténation de chaque valeur de la colonne sélectionnée.</a:t>
            </a:r>
          </a:p>
        </p:txBody>
      </p:sp>
      <p:pic>
        <p:nvPicPr>
          <p:cNvPr id="4" name="Image 3"/>
          <p:cNvPicPr>
            <a:picLocks noChangeAspect="1"/>
          </p:cNvPicPr>
          <p:nvPr/>
        </p:nvPicPr>
        <p:blipFill>
          <a:blip r:embed="rId2"/>
          <a:stretch>
            <a:fillRect/>
          </a:stretch>
        </p:blipFill>
        <p:spPr>
          <a:xfrm>
            <a:off x="6759469" y="1617181"/>
            <a:ext cx="5096437" cy="5049894"/>
          </a:xfrm>
          <a:prstGeom prst="rect">
            <a:avLst/>
          </a:prstGeom>
        </p:spPr>
      </p:pic>
    </p:spTree>
    <p:extLst>
      <p:ext uri="{BB962C8B-B14F-4D97-AF65-F5344CB8AC3E}">
        <p14:creationId xmlns:p14="http://schemas.microsoft.com/office/powerpoint/2010/main" val="1504602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dirty="0" smtClean="0"/>
              <a:t>Présentation de MySQL</a:t>
            </a:r>
            <a:endParaRPr lang="fr-FR" dirty="0"/>
          </a:p>
        </p:txBody>
      </p:sp>
      <p:sp>
        <p:nvSpPr>
          <p:cNvPr id="3" name="Espace réservé du contenu 2"/>
          <p:cNvSpPr>
            <a:spLocks noGrp="1"/>
          </p:cNvSpPr>
          <p:nvPr>
            <p:ph idx="1"/>
          </p:nvPr>
        </p:nvSpPr>
        <p:spPr>
          <a:xfrm>
            <a:off x="1103312" y="2052918"/>
            <a:ext cx="8946541" cy="4522694"/>
          </a:xfrm>
        </p:spPr>
        <p:txBody>
          <a:bodyPr>
            <a:normAutofit/>
          </a:bodyPr>
          <a:lstStyle/>
          <a:p>
            <a:r>
              <a:rPr lang="fr-FR" dirty="0" smtClean="0"/>
              <a:t>Il s’agit d’un Système de Gestion de Base de Données Relationnel (SGDBR)</a:t>
            </a:r>
          </a:p>
          <a:p>
            <a:pPr lvl="1"/>
            <a:r>
              <a:rPr lang="fr-FR" sz="1400" dirty="0" smtClean="0"/>
              <a:t>Le développement commence en </a:t>
            </a:r>
            <a:r>
              <a:rPr lang="fr-FR" sz="1400" dirty="0"/>
              <a:t>1994 par David </a:t>
            </a:r>
            <a:r>
              <a:rPr lang="fr-FR" sz="1400" dirty="0" err="1"/>
              <a:t>Axmark</a:t>
            </a:r>
            <a:r>
              <a:rPr lang="fr-FR" sz="1400" dirty="0"/>
              <a:t> et Michael </a:t>
            </a:r>
            <a:r>
              <a:rPr lang="fr-FR" sz="1400" dirty="0" err="1"/>
              <a:t>Widenius</a:t>
            </a:r>
            <a:endParaRPr lang="fr-FR" sz="1400" dirty="0" smtClean="0"/>
          </a:p>
          <a:p>
            <a:pPr lvl="1"/>
            <a:r>
              <a:rPr lang="fr-FR" sz="1400" dirty="0" smtClean="0"/>
              <a:t>C’est un des SGDBR les plus utilisés</a:t>
            </a:r>
          </a:p>
          <a:p>
            <a:pPr lvl="1"/>
            <a:r>
              <a:rPr lang="fr-FR" sz="1400" dirty="0" err="1" smtClean="0"/>
              <a:t>OpenSource</a:t>
            </a:r>
            <a:r>
              <a:rPr lang="fr-FR" sz="1400" dirty="0" smtClean="0"/>
              <a:t>, donc gratuit</a:t>
            </a:r>
          </a:p>
          <a:p>
            <a:pPr lvl="1"/>
            <a:r>
              <a:rPr lang="fr-FR" sz="1400" dirty="0" smtClean="0"/>
              <a:t>Il existe des dizaines d’autres SGDBR (PostgreSQL, </a:t>
            </a:r>
            <a:r>
              <a:rPr lang="fr-FR" sz="1400" dirty="0" err="1" smtClean="0"/>
              <a:t>SQLite</a:t>
            </a:r>
            <a:r>
              <a:rPr lang="fr-FR" sz="1400" dirty="0" smtClean="0"/>
              <a:t>,…)</a:t>
            </a:r>
            <a:endParaRPr lang="fr-FR" sz="1600" dirty="0" smtClean="0"/>
          </a:p>
          <a:p>
            <a:pPr marL="0" indent="0">
              <a:buNone/>
            </a:pPr>
            <a:endParaRPr lang="fr-FR" dirty="0" smtClean="0"/>
          </a:p>
          <a:p>
            <a:pPr marL="0" indent="0">
              <a:buNone/>
            </a:pPr>
            <a:endParaRPr lang="fr-FR" dirty="0" smtClean="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494" y="4598893"/>
            <a:ext cx="3591299" cy="1857375"/>
          </a:xfrm>
          <a:prstGeom prst="rect">
            <a:avLst/>
          </a:prstGeom>
        </p:spPr>
      </p:pic>
    </p:spTree>
    <p:extLst>
      <p:ext uri="{BB962C8B-B14F-4D97-AF65-F5344CB8AC3E}">
        <p14:creationId xmlns:p14="http://schemas.microsoft.com/office/powerpoint/2010/main" val="1427548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Regroupement</a:t>
            </a:r>
            <a:endParaRPr lang="fr-FR" sz="3200" dirty="0"/>
          </a:p>
        </p:txBody>
      </p:sp>
      <p:sp>
        <p:nvSpPr>
          <p:cNvPr id="5" name="Espace réservé du contenu 2"/>
          <p:cNvSpPr txBox="1">
            <a:spLocks/>
          </p:cNvSpPr>
          <p:nvPr/>
        </p:nvSpPr>
        <p:spPr>
          <a:xfrm>
            <a:off x="825486" y="1617181"/>
            <a:ext cx="4772973" cy="5146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400" dirty="0" smtClean="0"/>
              <a:t>Le regroupement permet de regrouper des lignes en </a:t>
            </a:r>
            <a:r>
              <a:rPr lang="fr-FR" sz="1400" b="1" dirty="0" smtClean="0"/>
              <a:t>fonction d’un critère</a:t>
            </a:r>
            <a:r>
              <a:rPr lang="fr-FR" sz="1400" dirty="0" smtClean="0"/>
              <a:t>.</a:t>
            </a:r>
          </a:p>
          <a:p>
            <a:endParaRPr lang="fr-FR" sz="1600" dirty="0"/>
          </a:p>
          <a:p>
            <a:r>
              <a:rPr lang="fr-FR" sz="1400" dirty="0" smtClean="0"/>
              <a:t>Il est possible de faire un groupement sur :</a:t>
            </a:r>
          </a:p>
          <a:p>
            <a:pPr lvl="1"/>
            <a:endParaRPr lang="fr-FR" sz="1400" b="1" u="sng" dirty="0"/>
          </a:p>
          <a:p>
            <a:pPr lvl="1"/>
            <a:r>
              <a:rPr lang="fr-FR" sz="1200" dirty="0" smtClean="0"/>
              <a:t>Un seul critère</a:t>
            </a:r>
          </a:p>
          <a:p>
            <a:pPr lvl="1"/>
            <a:endParaRPr lang="fr-FR" sz="1200" b="1" u="sng" dirty="0" smtClean="0"/>
          </a:p>
          <a:p>
            <a:pPr lvl="1"/>
            <a:r>
              <a:rPr lang="fr-FR" sz="1200" dirty="0" smtClean="0"/>
              <a:t>Plusieurs critères</a:t>
            </a:r>
          </a:p>
          <a:p>
            <a:endParaRPr lang="fr-FR" sz="1200" b="1" u="sng" dirty="0"/>
          </a:p>
          <a:p>
            <a:pPr lvl="1"/>
            <a:r>
              <a:rPr lang="fr-FR" sz="1200" dirty="0"/>
              <a:t>P</a:t>
            </a:r>
            <a:r>
              <a:rPr lang="fr-FR" sz="1200" dirty="0" smtClean="0"/>
              <a:t>ar </a:t>
            </a:r>
            <a:r>
              <a:rPr lang="fr-FR" sz="1200" dirty="0"/>
              <a:t>sécurité, la sélection de colonnes n'étant pas dans les critères de groupement </a:t>
            </a:r>
            <a:r>
              <a:rPr lang="fr-FR" sz="1200" dirty="0" smtClean="0"/>
              <a:t>sont interdite.</a:t>
            </a:r>
            <a:endParaRPr lang="fr-FR" sz="1200" u="sng" dirty="0" smtClean="0"/>
          </a:p>
          <a:p>
            <a:endParaRPr lang="fr-FR" sz="1600" b="1" u="sng" dirty="0" smtClean="0"/>
          </a:p>
          <a:p>
            <a:pPr lvl="1"/>
            <a:r>
              <a:rPr lang="fr-FR" sz="1200" dirty="0" smtClean="0"/>
              <a:t>Il est également possible d’avoir des conditions sur le regroupement en utilisant la clause </a:t>
            </a:r>
            <a:r>
              <a:rPr lang="fr-FR" sz="1200" b="1" dirty="0" smtClean="0"/>
              <a:t>HAVING</a:t>
            </a:r>
            <a:r>
              <a:rPr lang="fr-FR" sz="1200" dirty="0" smtClean="0"/>
              <a:t>.</a:t>
            </a:r>
            <a:br>
              <a:rPr lang="fr-FR" sz="1200" dirty="0" smtClean="0"/>
            </a:br>
            <a:r>
              <a:rPr lang="fr-FR" sz="1200" dirty="0" smtClean="0"/>
              <a:t>En effet, il est impossible de faire des conditions sur une fonction d’agrégation.</a:t>
            </a:r>
            <a:endParaRPr lang="fr-FR" sz="1200" b="1" dirty="0"/>
          </a:p>
          <a:p>
            <a:pPr lvl="1"/>
            <a:endParaRPr lang="fr-FR" sz="1000" b="1" u="sng" dirty="0" smtClean="0"/>
          </a:p>
        </p:txBody>
      </p:sp>
      <p:pic>
        <p:nvPicPr>
          <p:cNvPr id="3" name="Image 2"/>
          <p:cNvPicPr>
            <a:picLocks noChangeAspect="1"/>
          </p:cNvPicPr>
          <p:nvPr/>
        </p:nvPicPr>
        <p:blipFill>
          <a:blip r:embed="rId2"/>
          <a:stretch>
            <a:fillRect/>
          </a:stretch>
        </p:blipFill>
        <p:spPr>
          <a:xfrm>
            <a:off x="6153710" y="740384"/>
            <a:ext cx="3909172" cy="6023487"/>
          </a:xfrm>
          <a:prstGeom prst="rect">
            <a:avLst/>
          </a:prstGeom>
        </p:spPr>
      </p:pic>
    </p:spTree>
    <p:extLst>
      <p:ext uri="{BB962C8B-B14F-4D97-AF65-F5344CB8AC3E}">
        <p14:creationId xmlns:p14="http://schemas.microsoft.com/office/powerpoint/2010/main" val="4232126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Regroupement</a:t>
            </a:r>
            <a:endParaRPr lang="fr-FR" sz="3200" dirty="0"/>
          </a:p>
        </p:txBody>
      </p:sp>
      <p:sp>
        <p:nvSpPr>
          <p:cNvPr id="5" name="Espace réservé du contenu 2"/>
          <p:cNvSpPr txBox="1">
            <a:spLocks/>
          </p:cNvSpPr>
          <p:nvPr/>
        </p:nvSpPr>
        <p:spPr>
          <a:xfrm>
            <a:off x="825486" y="1617181"/>
            <a:ext cx="4772973" cy="5146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400" dirty="0" smtClean="0"/>
              <a:t>Le regroupement permet de regrouper des lignes en </a:t>
            </a:r>
            <a:r>
              <a:rPr lang="fr-FR" sz="1400" b="1" dirty="0" smtClean="0"/>
              <a:t>fonction d’un critère</a:t>
            </a:r>
            <a:r>
              <a:rPr lang="fr-FR" sz="1400" dirty="0" smtClean="0"/>
              <a:t>.</a:t>
            </a:r>
          </a:p>
          <a:p>
            <a:endParaRPr lang="fr-FR" sz="1600" dirty="0"/>
          </a:p>
          <a:p>
            <a:r>
              <a:rPr lang="fr-FR" sz="1400" dirty="0" smtClean="0"/>
              <a:t>Il est possible de faire un groupement sur :</a:t>
            </a:r>
          </a:p>
          <a:p>
            <a:pPr lvl="1"/>
            <a:endParaRPr lang="fr-FR" sz="1400" b="1" u="sng" dirty="0"/>
          </a:p>
          <a:p>
            <a:pPr lvl="1"/>
            <a:r>
              <a:rPr lang="fr-FR" sz="1200" dirty="0" smtClean="0"/>
              <a:t>Un seul critère</a:t>
            </a:r>
          </a:p>
          <a:p>
            <a:pPr lvl="1"/>
            <a:endParaRPr lang="fr-FR" sz="1200" b="1" u="sng" dirty="0" smtClean="0"/>
          </a:p>
          <a:p>
            <a:pPr lvl="1"/>
            <a:r>
              <a:rPr lang="fr-FR" sz="1200" dirty="0" smtClean="0"/>
              <a:t>Plusieurs critères</a:t>
            </a:r>
          </a:p>
          <a:p>
            <a:endParaRPr lang="fr-FR" sz="1200" b="1" u="sng" dirty="0"/>
          </a:p>
          <a:p>
            <a:pPr lvl="1"/>
            <a:r>
              <a:rPr lang="fr-FR" sz="1200" dirty="0"/>
              <a:t>P</a:t>
            </a:r>
            <a:r>
              <a:rPr lang="fr-FR" sz="1200" dirty="0" smtClean="0"/>
              <a:t>ar </a:t>
            </a:r>
            <a:r>
              <a:rPr lang="fr-FR" sz="1200" dirty="0"/>
              <a:t>sécurité, la sélection de colonnes n'étant pas dans les critères de groupement </a:t>
            </a:r>
            <a:r>
              <a:rPr lang="fr-FR" sz="1200" dirty="0" smtClean="0"/>
              <a:t>sont interdite.</a:t>
            </a:r>
            <a:endParaRPr lang="fr-FR" sz="1200" u="sng" dirty="0" smtClean="0"/>
          </a:p>
          <a:p>
            <a:endParaRPr lang="fr-FR" sz="1600" b="1" u="sng" dirty="0" smtClean="0"/>
          </a:p>
          <a:p>
            <a:pPr lvl="1"/>
            <a:r>
              <a:rPr lang="fr-FR" sz="1200" dirty="0" smtClean="0"/>
              <a:t>Il est également possible d’avoir des conditions sur le regroupement en utilisant la clause </a:t>
            </a:r>
            <a:r>
              <a:rPr lang="fr-FR" sz="1200" b="1" dirty="0" smtClean="0"/>
              <a:t>HAVING</a:t>
            </a:r>
            <a:r>
              <a:rPr lang="fr-FR" sz="1200" dirty="0" smtClean="0"/>
              <a:t>.</a:t>
            </a:r>
            <a:br>
              <a:rPr lang="fr-FR" sz="1200" dirty="0" smtClean="0"/>
            </a:br>
            <a:r>
              <a:rPr lang="fr-FR" sz="1200" dirty="0" smtClean="0"/>
              <a:t>En effet, il est impossible de faire des conditions sur une fonction d’agrégation.</a:t>
            </a:r>
            <a:endParaRPr lang="fr-FR" sz="1200" b="1" dirty="0"/>
          </a:p>
          <a:p>
            <a:pPr lvl="1"/>
            <a:endParaRPr lang="fr-FR" sz="1000" b="1" u="sng" dirty="0" smtClean="0"/>
          </a:p>
        </p:txBody>
      </p:sp>
      <p:pic>
        <p:nvPicPr>
          <p:cNvPr id="4" name="Image 3"/>
          <p:cNvPicPr>
            <a:picLocks noChangeAspect="1"/>
          </p:cNvPicPr>
          <p:nvPr/>
        </p:nvPicPr>
        <p:blipFill>
          <a:blip r:embed="rId2"/>
          <a:stretch>
            <a:fillRect/>
          </a:stretch>
        </p:blipFill>
        <p:spPr>
          <a:xfrm>
            <a:off x="6025023" y="1305742"/>
            <a:ext cx="5153965" cy="5349339"/>
          </a:xfrm>
          <a:prstGeom prst="rect">
            <a:avLst/>
          </a:prstGeom>
        </p:spPr>
      </p:pic>
    </p:spTree>
    <p:extLst>
      <p:ext uri="{BB962C8B-B14F-4D97-AF65-F5344CB8AC3E}">
        <p14:creationId xmlns:p14="http://schemas.microsoft.com/office/powerpoint/2010/main" val="1030777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Regroupement – Le super-agrégat</a:t>
            </a:r>
            <a:endParaRPr lang="fr-FR" sz="3200" dirty="0"/>
          </a:p>
        </p:txBody>
      </p:sp>
      <p:sp>
        <p:nvSpPr>
          <p:cNvPr id="5" name="Espace réservé du contenu 2"/>
          <p:cNvSpPr txBox="1">
            <a:spLocks/>
          </p:cNvSpPr>
          <p:nvPr/>
        </p:nvSpPr>
        <p:spPr>
          <a:xfrm>
            <a:off x="825486" y="1617181"/>
            <a:ext cx="4772973" cy="5146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500" dirty="0" smtClean="0"/>
              <a:t>Le super-agrégat s’utilise avec la commande </a:t>
            </a:r>
            <a:r>
              <a:rPr lang="fr-FR" sz="1500" b="1" dirty="0" smtClean="0"/>
              <a:t>WITH ROLLUP</a:t>
            </a:r>
          </a:p>
          <a:p>
            <a:endParaRPr lang="fr-FR" sz="1400" b="1" dirty="0"/>
          </a:p>
          <a:p>
            <a:pPr lvl="1">
              <a:lnSpc>
                <a:spcPct val="120000"/>
              </a:lnSpc>
            </a:pPr>
            <a:r>
              <a:rPr lang="fr-FR" sz="1300" dirty="0" smtClean="0"/>
              <a:t>Cette commande permet d’ajouter une ligne supplémentaire.</a:t>
            </a:r>
            <a:r>
              <a:rPr lang="fr-FR" sz="1300" dirty="0"/>
              <a:t> </a:t>
            </a:r>
            <a:r>
              <a:rPr lang="fr-FR" sz="1300" dirty="0" smtClean="0"/>
              <a:t>Ces </a:t>
            </a:r>
            <a:r>
              <a:rPr lang="fr-FR" sz="1300" dirty="0"/>
              <a:t>lignes représenteront des "super-groupes" (ou super-agrégats), donc des "groupes de </a:t>
            </a:r>
            <a:r>
              <a:rPr lang="fr-FR" sz="1300" dirty="0" smtClean="0"/>
              <a:t>groupes« </a:t>
            </a:r>
          </a:p>
          <a:p>
            <a:pPr lvl="1">
              <a:lnSpc>
                <a:spcPct val="120000"/>
              </a:lnSpc>
            </a:pPr>
            <a:endParaRPr lang="fr-FR" sz="1300" b="1" dirty="0"/>
          </a:p>
          <a:p>
            <a:pPr lvl="1">
              <a:lnSpc>
                <a:spcPct val="120000"/>
              </a:lnSpc>
            </a:pPr>
            <a:endParaRPr lang="fr-FR" sz="1300" b="1" dirty="0" smtClean="0"/>
          </a:p>
          <a:p>
            <a:pPr lvl="1">
              <a:lnSpc>
                <a:spcPct val="120000"/>
              </a:lnSpc>
            </a:pPr>
            <a:r>
              <a:rPr lang="fr-FR" sz="1300" dirty="0" smtClean="0"/>
              <a:t>C’est aussi pendant l’utilisation de WITH ROLLUP que l’on constate l’importance de </a:t>
            </a:r>
            <a:r>
              <a:rPr lang="fr-FR" sz="1300" b="1" dirty="0" smtClean="0"/>
              <a:t>l’ordre des colonnes </a:t>
            </a:r>
            <a:r>
              <a:rPr lang="fr-FR" sz="1300" dirty="0" smtClean="0"/>
              <a:t>dans le GROUP BY</a:t>
            </a:r>
          </a:p>
          <a:p>
            <a:endParaRPr lang="fr-FR" sz="1600" dirty="0"/>
          </a:p>
          <a:p>
            <a:endParaRPr lang="fr-FR" sz="1200" b="1" u="sng" dirty="0" smtClean="0"/>
          </a:p>
        </p:txBody>
      </p:sp>
      <p:pic>
        <p:nvPicPr>
          <p:cNvPr id="6" name="Image 5"/>
          <p:cNvPicPr>
            <a:picLocks noChangeAspect="1"/>
          </p:cNvPicPr>
          <p:nvPr/>
        </p:nvPicPr>
        <p:blipFill>
          <a:blip r:embed="rId2"/>
          <a:stretch>
            <a:fillRect/>
          </a:stretch>
        </p:blipFill>
        <p:spPr>
          <a:xfrm>
            <a:off x="9483258" y="4190526"/>
            <a:ext cx="2520482" cy="2307683"/>
          </a:xfrm>
          <a:prstGeom prst="rect">
            <a:avLst/>
          </a:prstGeom>
        </p:spPr>
      </p:pic>
      <p:pic>
        <p:nvPicPr>
          <p:cNvPr id="7" name="Image 6"/>
          <p:cNvPicPr>
            <a:picLocks noChangeAspect="1"/>
          </p:cNvPicPr>
          <p:nvPr/>
        </p:nvPicPr>
        <p:blipFill>
          <a:blip r:embed="rId3"/>
          <a:stretch>
            <a:fillRect/>
          </a:stretch>
        </p:blipFill>
        <p:spPr>
          <a:xfrm>
            <a:off x="6341130" y="4190526"/>
            <a:ext cx="2520482" cy="2296522"/>
          </a:xfrm>
          <a:prstGeom prst="rect">
            <a:avLst/>
          </a:prstGeom>
        </p:spPr>
      </p:pic>
      <p:sp>
        <p:nvSpPr>
          <p:cNvPr id="9" name="ZoneTexte 8"/>
          <p:cNvSpPr txBox="1"/>
          <p:nvPr/>
        </p:nvSpPr>
        <p:spPr>
          <a:xfrm>
            <a:off x="6341130" y="3800728"/>
            <a:ext cx="2520482" cy="338554"/>
          </a:xfrm>
          <a:prstGeom prst="rect">
            <a:avLst/>
          </a:prstGeom>
          <a:noFill/>
        </p:spPr>
        <p:txBody>
          <a:bodyPr wrap="square" rtlCol="0">
            <a:spAutoFit/>
          </a:bodyPr>
          <a:lstStyle/>
          <a:p>
            <a:pPr algn="ctr"/>
            <a:r>
              <a:rPr lang="fr-FR" sz="1600" b="1" dirty="0" smtClean="0"/>
              <a:t>1</a:t>
            </a:r>
            <a:endParaRPr lang="fr-FR" sz="1600" b="1" dirty="0"/>
          </a:p>
        </p:txBody>
      </p:sp>
      <p:sp>
        <p:nvSpPr>
          <p:cNvPr id="10" name="ZoneTexte 9"/>
          <p:cNvSpPr txBox="1"/>
          <p:nvPr/>
        </p:nvSpPr>
        <p:spPr>
          <a:xfrm>
            <a:off x="9483258" y="3851972"/>
            <a:ext cx="2520482" cy="338554"/>
          </a:xfrm>
          <a:prstGeom prst="rect">
            <a:avLst/>
          </a:prstGeom>
          <a:noFill/>
        </p:spPr>
        <p:txBody>
          <a:bodyPr wrap="square" rtlCol="0">
            <a:spAutoFit/>
          </a:bodyPr>
          <a:lstStyle/>
          <a:p>
            <a:pPr algn="ctr"/>
            <a:r>
              <a:rPr lang="fr-FR" sz="1600" b="1" dirty="0"/>
              <a:t>2</a:t>
            </a:r>
          </a:p>
        </p:txBody>
      </p:sp>
      <p:pic>
        <p:nvPicPr>
          <p:cNvPr id="11" name="Image 10"/>
          <p:cNvPicPr>
            <a:picLocks noChangeAspect="1"/>
          </p:cNvPicPr>
          <p:nvPr/>
        </p:nvPicPr>
        <p:blipFill>
          <a:blip r:embed="rId4"/>
          <a:stretch>
            <a:fillRect/>
          </a:stretch>
        </p:blipFill>
        <p:spPr>
          <a:xfrm>
            <a:off x="7229757" y="1617181"/>
            <a:ext cx="3853189" cy="2035298"/>
          </a:xfrm>
          <a:prstGeom prst="rect">
            <a:avLst/>
          </a:prstGeom>
        </p:spPr>
      </p:pic>
    </p:spTree>
    <p:extLst>
      <p:ext uri="{BB962C8B-B14F-4D97-AF65-F5344CB8AC3E}">
        <p14:creationId xmlns:p14="http://schemas.microsoft.com/office/powerpoint/2010/main" val="3704457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Gestion des utilisateurs</a:t>
            </a:r>
            <a:endParaRPr lang="fr-FR" sz="3200" dirty="0"/>
          </a:p>
        </p:txBody>
      </p:sp>
      <p:sp>
        <p:nvSpPr>
          <p:cNvPr id="5" name="Espace réservé du contenu 2"/>
          <p:cNvSpPr txBox="1">
            <a:spLocks/>
          </p:cNvSpPr>
          <p:nvPr/>
        </p:nvSpPr>
        <p:spPr>
          <a:xfrm>
            <a:off x="825486" y="1617181"/>
            <a:ext cx="4772973" cy="508393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300" dirty="0" smtClean="0"/>
              <a:t>SHOW DATABASES</a:t>
            </a:r>
          </a:p>
          <a:p>
            <a:pPr lvl="1"/>
            <a:r>
              <a:rPr lang="fr-FR" sz="1200" dirty="0" smtClean="0"/>
              <a:t>Affiche toutes les bases de données de l’utilisateur</a:t>
            </a:r>
          </a:p>
          <a:p>
            <a:pPr lvl="2"/>
            <a:r>
              <a:rPr lang="fr-FR" sz="1100" b="1" i="1" dirty="0" err="1" smtClean="0"/>
              <a:t>information_schema</a:t>
            </a:r>
            <a:r>
              <a:rPr lang="fr-FR" sz="1100" b="1" i="1" dirty="0" smtClean="0"/>
              <a:t> </a:t>
            </a:r>
            <a:r>
              <a:rPr lang="fr-FR" sz="1100" dirty="0" smtClean="0"/>
              <a:t>contient les informations sur toutes les bases de données.</a:t>
            </a:r>
          </a:p>
          <a:p>
            <a:pPr lvl="2"/>
            <a:endParaRPr lang="fr-FR" sz="1100" b="1" i="1" dirty="0"/>
          </a:p>
          <a:p>
            <a:pPr lvl="2"/>
            <a:r>
              <a:rPr lang="fr-FR" sz="1100" b="1" dirty="0" err="1"/>
              <a:t>performance_schema</a:t>
            </a:r>
            <a:r>
              <a:rPr lang="fr-FR" sz="1100" i="1" dirty="0"/>
              <a:t> </a:t>
            </a:r>
            <a:r>
              <a:rPr lang="fr-FR" sz="1100" dirty="0" smtClean="0"/>
              <a:t>contient les informations sur les actions effectuées sur le serveur.</a:t>
            </a:r>
          </a:p>
          <a:p>
            <a:pPr lvl="2"/>
            <a:endParaRPr lang="fr-FR" sz="1100" b="1" i="1" dirty="0"/>
          </a:p>
          <a:p>
            <a:pPr lvl="2"/>
            <a:r>
              <a:rPr lang="fr-FR" sz="1100" b="1" i="1" dirty="0" err="1" smtClean="0"/>
              <a:t>Mysql</a:t>
            </a:r>
            <a:r>
              <a:rPr lang="fr-FR" sz="1100" b="1" i="1" dirty="0" smtClean="0"/>
              <a:t> </a:t>
            </a:r>
            <a:r>
              <a:rPr lang="fr-FR" sz="1100" dirty="0" smtClean="0"/>
              <a:t>contient plusieurs informations sur le serveurs. Notamment les </a:t>
            </a:r>
            <a:r>
              <a:rPr lang="fr-FR" sz="1100" b="1" dirty="0" smtClean="0"/>
              <a:t>utilisateurs</a:t>
            </a:r>
            <a:r>
              <a:rPr lang="fr-FR" sz="1100" dirty="0" smtClean="0"/>
              <a:t> et leurs </a:t>
            </a:r>
            <a:r>
              <a:rPr lang="fr-FR" sz="1100" b="1" dirty="0" smtClean="0"/>
              <a:t>privilèges</a:t>
            </a:r>
            <a:r>
              <a:rPr lang="fr-FR" sz="1100" dirty="0" smtClean="0"/>
              <a:t>. </a:t>
            </a:r>
            <a:r>
              <a:rPr lang="fr-FR" sz="1100" i="1" dirty="0"/>
              <a:t> </a:t>
            </a:r>
            <a:endParaRPr lang="fr-FR" sz="1100" b="1" i="1" dirty="0" smtClean="0"/>
          </a:p>
          <a:p>
            <a:pPr marL="457200" lvl="1" indent="0">
              <a:buNone/>
            </a:pPr>
            <a:endParaRPr lang="fr-FR" sz="1200" b="1" dirty="0"/>
          </a:p>
          <a:p>
            <a:r>
              <a:rPr lang="fr-FR" sz="1300" dirty="0" smtClean="0"/>
              <a:t>Pour modifier le mot de passe, on utilise la commande </a:t>
            </a:r>
            <a:r>
              <a:rPr lang="fr-FR" sz="1300" b="1" dirty="0" smtClean="0"/>
              <a:t>PASSWORD()</a:t>
            </a:r>
            <a:r>
              <a:rPr lang="fr-FR" sz="1300" dirty="0" smtClean="0"/>
              <a:t>. En effet, le mot de passe ne sera pas </a:t>
            </a:r>
            <a:r>
              <a:rPr lang="fr-FR" sz="1300" dirty="0" err="1" smtClean="0"/>
              <a:t>hashé</a:t>
            </a:r>
            <a:r>
              <a:rPr lang="fr-FR" sz="1300" dirty="0" smtClean="0"/>
              <a:t> dans le cas d’une modification sans l’utilisation de cette commande.</a:t>
            </a:r>
          </a:p>
          <a:p>
            <a:endParaRPr lang="fr-FR" sz="1300" b="1" dirty="0"/>
          </a:p>
          <a:p>
            <a:r>
              <a:rPr lang="fr-FR" sz="1300" dirty="0" smtClean="0"/>
              <a:t>« </a:t>
            </a:r>
            <a:r>
              <a:rPr lang="fr-FR" sz="1300" dirty="0" err="1" smtClean="0"/>
              <a:t>localhost</a:t>
            </a:r>
            <a:r>
              <a:rPr lang="fr-FR" sz="1300" dirty="0" smtClean="0"/>
              <a:t> » correspond ici à l’hôte sur laquelle l’utilisateur se connecte. Il s’agit généralement d’une adresse IP. </a:t>
            </a:r>
            <a:br>
              <a:rPr lang="fr-FR" sz="1300" dirty="0" smtClean="0"/>
            </a:br>
            <a:r>
              <a:rPr lang="fr-FR" sz="1300" b="1" dirty="0" smtClean="0"/>
              <a:t>%</a:t>
            </a:r>
            <a:r>
              <a:rPr lang="fr-FR" sz="1300" dirty="0" smtClean="0"/>
              <a:t> accorde la connexion depuis n’importe quel hôte.</a:t>
            </a:r>
            <a:endParaRPr lang="fr-FR" sz="1300" dirty="0"/>
          </a:p>
          <a:p>
            <a:endParaRPr lang="fr-FR" sz="1200" b="1" u="sng" dirty="0" smtClean="0"/>
          </a:p>
        </p:txBody>
      </p:sp>
      <p:pic>
        <p:nvPicPr>
          <p:cNvPr id="3" name="Image 2"/>
          <p:cNvPicPr>
            <a:picLocks noChangeAspect="1"/>
          </p:cNvPicPr>
          <p:nvPr/>
        </p:nvPicPr>
        <p:blipFill>
          <a:blip r:embed="rId2"/>
          <a:stretch>
            <a:fillRect/>
          </a:stretch>
        </p:blipFill>
        <p:spPr>
          <a:xfrm>
            <a:off x="6013403" y="1753937"/>
            <a:ext cx="5997300" cy="4513092"/>
          </a:xfrm>
          <a:prstGeom prst="rect">
            <a:avLst/>
          </a:prstGeom>
        </p:spPr>
      </p:pic>
    </p:spTree>
    <p:extLst>
      <p:ext uri="{BB962C8B-B14F-4D97-AF65-F5344CB8AC3E}">
        <p14:creationId xmlns:p14="http://schemas.microsoft.com/office/powerpoint/2010/main" val="3151969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Gestion des utilisateurs - Privilèges</a:t>
            </a:r>
            <a:endParaRPr lang="fr-FR" sz="3200" dirty="0"/>
          </a:p>
        </p:txBody>
      </p:sp>
      <p:sp>
        <p:nvSpPr>
          <p:cNvPr id="5" name="Espace réservé du contenu 2"/>
          <p:cNvSpPr txBox="1">
            <a:spLocks/>
          </p:cNvSpPr>
          <p:nvPr/>
        </p:nvSpPr>
        <p:spPr>
          <a:xfrm>
            <a:off x="825486" y="1496158"/>
            <a:ext cx="4772973" cy="525874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sz="1300" dirty="0" smtClean="0"/>
              <a:t>Les différents niveaux de privilèges :</a:t>
            </a:r>
          </a:p>
          <a:p>
            <a:pPr lvl="1"/>
            <a:r>
              <a:rPr lang="fr-FR" sz="1100" b="1" dirty="0" smtClean="0"/>
              <a:t>« .* » </a:t>
            </a:r>
            <a:br>
              <a:rPr lang="fr-FR" sz="1100" b="1" dirty="0" smtClean="0"/>
            </a:br>
            <a:r>
              <a:rPr lang="fr-FR" sz="1100" b="1" dirty="0" smtClean="0"/>
              <a:t/>
            </a:r>
            <a:br>
              <a:rPr lang="fr-FR" sz="1100" b="1" dirty="0" smtClean="0"/>
            </a:br>
            <a:r>
              <a:rPr lang="fr-FR" sz="1100" b="1" dirty="0" smtClean="0"/>
              <a:t>Privilège </a:t>
            </a:r>
            <a:r>
              <a:rPr lang="fr-FR" sz="1100" b="1" dirty="0"/>
              <a:t>global </a:t>
            </a:r>
            <a:r>
              <a:rPr lang="fr-FR" sz="1100" dirty="0"/>
              <a:t>: s'applique à toutes les bases de </a:t>
            </a:r>
            <a:r>
              <a:rPr lang="fr-FR" sz="1100" dirty="0" smtClean="0"/>
              <a:t>données. Ce privilège sera stocké dans la table </a:t>
            </a:r>
            <a:r>
              <a:rPr lang="fr-FR" sz="1100" i="1" dirty="0" err="1" smtClean="0"/>
              <a:t>mysql.user</a:t>
            </a:r>
            <a:r>
              <a:rPr lang="fr-FR" sz="1100" dirty="0" smtClean="0"/>
              <a:t>.</a:t>
            </a:r>
          </a:p>
          <a:p>
            <a:pPr lvl="1"/>
            <a:endParaRPr lang="fr-FR" sz="1100" b="1" dirty="0"/>
          </a:p>
          <a:p>
            <a:pPr lvl="1"/>
            <a:r>
              <a:rPr lang="fr-FR" sz="1100" b="1" dirty="0" smtClean="0"/>
              <a:t>« * »</a:t>
            </a:r>
            <a:br>
              <a:rPr lang="fr-FR" sz="1100" b="1" dirty="0" smtClean="0"/>
            </a:br>
            <a:r>
              <a:rPr lang="fr-FR" sz="1100" b="1" dirty="0" smtClean="0"/>
              <a:t/>
            </a:r>
            <a:br>
              <a:rPr lang="fr-FR" sz="1100" b="1" dirty="0" smtClean="0"/>
            </a:br>
            <a:r>
              <a:rPr lang="fr-FR" sz="1100" dirty="0" smtClean="0"/>
              <a:t>Si aucune base de données n’a été sélectionnée, c’est l’équivalent du précédent. Sinon, s’applique à tous les objets de la base de donnée sélectionnée.</a:t>
            </a:r>
            <a:br>
              <a:rPr lang="fr-FR" sz="1100" dirty="0" smtClean="0"/>
            </a:br>
            <a:r>
              <a:rPr lang="fr-FR" sz="1100" dirty="0" smtClean="0"/>
              <a:t>Stocké dans </a:t>
            </a:r>
            <a:r>
              <a:rPr lang="fr-FR" sz="1100" dirty="0" err="1" smtClean="0"/>
              <a:t>mysql.db</a:t>
            </a:r>
            <a:endParaRPr lang="fr-FR" sz="1100" dirty="0" smtClean="0"/>
          </a:p>
          <a:p>
            <a:pPr lvl="1"/>
            <a:endParaRPr lang="fr-FR" sz="1100" dirty="0"/>
          </a:p>
          <a:p>
            <a:pPr lvl="1"/>
            <a:r>
              <a:rPr lang="fr-FR" sz="1100" dirty="0" smtClean="0"/>
              <a:t>« ma_base.* »</a:t>
            </a:r>
            <a:br>
              <a:rPr lang="fr-FR" sz="1100" dirty="0" smtClean="0"/>
            </a:br>
            <a:r>
              <a:rPr lang="fr-FR" sz="1100" dirty="0" smtClean="0"/>
              <a:t/>
            </a:r>
            <a:br>
              <a:rPr lang="fr-FR" sz="1100" dirty="0" smtClean="0"/>
            </a:br>
            <a:r>
              <a:rPr lang="fr-FR" sz="1100" dirty="0" smtClean="0"/>
              <a:t>S’applique à tous les objets de la base « </a:t>
            </a:r>
            <a:r>
              <a:rPr lang="fr-FR" sz="1100" dirty="0" err="1" smtClean="0"/>
              <a:t>ma_base</a:t>
            </a:r>
            <a:r>
              <a:rPr lang="fr-FR" sz="1100" dirty="0" smtClean="0"/>
              <a:t> ».</a:t>
            </a:r>
            <a:br>
              <a:rPr lang="fr-FR" sz="1100" dirty="0" smtClean="0"/>
            </a:br>
            <a:r>
              <a:rPr lang="fr-FR" sz="1100" dirty="0" smtClean="0"/>
              <a:t>Stocké dans </a:t>
            </a:r>
            <a:r>
              <a:rPr lang="fr-FR" sz="1100" dirty="0" err="1" smtClean="0"/>
              <a:t>mysql.db</a:t>
            </a:r>
            <a:endParaRPr lang="fr-FR" sz="1100" dirty="0" smtClean="0"/>
          </a:p>
          <a:p>
            <a:pPr lvl="1"/>
            <a:endParaRPr lang="fr-FR" sz="1100" dirty="0"/>
          </a:p>
          <a:p>
            <a:pPr lvl="1"/>
            <a:r>
              <a:rPr lang="fr-FR" sz="1100" dirty="0" smtClean="0"/>
              <a:t>« </a:t>
            </a:r>
            <a:r>
              <a:rPr lang="fr-FR" sz="1100" dirty="0" err="1" smtClean="0"/>
              <a:t>ma_base.ma_tabl</a:t>
            </a:r>
            <a:r>
              <a:rPr lang="fr-FR" sz="1100" dirty="0" smtClean="0"/>
              <a:t> »</a:t>
            </a:r>
            <a:br>
              <a:rPr lang="fr-FR" sz="1100" dirty="0" smtClean="0"/>
            </a:br>
            <a:r>
              <a:rPr lang="fr-FR" sz="1100" dirty="0" smtClean="0"/>
              <a:t/>
            </a:r>
            <a:br>
              <a:rPr lang="fr-FR" sz="1100" dirty="0" smtClean="0"/>
            </a:br>
            <a:r>
              <a:rPr lang="fr-FR" sz="1100" dirty="0" smtClean="0"/>
              <a:t>Privilège de table. Stocké dans </a:t>
            </a:r>
            <a:r>
              <a:rPr lang="fr-FR" sz="1100" dirty="0" err="1" smtClean="0"/>
              <a:t>mysql.tables_priv</a:t>
            </a:r>
            <a:endParaRPr lang="fr-FR" sz="1100" dirty="0" smtClean="0"/>
          </a:p>
          <a:p>
            <a:pPr lvl="1"/>
            <a:endParaRPr lang="fr-FR" sz="1100" dirty="0"/>
          </a:p>
          <a:p>
            <a:pPr lvl="1"/>
            <a:r>
              <a:rPr lang="fr-FR" sz="1100" dirty="0" smtClean="0"/>
              <a:t>On peut également </a:t>
            </a:r>
            <a:r>
              <a:rPr lang="fr-FR" sz="1100" dirty="0" err="1" smtClean="0"/>
              <a:t>aujouter</a:t>
            </a:r>
            <a:r>
              <a:rPr lang="fr-FR" sz="1100" dirty="0" smtClean="0"/>
              <a:t> des privilèges à une colonnes.</a:t>
            </a:r>
            <a:endParaRPr lang="fr-FR" sz="1100" dirty="0"/>
          </a:p>
          <a:p>
            <a:pPr lvl="1"/>
            <a:endParaRPr lang="fr-FR" sz="1100" dirty="0" smtClean="0"/>
          </a:p>
          <a:p>
            <a:pPr lvl="1"/>
            <a:endParaRPr lang="fr-FR" sz="1100" dirty="0" smtClean="0"/>
          </a:p>
          <a:p>
            <a:pPr lvl="1"/>
            <a:endParaRPr lang="fr-FR" sz="1100" b="1" dirty="0"/>
          </a:p>
          <a:p>
            <a:pPr lvl="1"/>
            <a:endParaRPr lang="fr-FR" sz="1100" b="1" dirty="0"/>
          </a:p>
          <a:p>
            <a:endParaRPr lang="fr-FR" sz="1200" b="1" u="sng" dirty="0" smtClean="0"/>
          </a:p>
        </p:txBody>
      </p:sp>
      <p:graphicFrame>
        <p:nvGraphicFramePr>
          <p:cNvPr id="4" name="Tableau 3"/>
          <p:cNvGraphicFramePr>
            <a:graphicFrameLocks noGrp="1"/>
          </p:cNvGraphicFramePr>
          <p:nvPr>
            <p:extLst>
              <p:ext uri="{D42A27DB-BD31-4B8C-83A1-F6EECF244321}">
                <p14:modId xmlns:p14="http://schemas.microsoft.com/office/powerpoint/2010/main" val="1694504431"/>
              </p:ext>
            </p:extLst>
          </p:nvPr>
        </p:nvGraphicFramePr>
        <p:xfrm>
          <a:off x="6037811" y="2601800"/>
          <a:ext cx="5710437" cy="2309418"/>
        </p:xfrm>
        <a:graphic>
          <a:graphicData uri="http://schemas.openxmlformats.org/drawingml/2006/table">
            <a:tbl>
              <a:tblPr firstRow="1" bandRow="1">
                <a:tableStyleId>{5C22544A-7EE6-4342-B048-85BDC9FD1C3A}</a:tableStyleId>
              </a:tblPr>
              <a:tblGrid>
                <a:gridCol w="1336555">
                  <a:extLst>
                    <a:ext uri="{9D8B030D-6E8A-4147-A177-3AD203B41FA5}">
                      <a16:colId xmlns:a16="http://schemas.microsoft.com/office/drawing/2014/main" val="2480541518"/>
                    </a:ext>
                  </a:extLst>
                </a:gridCol>
                <a:gridCol w="4373882">
                  <a:extLst>
                    <a:ext uri="{9D8B030D-6E8A-4147-A177-3AD203B41FA5}">
                      <a16:colId xmlns:a16="http://schemas.microsoft.com/office/drawing/2014/main" val="2392858419"/>
                    </a:ext>
                  </a:extLst>
                </a:gridCol>
              </a:tblGrid>
              <a:tr h="338924">
                <a:tc>
                  <a:txBody>
                    <a:bodyPr/>
                    <a:lstStyle/>
                    <a:p>
                      <a:pPr>
                        <a:lnSpc>
                          <a:spcPct val="150000"/>
                        </a:lnSpc>
                      </a:pPr>
                      <a:r>
                        <a:rPr lang="fr-FR" sz="1100" dirty="0" smtClean="0"/>
                        <a:t>Action</a:t>
                      </a:r>
                      <a:endParaRPr lang="fr-FR" sz="1100" dirty="0"/>
                    </a:p>
                  </a:txBody>
                  <a:tcPr marL="79790" marR="79790" marT="39895" marB="39895"/>
                </a:tc>
                <a:tc>
                  <a:txBody>
                    <a:bodyPr/>
                    <a:lstStyle/>
                    <a:p>
                      <a:pPr>
                        <a:lnSpc>
                          <a:spcPct val="150000"/>
                        </a:lnSpc>
                      </a:pPr>
                      <a:r>
                        <a:rPr lang="fr-FR" sz="1100" dirty="0" smtClean="0"/>
                        <a:t>Description</a:t>
                      </a:r>
                      <a:endParaRPr lang="fr-FR" sz="1100" dirty="0"/>
                    </a:p>
                  </a:txBody>
                  <a:tcPr marL="79790" marR="79790" marT="39895" marB="39895"/>
                </a:tc>
                <a:extLst>
                  <a:ext uri="{0D108BD9-81ED-4DB2-BD59-A6C34878D82A}">
                    <a16:rowId xmlns:a16="http://schemas.microsoft.com/office/drawing/2014/main" val="2314352968"/>
                  </a:ext>
                </a:extLst>
              </a:tr>
              <a:tr h="346946">
                <a:tc>
                  <a:txBody>
                    <a:bodyPr/>
                    <a:lstStyle/>
                    <a:p>
                      <a:pPr>
                        <a:lnSpc>
                          <a:spcPct val="150000"/>
                        </a:lnSpc>
                      </a:pPr>
                      <a:r>
                        <a:rPr lang="fr-FR" sz="1100" dirty="0" smtClean="0"/>
                        <a:t>CREATE TABLE</a:t>
                      </a:r>
                      <a:endParaRPr lang="fr-FR" sz="1100" dirty="0"/>
                    </a:p>
                  </a:txBody>
                  <a:tcPr marL="79790" marR="79790" marT="39895" marB="39895"/>
                </a:tc>
                <a:tc>
                  <a:txBody>
                    <a:bodyPr/>
                    <a:lstStyle/>
                    <a:p>
                      <a:pPr>
                        <a:lnSpc>
                          <a:spcPct val="150000"/>
                        </a:lnSpc>
                      </a:pPr>
                      <a:r>
                        <a:rPr lang="fr-FR" sz="1100" dirty="0" smtClean="0"/>
                        <a:t>Création de tables</a:t>
                      </a:r>
                      <a:endParaRPr lang="fr-FR" sz="1100" dirty="0"/>
                    </a:p>
                  </a:txBody>
                  <a:tcPr marL="79790" marR="79790" marT="39895" marB="39895"/>
                </a:tc>
                <a:extLst>
                  <a:ext uri="{0D108BD9-81ED-4DB2-BD59-A6C34878D82A}">
                    <a16:rowId xmlns:a16="http://schemas.microsoft.com/office/drawing/2014/main" val="4042388553"/>
                  </a:ext>
                </a:extLst>
              </a:tr>
              <a:tr h="346946">
                <a:tc>
                  <a:txBody>
                    <a:bodyPr/>
                    <a:lstStyle/>
                    <a:p>
                      <a:pPr>
                        <a:lnSpc>
                          <a:spcPct val="150000"/>
                        </a:lnSpc>
                      </a:pPr>
                      <a:r>
                        <a:rPr lang="fr-FR" sz="1100" dirty="0" smtClean="0"/>
                        <a:t>ALTER</a:t>
                      </a:r>
                      <a:endParaRPr lang="fr-FR" sz="1100" dirty="0"/>
                    </a:p>
                  </a:txBody>
                  <a:tcPr marL="79790" marR="79790" marT="39895" marB="39895"/>
                </a:tc>
                <a:tc>
                  <a:txBody>
                    <a:bodyPr/>
                    <a:lstStyle/>
                    <a:p>
                      <a:pPr>
                        <a:lnSpc>
                          <a:spcPct val="150000"/>
                        </a:lnSpc>
                      </a:pPr>
                      <a:r>
                        <a:rPr lang="fr-FR" sz="1100" dirty="0" smtClean="0"/>
                        <a:t>Modification de tables</a:t>
                      </a:r>
                      <a:endParaRPr lang="fr-FR" sz="1100" dirty="0"/>
                    </a:p>
                  </a:txBody>
                  <a:tcPr marL="79790" marR="79790" marT="39895" marB="39895"/>
                </a:tc>
                <a:extLst>
                  <a:ext uri="{0D108BD9-81ED-4DB2-BD59-A6C34878D82A}">
                    <a16:rowId xmlns:a16="http://schemas.microsoft.com/office/drawing/2014/main" val="4207766736"/>
                  </a:ext>
                </a:extLst>
              </a:tr>
              <a:tr h="346946">
                <a:tc>
                  <a:txBody>
                    <a:bodyPr/>
                    <a:lstStyle/>
                    <a:p>
                      <a:pPr>
                        <a:lnSpc>
                          <a:spcPct val="150000"/>
                        </a:lnSpc>
                      </a:pPr>
                      <a:r>
                        <a:rPr lang="fr-FR" sz="1100" dirty="0" smtClean="0"/>
                        <a:t>DROP</a:t>
                      </a:r>
                      <a:endParaRPr lang="fr-FR" sz="1100" dirty="0"/>
                    </a:p>
                  </a:txBody>
                  <a:tcPr marL="79790" marR="79790" marT="39895" marB="39895"/>
                </a:tc>
                <a:tc>
                  <a:txBody>
                    <a:bodyPr/>
                    <a:lstStyle/>
                    <a:p>
                      <a:pPr>
                        <a:lnSpc>
                          <a:spcPct val="150000"/>
                        </a:lnSpc>
                      </a:pPr>
                      <a:r>
                        <a:rPr lang="fr-FR" sz="1100" dirty="0" smtClean="0"/>
                        <a:t>Suppression</a:t>
                      </a:r>
                      <a:r>
                        <a:rPr lang="fr-FR" sz="1100" baseline="0" dirty="0" smtClean="0"/>
                        <a:t> de tables, vues et bases de données</a:t>
                      </a:r>
                      <a:endParaRPr lang="fr-FR" sz="1100" dirty="0"/>
                    </a:p>
                  </a:txBody>
                  <a:tcPr marL="79790" marR="79790" marT="39895" marB="39895"/>
                </a:tc>
                <a:extLst>
                  <a:ext uri="{0D108BD9-81ED-4DB2-BD59-A6C34878D82A}">
                    <a16:rowId xmlns:a16="http://schemas.microsoft.com/office/drawing/2014/main" val="1764008613"/>
                  </a:ext>
                </a:extLst>
              </a:tr>
              <a:tr h="346946">
                <a:tc>
                  <a:txBody>
                    <a:bodyPr/>
                    <a:lstStyle/>
                    <a:p>
                      <a:pPr>
                        <a:lnSpc>
                          <a:spcPct val="150000"/>
                        </a:lnSpc>
                      </a:pPr>
                      <a:r>
                        <a:rPr lang="fr-FR" sz="1100" dirty="0" smtClean="0"/>
                        <a:t>INDEX</a:t>
                      </a:r>
                      <a:endParaRPr lang="fr-FR" sz="1100" dirty="0"/>
                    </a:p>
                  </a:txBody>
                  <a:tcPr marL="79790" marR="79790" marT="39895" marB="39895"/>
                </a:tc>
                <a:tc>
                  <a:txBody>
                    <a:bodyPr/>
                    <a:lstStyle/>
                    <a:p>
                      <a:pPr>
                        <a:lnSpc>
                          <a:spcPct val="150000"/>
                        </a:lnSpc>
                      </a:pPr>
                      <a:r>
                        <a:rPr lang="fr-FR" sz="1100" dirty="0" smtClean="0"/>
                        <a:t>Création</a:t>
                      </a:r>
                      <a:r>
                        <a:rPr lang="fr-FR" sz="1100" baseline="0" dirty="0" smtClean="0"/>
                        <a:t> et suppression d’index</a:t>
                      </a:r>
                      <a:endParaRPr lang="fr-FR" sz="1100" dirty="0"/>
                    </a:p>
                  </a:txBody>
                  <a:tcPr marL="79790" marR="79790" marT="39895" marB="39895"/>
                </a:tc>
                <a:extLst>
                  <a:ext uri="{0D108BD9-81ED-4DB2-BD59-A6C34878D82A}">
                    <a16:rowId xmlns:a16="http://schemas.microsoft.com/office/drawing/2014/main" val="1788801099"/>
                  </a:ext>
                </a:extLst>
              </a:tr>
              <a:tr h="346946">
                <a:tc>
                  <a:txBody>
                    <a:bodyPr/>
                    <a:lstStyle/>
                    <a:p>
                      <a:pPr>
                        <a:lnSpc>
                          <a:spcPct val="150000"/>
                        </a:lnSpc>
                      </a:pPr>
                      <a:r>
                        <a:rPr lang="fr-FR" sz="1100" dirty="0" smtClean="0"/>
                        <a:t>CREATE</a:t>
                      </a:r>
                      <a:r>
                        <a:rPr lang="fr-FR" sz="1100" baseline="0" dirty="0" smtClean="0"/>
                        <a:t> USER</a:t>
                      </a:r>
                      <a:endParaRPr lang="fr-FR" sz="1100" dirty="0"/>
                    </a:p>
                  </a:txBody>
                  <a:tcPr marL="79790" marR="79790" marT="39895" marB="39895"/>
                </a:tc>
                <a:tc>
                  <a:txBody>
                    <a:bodyPr/>
                    <a:lstStyle/>
                    <a:p>
                      <a:pPr>
                        <a:lnSpc>
                          <a:spcPct val="150000"/>
                        </a:lnSpc>
                      </a:pPr>
                      <a:r>
                        <a:rPr lang="fr-FR" sz="1100" dirty="0" smtClean="0"/>
                        <a:t>Gestion</a:t>
                      </a:r>
                      <a:r>
                        <a:rPr lang="fr-FR" sz="1100" baseline="0" dirty="0" smtClean="0"/>
                        <a:t> d’utilisateur : CREATE USER, DROP USER, RENAME USER, SET PASSWORD</a:t>
                      </a:r>
                      <a:endParaRPr lang="fr-FR" sz="1100" dirty="0"/>
                    </a:p>
                  </a:txBody>
                  <a:tcPr marL="79790" marR="79790" marT="39895" marB="39895"/>
                </a:tc>
                <a:extLst>
                  <a:ext uri="{0D108BD9-81ED-4DB2-BD59-A6C34878D82A}">
                    <a16:rowId xmlns:a16="http://schemas.microsoft.com/office/drawing/2014/main" val="2265255172"/>
                  </a:ext>
                </a:extLst>
              </a:tr>
            </a:tbl>
          </a:graphicData>
        </a:graphic>
      </p:graphicFrame>
      <p:sp>
        <p:nvSpPr>
          <p:cNvPr id="7" name="ZoneTexte 6"/>
          <p:cNvSpPr txBox="1"/>
          <p:nvPr/>
        </p:nvSpPr>
        <p:spPr>
          <a:xfrm>
            <a:off x="6037811" y="2135636"/>
            <a:ext cx="3953354" cy="338554"/>
          </a:xfrm>
          <a:prstGeom prst="rect">
            <a:avLst/>
          </a:prstGeom>
          <a:noFill/>
        </p:spPr>
        <p:txBody>
          <a:bodyPr wrap="square" rtlCol="0">
            <a:spAutoFit/>
          </a:bodyPr>
          <a:lstStyle/>
          <a:p>
            <a:r>
              <a:rPr lang="fr-FR" sz="1600" b="1" dirty="0" smtClean="0"/>
              <a:t>Les privilèges</a:t>
            </a:r>
            <a:endParaRPr lang="fr-FR" sz="1600" b="1" dirty="0"/>
          </a:p>
        </p:txBody>
      </p:sp>
      <p:sp>
        <p:nvSpPr>
          <p:cNvPr id="8" name="ZoneTexte 7"/>
          <p:cNvSpPr txBox="1"/>
          <p:nvPr/>
        </p:nvSpPr>
        <p:spPr>
          <a:xfrm>
            <a:off x="6037811" y="5170189"/>
            <a:ext cx="5726518" cy="830997"/>
          </a:xfrm>
          <a:prstGeom prst="rect">
            <a:avLst/>
          </a:prstGeom>
          <a:noFill/>
        </p:spPr>
        <p:txBody>
          <a:bodyPr wrap="square" rtlCol="0">
            <a:spAutoFit/>
          </a:bodyPr>
          <a:lstStyle/>
          <a:p>
            <a:r>
              <a:rPr lang="fr-FR" sz="1600" i="1" dirty="0" smtClean="0"/>
              <a:t>Ne sont notés que les privilèges en lien avec le contenu de ce cours. </a:t>
            </a:r>
            <a:br>
              <a:rPr lang="fr-FR" sz="1600" i="1" dirty="0" smtClean="0"/>
            </a:br>
            <a:r>
              <a:rPr lang="fr-FR" sz="1600" i="1" dirty="0" smtClean="0"/>
              <a:t>Il en existe d’autres.</a:t>
            </a:r>
            <a:endParaRPr lang="fr-FR" sz="1600" i="1" dirty="0"/>
          </a:p>
        </p:txBody>
      </p:sp>
    </p:spTree>
    <p:extLst>
      <p:ext uri="{BB962C8B-B14F-4D97-AF65-F5344CB8AC3E}">
        <p14:creationId xmlns:p14="http://schemas.microsoft.com/office/powerpoint/2010/main" val="1262170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Gestion des utilisateurs - Privilèges</a:t>
            </a:r>
            <a:endParaRPr lang="fr-FR" sz="3200" dirty="0"/>
          </a:p>
        </p:txBody>
      </p:sp>
      <p:pic>
        <p:nvPicPr>
          <p:cNvPr id="3" name="Image 2"/>
          <p:cNvPicPr>
            <a:picLocks noChangeAspect="1"/>
          </p:cNvPicPr>
          <p:nvPr/>
        </p:nvPicPr>
        <p:blipFill>
          <a:blip r:embed="rId2"/>
          <a:stretch>
            <a:fillRect/>
          </a:stretch>
        </p:blipFill>
        <p:spPr>
          <a:xfrm>
            <a:off x="3742845" y="1295490"/>
            <a:ext cx="5011189" cy="5459416"/>
          </a:xfrm>
          <a:prstGeom prst="rect">
            <a:avLst/>
          </a:prstGeom>
        </p:spPr>
      </p:pic>
    </p:spTree>
    <p:extLst>
      <p:ext uri="{BB962C8B-B14F-4D97-AF65-F5344CB8AC3E}">
        <p14:creationId xmlns:p14="http://schemas.microsoft.com/office/powerpoint/2010/main" val="2604679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dirty="0"/>
              <a:t>Mise en place d’un environnement de développement</a:t>
            </a:r>
          </a:p>
        </p:txBody>
      </p:sp>
      <p:sp>
        <p:nvSpPr>
          <p:cNvPr id="3" name="Espace réservé du contenu 2"/>
          <p:cNvSpPr>
            <a:spLocks noGrp="1"/>
          </p:cNvSpPr>
          <p:nvPr>
            <p:ph idx="1"/>
          </p:nvPr>
        </p:nvSpPr>
        <p:spPr>
          <a:xfrm>
            <a:off x="1103312" y="2568389"/>
            <a:ext cx="8946541" cy="4522694"/>
          </a:xfrm>
        </p:spPr>
        <p:txBody>
          <a:bodyPr>
            <a:normAutofit/>
          </a:bodyPr>
          <a:lstStyle/>
          <a:p>
            <a:pPr marL="0" indent="0">
              <a:buNone/>
            </a:pPr>
            <a:r>
              <a:rPr lang="fr-FR" dirty="0" smtClean="0"/>
              <a:t>Deux possibilités (nous travaillerons avec la seconde) :</a:t>
            </a:r>
          </a:p>
          <a:p>
            <a:pPr marL="457200" lvl="1" indent="0">
              <a:buNone/>
            </a:pPr>
            <a:endParaRPr lang="fr-FR" sz="1400" dirty="0"/>
          </a:p>
          <a:p>
            <a:r>
              <a:rPr lang="fr-FR" sz="1600" dirty="0" smtClean="0"/>
              <a:t>Télécharger et installer MySQL depuis le site officiel puis travailler en ligne de commande</a:t>
            </a:r>
          </a:p>
          <a:p>
            <a:endParaRPr lang="fr-FR" sz="1600" dirty="0"/>
          </a:p>
          <a:p>
            <a:r>
              <a:rPr lang="fr-FR" sz="1600" dirty="0" smtClean="0"/>
              <a:t>Télécharger et installer un serveur virtuel (</a:t>
            </a:r>
            <a:r>
              <a:rPr lang="fr-FR" sz="1600" dirty="0" err="1" smtClean="0"/>
              <a:t>Wamp</a:t>
            </a:r>
            <a:r>
              <a:rPr lang="fr-FR" sz="1600" dirty="0" smtClean="0"/>
              <a:t>, </a:t>
            </a:r>
            <a:r>
              <a:rPr lang="fr-FR" sz="1600" dirty="0" err="1" smtClean="0"/>
              <a:t>Xampp</a:t>
            </a:r>
            <a:r>
              <a:rPr lang="fr-FR" sz="1600" dirty="0" smtClean="0"/>
              <a:t>, </a:t>
            </a:r>
            <a:r>
              <a:rPr lang="fr-FR" sz="1600" dirty="0" err="1" smtClean="0"/>
              <a:t>Mamp</a:t>
            </a:r>
            <a:r>
              <a:rPr lang="fr-FR" sz="1600" dirty="0" smtClean="0"/>
              <a:t>,…) puis travailler depuis l’application </a:t>
            </a:r>
            <a:r>
              <a:rPr lang="fr-FR" sz="1600" dirty="0"/>
              <a:t>Web de gestion pour les systèmes de gestion de base de données </a:t>
            </a:r>
            <a:r>
              <a:rPr lang="fr-FR" sz="1600" dirty="0" smtClean="0"/>
              <a:t>MySQL (</a:t>
            </a:r>
            <a:r>
              <a:rPr lang="fr-FR" sz="1600" dirty="0" err="1" smtClean="0"/>
              <a:t>PHPMyAdmin</a:t>
            </a:r>
            <a:r>
              <a:rPr lang="fr-FR" sz="1600" dirty="0" smtClean="0"/>
              <a:t>)</a:t>
            </a:r>
          </a:p>
          <a:p>
            <a:pPr lvl="1"/>
            <a:endParaRPr lang="fr-FR" sz="1200" dirty="0"/>
          </a:p>
          <a:p>
            <a:pPr lvl="1"/>
            <a:r>
              <a:rPr lang="fr-FR" sz="1200" b="1" dirty="0" smtClean="0"/>
              <a:t>Attention, dans tout les cas, nous allons écrire nous-mêmes nos requêtes SQL.</a:t>
            </a:r>
          </a:p>
          <a:p>
            <a:pPr marL="0" indent="0">
              <a:buNone/>
            </a:pPr>
            <a:endParaRPr lang="fr-FR" dirty="0" smtClean="0"/>
          </a:p>
          <a:p>
            <a:pPr marL="0" indent="0">
              <a:buNone/>
            </a:pPr>
            <a:endParaRPr lang="fr-FR" dirty="0" smtClean="0"/>
          </a:p>
        </p:txBody>
      </p:sp>
    </p:spTree>
    <p:extLst>
      <p:ext uri="{BB962C8B-B14F-4D97-AF65-F5344CB8AC3E}">
        <p14:creationId xmlns:p14="http://schemas.microsoft.com/office/powerpoint/2010/main" val="2359683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dirty="0" smtClean="0"/>
              <a:t>Conventions de nommage</a:t>
            </a:r>
            <a:endParaRPr lang="fr-FR" dirty="0"/>
          </a:p>
        </p:txBody>
      </p:sp>
      <p:sp>
        <p:nvSpPr>
          <p:cNvPr id="3" name="Espace réservé du contenu 2"/>
          <p:cNvSpPr>
            <a:spLocks noGrp="1"/>
          </p:cNvSpPr>
          <p:nvPr>
            <p:ph idx="1"/>
          </p:nvPr>
        </p:nvSpPr>
        <p:spPr>
          <a:xfrm>
            <a:off x="1103312" y="1609166"/>
            <a:ext cx="8946541" cy="5127810"/>
          </a:xfrm>
        </p:spPr>
        <p:txBody>
          <a:bodyPr>
            <a:normAutofit/>
          </a:bodyPr>
          <a:lstStyle/>
          <a:p>
            <a:r>
              <a:rPr lang="fr-FR" sz="1600" b="1" dirty="0" smtClean="0">
                <a:solidFill>
                  <a:srgbClr val="FF0000"/>
                </a:solidFill>
              </a:rPr>
              <a:t>JAMAIS</a:t>
            </a:r>
            <a:r>
              <a:rPr lang="fr-FR" sz="1600" dirty="0" smtClean="0"/>
              <a:t> d’espace ou d’accents pour les noms de bases de données, de tables ou de colonnes</a:t>
            </a:r>
          </a:p>
          <a:p>
            <a:pPr lvl="1"/>
            <a:r>
              <a:rPr lang="fr-FR" sz="1400" u="sng" dirty="0" smtClean="0"/>
              <a:t>Exemple :</a:t>
            </a:r>
            <a:r>
              <a:rPr lang="fr-FR" sz="1400" dirty="0" smtClean="0"/>
              <a:t> numéro de téléphone =&gt; </a:t>
            </a:r>
            <a:r>
              <a:rPr lang="fr-FR" sz="1400" dirty="0" err="1" smtClean="0"/>
              <a:t>numero_de_telephone</a:t>
            </a:r>
            <a:endParaRPr lang="fr-FR" sz="1400" dirty="0" smtClean="0"/>
          </a:p>
          <a:p>
            <a:endParaRPr lang="fr-FR" sz="1600" dirty="0"/>
          </a:p>
          <a:p>
            <a:r>
              <a:rPr lang="fr-FR" sz="1600" dirty="0" smtClean="0"/>
              <a:t>Eviter les mots clés réservés au langage SQL</a:t>
            </a:r>
          </a:p>
          <a:p>
            <a:pPr lvl="1"/>
            <a:r>
              <a:rPr lang="fr-FR" sz="1400" u="sng" dirty="0" smtClean="0"/>
              <a:t>Exemple : </a:t>
            </a:r>
            <a:r>
              <a:rPr lang="fr-FR" sz="1400" dirty="0" smtClean="0"/>
              <a:t>date, </a:t>
            </a:r>
            <a:r>
              <a:rPr lang="fr-FR" sz="1400" dirty="0" err="1" smtClean="0"/>
              <a:t>text</a:t>
            </a:r>
            <a:r>
              <a:rPr lang="fr-FR" sz="1400" dirty="0" smtClean="0"/>
              <a:t>, type, format,…</a:t>
            </a:r>
          </a:p>
          <a:p>
            <a:pPr marL="457200" lvl="1" indent="0">
              <a:buNone/>
            </a:pPr>
            <a:endParaRPr lang="fr-FR" sz="1400" dirty="0" smtClean="0"/>
          </a:p>
          <a:p>
            <a:r>
              <a:rPr lang="fr-FR" sz="1600" dirty="0" smtClean="0"/>
              <a:t>La </a:t>
            </a:r>
            <a:r>
              <a:rPr lang="fr-FR" sz="1600" b="1" dirty="0" smtClean="0"/>
              <a:t>cohérence</a:t>
            </a:r>
            <a:r>
              <a:rPr lang="fr-FR" sz="1600" dirty="0" smtClean="0"/>
              <a:t> est importante</a:t>
            </a:r>
          </a:p>
          <a:p>
            <a:pPr lvl="1"/>
            <a:r>
              <a:rPr lang="fr-FR" sz="1400" dirty="0" smtClean="0"/>
              <a:t>Toutes les tables au singulier ou au pluriel</a:t>
            </a:r>
          </a:p>
          <a:p>
            <a:pPr lvl="1"/>
            <a:r>
              <a:rPr lang="fr-FR" sz="1400" dirty="0" smtClean="0"/>
              <a:t>Mots séparés par un </a:t>
            </a:r>
            <a:r>
              <a:rPr lang="fr-FR" sz="1400" dirty="0" err="1" smtClean="0"/>
              <a:t>underscore</a:t>
            </a:r>
            <a:r>
              <a:rPr lang="fr-FR" sz="1400" dirty="0" smtClean="0"/>
              <a:t> (« _ ») ou une majuscule</a:t>
            </a:r>
          </a:p>
          <a:p>
            <a:pPr lvl="2"/>
            <a:r>
              <a:rPr lang="fr-FR" sz="1200" dirty="0" smtClean="0"/>
              <a:t>Exemple: « </a:t>
            </a:r>
            <a:r>
              <a:rPr lang="fr-FR" sz="1200" dirty="0" err="1" smtClean="0"/>
              <a:t>mot_de_passe</a:t>
            </a:r>
            <a:r>
              <a:rPr lang="fr-FR" sz="1200" dirty="0" smtClean="0"/>
              <a:t> » ou « </a:t>
            </a:r>
            <a:r>
              <a:rPr lang="fr-FR" sz="1200" dirty="0" err="1" smtClean="0"/>
              <a:t>motDePasse</a:t>
            </a:r>
            <a:r>
              <a:rPr lang="fr-FR" sz="1200" dirty="0" smtClean="0"/>
              <a:t> »</a:t>
            </a:r>
          </a:p>
          <a:p>
            <a:endParaRPr lang="fr-FR" sz="1600" u="sng" dirty="0" smtClean="0"/>
          </a:p>
          <a:p>
            <a:r>
              <a:rPr lang="fr-FR" sz="1600" dirty="0" smtClean="0"/>
              <a:t>Mots clés en </a:t>
            </a:r>
            <a:r>
              <a:rPr lang="fr-FR" sz="1600" b="1" dirty="0" smtClean="0"/>
              <a:t>MAJUSCULE </a:t>
            </a:r>
            <a:r>
              <a:rPr lang="fr-FR" sz="1600" dirty="0" smtClean="0"/>
              <a:t>(SELECT, UPDATE, INSERT, FROM,…)</a:t>
            </a:r>
          </a:p>
          <a:p>
            <a:pPr lvl="1"/>
            <a:r>
              <a:rPr lang="fr-FR" sz="1400" dirty="0" smtClean="0"/>
              <a:t>Donc les nom de tables, bases et colonnes en minuscule</a:t>
            </a:r>
          </a:p>
          <a:p>
            <a:pPr lvl="1"/>
            <a:endParaRPr lang="fr-FR" sz="1200" dirty="0"/>
          </a:p>
          <a:p>
            <a:pPr marL="0" indent="0">
              <a:buNone/>
            </a:pPr>
            <a:endParaRPr lang="fr-FR" dirty="0" smtClean="0"/>
          </a:p>
          <a:p>
            <a:pPr marL="0" indent="0">
              <a:buNone/>
            </a:pPr>
            <a:endParaRPr lang="fr-FR" dirty="0" smtClean="0"/>
          </a:p>
        </p:txBody>
      </p:sp>
    </p:spTree>
    <p:extLst>
      <p:ext uri="{BB962C8B-B14F-4D97-AF65-F5344CB8AC3E}">
        <p14:creationId xmlns:p14="http://schemas.microsoft.com/office/powerpoint/2010/main" val="3938999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Création, suppression et sélection d’une base de données</a:t>
            </a:r>
            <a:endParaRPr lang="fr-FR" sz="3200" dirty="0"/>
          </a:p>
        </p:txBody>
      </p:sp>
      <p:pic>
        <p:nvPicPr>
          <p:cNvPr id="6" name="Image 5"/>
          <p:cNvPicPr>
            <a:picLocks noChangeAspect="1"/>
          </p:cNvPicPr>
          <p:nvPr/>
        </p:nvPicPr>
        <p:blipFill>
          <a:blip r:embed="rId2"/>
          <a:stretch>
            <a:fillRect/>
          </a:stretch>
        </p:blipFill>
        <p:spPr>
          <a:xfrm>
            <a:off x="3213847" y="1672724"/>
            <a:ext cx="4872317" cy="2518277"/>
          </a:xfrm>
          <a:prstGeom prst="rect">
            <a:avLst/>
          </a:prstGeom>
        </p:spPr>
      </p:pic>
      <p:sp>
        <p:nvSpPr>
          <p:cNvPr id="7" name="Espace réservé du contenu 2"/>
          <p:cNvSpPr>
            <a:spLocks noGrp="1"/>
          </p:cNvSpPr>
          <p:nvPr>
            <p:ph idx="1"/>
          </p:nvPr>
        </p:nvSpPr>
        <p:spPr>
          <a:xfrm>
            <a:off x="1025620" y="4262718"/>
            <a:ext cx="8946541" cy="4522694"/>
          </a:xfrm>
        </p:spPr>
        <p:txBody>
          <a:bodyPr>
            <a:normAutofit/>
          </a:bodyPr>
          <a:lstStyle/>
          <a:p>
            <a:r>
              <a:rPr lang="fr-FR" sz="1600" dirty="0" smtClean="0"/>
              <a:t>En créant une base de données avec un certain encodage, les tables créées dans cette base auront le même encodage.</a:t>
            </a:r>
          </a:p>
          <a:p>
            <a:endParaRPr lang="fr-FR" sz="1600" dirty="0"/>
          </a:p>
          <a:p>
            <a:r>
              <a:rPr lang="fr-FR" sz="1600" dirty="0" smtClean="0"/>
              <a:t>L’utilisation de </a:t>
            </a:r>
            <a:r>
              <a:rPr lang="fr-FR" sz="1600" b="1" dirty="0" smtClean="0"/>
              <a:t>IF EXISTS </a:t>
            </a:r>
            <a:r>
              <a:rPr lang="fr-FR" sz="1600" dirty="0" smtClean="0"/>
              <a:t>est à privilégier pour éviter tout message d’erreur. Notamment si nous ne sommes plus sûr de l’existence de la base.</a:t>
            </a:r>
          </a:p>
          <a:p>
            <a:pPr marL="0" indent="0">
              <a:buNone/>
            </a:pPr>
            <a:endParaRPr lang="fr-FR" sz="1600" dirty="0" smtClean="0"/>
          </a:p>
          <a:p>
            <a:r>
              <a:rPr lang="fr-FR" sz="1600" dirty="0" smtClean="0"/>
              <a:t>Après l’utilisation de USE, toutes les actions seront effectuées sur la table sélectionnée.</a:t>
            </a:r>
            <a:endParaRPr lang="fr-FR" dirty="0" smtClean="0"/>
          </a:p>
          <a:p>
            <a:pPr marL="0" indent="0">
              <a:buNone/>
            </a:pPr>
            <a:endParaRPr lang="fr-FR" dirty="0" smtClean="0"/>
          </a:p>
        </p:txBody>
      </p:sp>
    </p:spTree>
    <p:extLst>
      <p:ext uri="{BB962C8B-B14F-4D97-AF65-F5344CB8AC3E}">
        <p14:creationId xmlns:p14="http://schemas.microsoft.com/office/powerpoint/2010/main" val="2137680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631924" cy="1400530"/>
          </a:xfrm>
        </p:spPr>
        <p:txBody>
          <a:bodyPr/>
          <a:lstStyle/>
          <a:p>
            <a:r>
              <a:rPr lang="fr-FR" sz="3200" dirty="0" smtClean="0"/>
              <a:t>Création de tables</a:t>
            </a:r>
            <a:endParaRPr lang="fr-FR" sz="3200" dirty="0"/>
          </a:p>
        </p:txBody>
      </p:sp>
      <p:sp>
        <p:nvSpPr>
          <p:cNvPr id="7" name="Espace réservé du contenu 2"/>
          <p:cNvSpPr>
            <a:spLocks noGrp="1"/>
          </p:cNvSpPr>
          <p:nvPr>
            <p:ph idx="1"/>
          </p:nvPr>
        </p:nvSpPr>
        <p:spPr>
          <a:xfrm>
            <a:off x="988802" y="1461248"/>
            <a:ext cx="8946541" cy="4522694"/>
          </a:xfrm>
        </p:spPr>
        <p:txBody>
          <a:bodyPr>
            <a:normAutofit/>
          </a:bodyPr>
          <a:lstStyle/>
          <a:p>
            <a:pPr>
              <a:buFont typeface="+mj-lt"/>
              <a:buAutoNum type="arabicPeriod"/>
            </a:pPr>
            <a:r>
              <a:rPr lang="fr-FR" sz="1600" b="1" u="sng" dirty="0" smtClean="0"/>
              <a:t>Définition des colonnes</a:t>
            </a:r>
          </a:p>
          <a:p>
            <a:pPr marL="0" indent="0">
              <a:buNone/>
            </a:pPr>
            <a:endParaRPr lang="fr-FR" sz="1600" dirty="0" smtClean="0"/>
          </a:p>
          <a:p>
            <a:pPr marL="0" indent="0">
              <a:buNone/>
            </a:pPr>
            <a:r>
              <a:rPr lang="fr-FR" sz="1600" dirty="0" smtClean="0"/>
              <a:t>Liste non exhaustive des différents typages pour les colonnes :</a:t>
            </a:r>
          </a:p>
        </p:txBody>
      </p:sp>
      <p:graphicFrame>
        <p:nvGraphicFramePr>
          <p:cNvPr id="5" name="Tableau 4"/>
          <p:cNvGraphicFramePr>
            <a:graphicFrameLocks noGrp="1"/>
          </p:cNvGraphicFramePr>
          <p:nvPr>
            <p:extLst>
              <p:ext uri="{D42A27DB-BD31-4B8C-83A1-F6EECF244321}">
                <p14:modId xmlns:p14="http://schemas.microsoft.com/office/powerpoint/2010/main" val="3329944804"/>
              </p:ext>
            </p:extLst>
          </p:nvPr>
        </p:nvGraphicFramePr>
        <p:xfrm>
          <a:off x="1705429" y="2861778"/>
          <a:ext cx="8128000" cy="3382482"/>
        </p:xfrm>
        <a:graphic>
          <a:graphicData uri="http://schemas.openxmlformats.org/drawingml/2006/table">
            <a:tbl>
              <a:tblPr firstRow="1" bandRow="1">
                <a:tableStyleId>{5C22544A-7EE6-4342-B048-85BDC9FD1C3A}</a:tableStyleId>
              </a:tblPr>
              <a:tblGrid>
                <a:gridCol w="2553996">
                  <a:extLst>
                    <a:ext uri="{9D8B030D-6E8A-4147-A177-3AD203B41FA5}">
                      <a16:colId xmlns:a16="http://schemas.microsoft.com/office/drawing/2014/main" val="1018624174"/>
                    </a:ext>
                  </a:extLst>
                </a:gridCol>
                <a:gridCol w="5574004">
                  <a:extLst>
                    <a:ext uri="{9D8B030D-6E8A-4147-A177-3AD203B41FA5}">
                      <a16:colId xmlns:a16="http://schemas.microsoft.com/office/drawing/2014/main" val="4002492093"/>
                    </a:ext>
                  </a:extLst>
                </a:gridCol>
              </a:tblGrid>
              <a:tr h="425922">
                <a:tc>
                  <a:txBody>
                    <a:bodyPr/>
                    <a:lstStyle/>
                    <a:p>
                      <a:pPr>
                        <a:lnSpc>
                          <a:spcPct val="150000"/>
                        </a:lnSpc>
                      </a:pPr>
                      <a:r>
                        <a:rPr lang="fr-FR" sz="1400" dirty="0" smtClean="0"/>
                        <a:t>Type</a:t>
                      </a:r>
                      <a:endParaRPr lang="fr-FR" sz="1400" dirty="0"/>
                    </a:p>
                  </a:txBody>
                  <a:tcPr/>
                </a:tc>
                <a:tc>
                  <a:txBody>
                    <a:bodyPr/>
                    <a:lstStyle/>
                    <a:p>
                      <a:pPr>
                        <a:lnSpc>
                          <a:spcPct val="150000"/>
                        </a:lnSpc>
                      </a:pPr>
                      <a:r>
                        <a:rPr lang="fr-FR" sz="1400" dirty="0" smtClean="0"/>
                        <a:t>Description</a:t>
                      </a:r>
                      <a:endParaRPr lang="fr-FR" sz="1400" dirty="0"/>
                    </a:p>
                  </a:txBody>
                  <a:tcPr/>
                </a:tc>
                <a:extLst>
                  <a:ext uri="{0D108BD9-81ED-4DB2-BD59-A6C34878D82A}">
                    <a16:rowId xmlns:a16="http://schemas.microsoft.com/office/drawing/2014/main" val="1845939927"/>
                  </a:ext>
                </a:extLst>
              </a:tr>
              <a:tr h="370840">
                <a:tc>
                  <a:txBody>
                    <a:bodyPr/>
                    <a:lstStyle/>
                    <a:p>
                      <a:pPr>
                        <a:lnSpc>
                          <a:spcPct val="150000"/>
                        </a:lnSpc>
                      </a:pPr>
                      <a:r>
                        <a:rPr lang="fr-FR" sz="1200" dirty="0" smtClean="0"/>
                        <a:t>VARCHAR(18)</a:t>
                      </a:r>
                      <a:endParaRPr lang="fr-FR" sz="1200" dirty="0"/>
                    </a:p>
                  </a:txBody>
                  <a:tcPr/>
                </a:tc>
                <a:tc>
                  <a:txBody>
                    <a:bodyPr/>
                    <a:lstStyle/>
                    <a:p>
                      <a:pPr>
                        <a:lnSpc>
                          <a:spcPct val="150000"/>
                        </a:lnSpc>
                      </a:pPr>
                      <a:r>
                        <a:rPr lang="fr-FR" sz="1200" dirty="0" smtClean="0"/>
                        <a:t>Chaine de caractère de longueur 18</a:t>
                      </a:r>
                      <a:endParaRPr lang="fr-FR" sz="1200" dirty="0"/>
                    </a:p>
                  </a:txBody>
                  <a:tcPr/>
                </a:tc>
                <a:extLst>
                  <a:ext uri="{0D108BD9-81ED-4DB2-BD59-A6C34878D82A}">
                    <a16:rowId xmlns:a16="http://schemas.microsoft.com/office/drawing/2014/main" val="1170748578"/>
                  </a:ext>
                </a:extLst>
              </a:tr>
              <a:tr h="370840">
                <a:tc>
                  <a:txBody>
                    <a:bodyPr/>
                    <a:lstStyle/>
                    <a:p>
                      <a:pPr>
                        <a:lnSpc>
                          <a:spcPct val="150000"/>
                        </a:lnSpc>
                      </a:pPr>
                      <a:r>
                        <a:rPr lang="fr-FR" sz="1200" dirty="0" smtClean="0"/>
                        <a:t>INT(10)</a:t>
                      </a:r>
                      <a:endParaRPr lang="fr-FR" sz="1200" dirty="0"/>
                    </a:p>
                  </a:txBody>
                  <a:tcPr/>
                </a:tc>
                <a:tc>
                  <a:txBody>
                    <a:bodyPr/>
                    <a:lstStyle/>
                    <a:p>
                      <a:pPr>
                        <a:lnSpc>
                          <a:spcPct val="150000"/>
                        </a:lnSpc>
                      </a:pPr>
                      <a:r>
                        <a:rPr lang="fr-FR" sz="1200" dirty="0" smtClean="0"/>
                        <a:t>Entier de longueur 10</a:t>
                      </a:r>
                      <a:endParaRPr lang="fr-FR" sz="1200" dirty="0"/>
                    </a:p>
                  </a:txBody>
                  <a:tcPr/>
                </a:tc>
                <a:extLst>
                  <a:ext uri="{0D108BD9-81ED-4DB2-BD59-A6C34878D82A}">
                    <a16:rowId xmlns:a16="http://schemas.microsoft.com/office/drawing/2014/main" val="2683044976"/>
                  </a:ext>
                </a:extLst>
              </a:tr>
              <a:tr h="370840">
                <a:tc>
                  <a:txBody>
                    <a:bodyPr/>
                    <a:lstStyle/>
                    <a:p>
                      <a:pPr>
                        <a:lnSpc>
                          <a:spcPct val="150000"/>
                        </a:lnSpc>
                      </a:pPr>
                      <a:r>
                        <a:rPr lang="fr-FR" sz="1200" dirty="0" smtClean="0"/>
                        <a:t>ENUM</a:t>
                      </a:r>
                      <a:endParaRPr lang="fr-FR" sz="1200" dirty="0"/>
                    </a:p>
                  </a:txBody>
                  <a:tcPr/>
                </a:tc>
                <a:tc>
                  <a:txBody>
                    <a:bodyPr/>
                    <a:lstStyle/>
                    <a:p>
                      <a:pPr>
                        <a:lnSpc>
                          <a:spcPct val="150000"/>
                        </a:lnSpc>
                      </a:pPr>
                      <a:r>
                        <a:rPr lang="fr-FR" sz="1200" dirty="0" smtClean="0"/>
                        <a:t>Enumération de valeurs</a:t>
                      </a:r>
                      <a:endParaRPr lang="fr-FR" sz="1200" dirty="0"/>
                    </a:p>
                  </a:txBody>
                  <a:tcPr/>
                </a:tc>
                <a:extLst>
                  <a:ext uri="{0D108BD9-81ED-4DB2-BD59-A6C34878D82A}">
                    <a16:rowId xmlns:a16="http://schemas.microsoft.com/office/drawing/2014/main" val="490291502"/>
                  </a:ext>
                </a:extLst>
              </a:tr>
              <a:tr h="370840">
                <a:tc>
                  <a:txBody>
                    <a:bodyPr/>
                    <a:lstStyle/>
                    <a:p>
                      <a:pPr>
                        <a:lnSpc>
                          <a:spcPct val="150000"/>
                        </a:lnSpc>
                      </a:pPr>
                      <a:r>
                        <a:rPr lang="fr-FR" sz="1200" dirty="0" smtClean="0"/>
                        <a:t>TEXT</a:t>
                      </a:r>
                      <a:endParaRPr lang="fr-FR" sz="1200" dirty="0"/>
                    </a:p>
                  </a:txBody>
                  <a:tcPr/>
                </a:tc>
                <a:tc>
                  <a:txBody>
                    <a:bodyPr/>
                    <a:lstStyle/>
                    <a:p>
                      <a:pPr>
                        <a:lnSpc>
                          <a:spcPct val="150000"/>
                        </a:lnSpc>
                      </a:pPr>
                      <a:r>
                        <a:rPr lang="fr-FR" sz="1200" dirty="0" smtClean="0"/>
                        <a:t>Champ de texte</a:t>
                      </a:r>
                      <a:endParaRPr lang="fr-FR" sz="1200" dirty="0"/>
                    </a:p>
                  </a:txBody>
                  <a:tcPr/>
                </a:tc>
                <a:extLst>
                  <a:ext uri="{0D108BD9-81ED-4DB2-BD59-A6C34878D82A}">
                    <a16:rowId xmlns:a16="http://schemas.microsoft.com/office/drawing/2014/main" val="1725889298"/>
                  </a:ext>
                </a:extLst>
              </a:tr>
              <a:tr h="370840">
                <a:tc>
                  <a:txBody>
                    <a:bodyPr/>
                    <a:lstStyle/>
                    <a:p>
                      <a:pPr>
                        <a:lnSpc>
                          <a:spcPct val="150000"/>
                        </a:lnSpc>
                      </a:pPr>
                      <a:r>
                        <a:rPr lang="fr-FR" sz="1200" dirty="0" smtClean="0"/>
                        <a:t>DATETIME</a:t>
                      </a:r>
                      <a:endParaRPr lang="fr-FR" sz="1200" dirty="0"/>
                    </a:p>
                  </a:txBody>
                  <a:tcPr/>
                </a:tc>
                <a:tc>
                  <a:txBody>
                    <a:bodyPr/>
                    <a:lstStyle/>
                    <a:p>
                      <a:pPr>
                        <a:lnSpc>
                          <a:spcPct val="150000"/>
                        </a:lnSpc>
                      </a:pPr>
                      <a:r>
                        <a:rPr lang="fr-FR" sz="1200" dirty="0" smtClean="0"/>
                        <a:t>Date et heure</a:t>
                      </a:r>
                      <a:endParaRPr lang="fr-FR" sz="1200" dirty="0"/>
                    </a:p>
                  </a:txBody>
                  <a:tcPr/>
                </a:tc>
                <a:extLst>
                  <a:ext uri="{0D108BD9-81ED-4DB2-BD59-A6C34878D82A}">
                    <a16:rowId xmlns:a16="http://schemas.microsoft.com/office/drawing/2014/main" val="932780203"/>
                  </a:ext>
                </a:extLst>
              </a:tr>
              <a:tr h="370840">
                <a:tc>
                  <a:txBody>
                    <a:bodyPr/>
                    <a:lstStyle/>
                    <a:p>
                      <a:pPr>
                        <a:lnSpc>
                          <a:spcPct val="150000"/>
                        </a:lnSpc>
                      </a:pPr>
                      <a:r>
                        <a:rPr lang="fr-FR" sz="1200" dirty="0" smtClean="0"/>
                        <a:t>DATE</a:t>
                      </a:r>
                      <a:endParaRPr lang="fr-FR" sz="1200" dirty="0"/>
                    </a:p>
                  </a:txBody>
                  <a:tcPr/>
                </a:tc>
                <a:tc>
                  <a:txBody>
                    <a:bodyPr/>
                    <a:lstStyle/>
                    <a:p>
                      <a:pPr>
                        <a:lnSpc>
                          <a:spcPct val="150000"/>
                        </a:lnSpc>
                      </a:pPr>
                      <a:r>
                        <a:rPr lang="fr-FR" sz="1200" dirty="0" smtClean="0"/>
                        <a:t>Date uniquement</a:t>
                      </a:r>
                      <a:endParaRPr lang="fr-FR" sz="1200" dirty="0"/>
                    </a:p>
                  </a:txBody>
                  <a:tcPr/>
                </a:tc>
                <a:extLst>
                  <a:ext uri="{0D108BD9-81ED-4DB2-BD59-A6C34878D82A}">
                    <a16:rowId xmlns:a16="http://schemas.microsoft.com/office/drawing/2014/main" val="1263995267"/>
                  </a:ext>
                </a:extLst>
              </a:tr>
              <a:tr h="185420">
                <a:tc>
                  <a:txBody>
                    <a:bodyPr/>
                    <a:lstStyle/>
                    <a:p>
                      <a:pPr>
                        <a:lnSpc>
                          <a:spcPct val="150000"/>
                        </a:lnSpc>
                      </a:pPr>
                      <a:r>
                        <a:rPr lang="fr-FR" sz="1200" dirty="0" smtClean="0"/>
                        <a:t>BOOLEAN</a:t>
                      </a:r>
                      <a:endParaRPr lang="fr-FR" sz="1200" dirty="0"/>
                    </a:p>
                  </a:txBody>
                  <a:tcPr/>
                </a:tc>
                <a:tc>
                  <a:txBody>
                    <a:bodyPr/>
                    <a:lstStyle/>
                    <a:p>
                      <a:pPr>
                        <a:lnSpc>
                          <a:spcPct val="150000"/>
                        </a:lnSpc>
                      </a:pPr>
                      <a:r>
                        <a:rPr lang="fr-FR" sz="1200" dirty="0" smtClean="0"/>
                        <a:t>Booléen</a:t>
                      </a:r>
                      <a:r>
                        <a:rPr lang="fr-FR" sz="1200" baseline="0" dirty="0" smtClean="0"/>
                        <a:t> (vrai ou faux)</a:t>
                      </a:r>
                      <a:endParaRPr lang="fr-FR" sz="1200" dirty="0"/>
                    </a:p>
                  </a:txBody>
                  <a:tcPr/>
                </a:tc>
                <a:extLst>
                  <a:ext uri="{0D108BD9-81ED-4DB2-BD59-A6C34878D82A}">
                    <a16:rowId xmlns:a16="http://schemas.microsoft.com/office/drawing/2014/main" val="1905378282"/>
                  </a:ext>
                </a:extLst>
              </a:tr>
              <a:tr h="185420">
                <a:tc>
                  <a:txBody>
                    <a:bodyPr/>
                    <a:lstStyle/>
                    <a:p>
                      <a:pPr>
                        <a:lnSpc>
                          <a:spcPct val="150000"/>
                        </a:lnSpc>
                      </a:pPr>
                      <a:r>
                        <a:rPr lang="fr-FR" sz="1200" dirty="0" smtClean="0"/>
                        <a:t>DECIMAL (10,2)</a:t>
                      </a:r>
                      <a:endParaRPr lang="fr-FR" sz="1200" dirty="0"/>
                    </a:p>
                  </a:txBody>
                  <a:tcPr/>
                </a:tc>
                <a:tc>
                  <a: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fr-FR" sz="1200" dirty="0" smtClean="0"/>
                        <a:t>Nombre décimal ayant de</a:t>
                      </a:r>
                      <a:r>
                        <a:rPr lang="fr-FR" sz="1200" baseline="0" dirty="0" smtClean="0"/>
                        <a:t> longueur 10 ayant 2 chiffres après la virgule</a:t>
                      </a:r>
                      <a:endParaRPr lang="fr-FR" sz="1200" dirty="0" smtClean="0"/>
                    </a:p>
                  </a:txBody>
                  <a:tcPr/>
                </a:tc>
                <a:extLst>
                  <a:ext uri="{0D108BD9-81ED-4DB2-BD59-A6C34878D82A}">
                    <a16:rowId xmlns:a16="http://schemas.microsoft.com/office/drawing/2014/main" val="216950363"/>
                  </a:ext>
                </a:extLst>
              </a:tr>
            </a:tbl>
          </a:graphicData>
        </a:graphic>
      </p:graphicFrame>
    </p:spTree>
    <p:extLst>
      <p:ext uri="{BB962C8B-B14F-4D97-AF65-F5344CB8AC3E}">
        <p14:creationId xmlns:p14="http://schemas.microsoft.com/office/powerpoint/2010/main" val="1893110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7600</TotalTime>
  <Words>3092</Words>
  <Application>Microsoft Office PowerPoint</Application>
  <PresentationFormat>Grand écran</PresentationFormat>
  <Paragraphs>668</Paragraphs>
  <Slides>55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55</vt:i4>
      </vt:variant>
    </vt:vector>
  </HeadingPairs>
  <TitlesOfParts>
    <vt:vector size="61" baseType="lpstr">
      <vt:lpstr>Arial</vt:lpstr>
      <vt:lpstr>Calibri</vt:lpstr>
      <vt:lpstr>Century Gothic</vt:lpstr>
      <vt:lpstr>Wingdings</vt:lpstr>
      <vt:lpstr>Wingdings 3</vt:lpstr>
      <vt:lpstr>Ion</vt:lpstr>
      <vt:lpstr>Base de données  MySQL </vt:lpstr>
      <vt:lpstr>Qu’est ce qu’une base de données</vt:lpstr>
      <vt:lpstr>Les SGDB</vt:lpstr>
      <vt:lpstr>Les SGDBR</vt:lpstr>
      <vt:lpstr>Présentation de MySQL</vt:lpstr>
      <vt:lpstr>Mise en place d’un environnement de développement</vt:lpstr>
      <vt:lpstr>Conventions de nommage</vt:lpstr>
      <vt:lpstr>Création, suppression et sélection d’une base de données</vt:lpstr>
      <vt:lpstr>Création de tables</vt:lpstr>
      <vt:lpstr>Création de tables</vt:lpstr>
      <vt:lpstr>Création de tables</vt:lpstr>
      <vt:lpstr>Création de tables</vt:lpstr>
      <vt:lpstr>Syntaxe de création et suppression d’une table</vt:lpstr>
      <vt:lpstr>Modification d’une table</vt:lpstr>
      <vt:lpstr>Insertion de données</vt:lpstr>
      <vt:lpstr>Sélection de données - SELECT</vt:lpstr>
      <vt:lpstr>Sélection de données - SELECT</vt:lpstr>
      <vt:lpstr>Sélection de données - SELECT</vt:lpstr>
      <vt:lpstr>Sélection de données - SELECT</vt:lpstr>
      <vt:lpstr>Sélection de données - SELECT</vt:lpstr>
      <vt:lpstr>Sélection de données - SELECT</vt:lpstr>
      <vt:lpstr>Sélection de données - SELECT</vt:lpstr>
      <vt:lpstr>Sélection de données - SELECT</vt:lpstr>
      <vt:lpstr>Sélection de données - SELECT</vt:lpstr>
      <vt:lpstr>Modification de données - UPDATE</vt:lpstr>
      <vt:lpstr>Suppression de données - DELETE</vt:lpstr>
      <vt:lpstr>Les index</vt:lpstr>
      <vt:lpstr>Les index</vt:lpstr>
      <vt:lpstr>Les index – Intérêts et inconvénients</vt:lpstr>
      <vt:lpstr>Les index – Exemple</vt:lpstr>
      <vt:lpstr>Les index – UNIQUE, FULLTEXT et SPATIAL</vt:lpstr>
      <vt:lpstr>Créer et supprimer un index</vt:lpstr>
      <vt:lpstr>Les clés</vt:lpstr>
      <vt:lpstr>Les clés</vt:lpstr>
      <vt:lpstr>Les jointures</vt:lpstr>
      <vt:lpstr>Les jointures – Jointure interne</vt:lpstr>
      <vt:lpstr>Les jointures – Jointure externe</vt:lpstr>
      <vt:lpstr>Les sous-requêtes</vt:lpstr>
      <vt:lpstr>Les sous-requêtes</vt:lpstr>
      <vt:lpstr>Les sous-requêtes</vt:lpstr>
      <vt:lpstr>Les sous-requêtes – INSERT, UPDATE &amp; DELETE</vt:lpstr>
      <vt:lpstr>Les sous-requêtes – INSERT, UPDATE &amp; DELETE</vt:lpstr>
      <vt:lpstr>UNION de plusieurs requêtes</vt:lpstr>
      <vt:lpstr>UNION de plusieurs requêtes</vt:lpstr>
      <vt:lpstr>Les différentes fonctions</vt:lpstr>
      <vt:lpstr>Les différentes fonctions</vt:lpstr>
      <vt:lpstr>Les différentes fonctions</vt:lpstr>
      <vt:lpstr>Les différentes fonctions</vt:lpstr>
      <vt:lpstr>Les différentes fonctions</vt:lpstr>
      <vt:lpstr>Regroupement</vt:lpstr>
      <vt:lpstr>Regroupement</vt:lpstr>
      <vt:lpstr>Regroupement – Le super-agrégat</vt:lpstr>
      <vt:lpstr>Gestion des utilisateurs</vt:lpstr>
      <vt:lpstr>Gestion des utilisateurs - Privilèges</vt:lpstr>
      <vt:lpstr>Gestion des utilisateurs - Privilèges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PHP</dc:title>
  <dc:creator>Utilisateur Windows</dc:creator>
  <cp:lastModifiedBy>Utilisateur Windows</cp:lastModifiedBy>
  <cp:revision>274</cp:revision>
  <dcterms:created xsi:type="dcterms:W3CDTF">2018-03-24T16:13:41Z</dcterms:created>
  <dcterms:modified xsi:type="dcterms:W3CDTF">2018-10-13T11:40:20Z</dcterms:modified>
</cp:coreProperties>
</file>