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2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6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5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3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6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46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7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7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2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348E-E82D-4AD0-988F-E1F71F3BB57F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7035-C946-4BB7-8BDC-2FC91BCD5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17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 für ORCA 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[Post] </a:t>
            </a:r>
            <a:r>
              <a:rPr lang="de-DE" dirty="0" err="1" smtClean="0"/>
              <a:t>CostStructureDto</a:t>
            </a:r>
            <a:r>
              <a:rPr lang="de-DE" dirty="0" smtClean="0"/>
              <a:t> </a:t>
            </a:r>
            <a:r>
              <a:rPr lang="de-DE" dirty="0" err="1" smtClean="0"/>
              <a:t>GenerateMaterialCostStructure</a:t>
            </a:r>
            <a:r>
              <a:rPr lang="de-DE" dirty="0" smtClean="0"/>
              <a:t>(List&lt;</a:t>
            </a:r>
            <a:r>
              <a:rPr lang="de-DE" dirty="0" err="1" smtClean="0"/>
              <a:t>string</a:t>
            </a:r>
            <a:r>
              <a:rPr lang="de-DE" dirty="0" smtClean="0"/>
              <a:t>&gt; </a:t>
            </a:r>
            <a:r>
              <a:rPr lang="de-DE" dirty="0" err="1" smtClean="0"/>
              <a:t>materialNames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Hier wird die Liste aller Materialnamen der Datei übergeben. Daraus wird eine Baumstruktur erstellt und die Materialien </a:t>
            </a:r>
            <a:r>
              <a:rPr lang="de-DE" dirty="0" err="1" smtClean="0"/>
              <a:t>standartisiert</a:t>
            </a:r>
            <a:r>
              <a:rPr lang="de-DE" dirty="0" smtClean="0"/>
              <a:t> und zusammengefasst.</a:t>
            </a:r>
          </a:p>
          <a:p>
            <a:r>
              <a:rPr lang="de-DE" dirty="0"/>
              <a:t>[Post] 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AssignCostStructure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materialName</a:t>
            </a:r>
            <a:r>
              <a:rPr lang="de-DE" dirty="0" smtClean="0"/>
              <a:t>, </a:t>
            </a:r>
            <a:r>
              <a:rPr lang="de-DE" dirty="0" err="1" smtClean="0"/>
              <a:t>CostStructureDto</a:t>
            </a:r>
            <a:r>
              <a:rPr lang="de-DE" dirty="0" smtClean="0"/>
              <a:t> </a:t>
            </a:r>
            <a:r>
              <a:rPr lang="de-DE" dirty="0" err="1" smtClean="0"/>
              <a:t>dto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smtClean="0"/>
              <a:t>Hier wird bei der Übernahme eines Bauteils in die AVA dem übergebenem Materialnamen seine Kostengliederungs-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smtClean="0"/>
              <a:t>der übergebenen </a:t>
            </a:r>
            <a:r>
              <a:rPr lang="de-DE" dirty="0" smtClean="0"/>
              <a:t>Kostengliederung </a:t>
            </a:r>
            <a:r>
              <a:rPr lang="de-DE" dirty="0" smtClean="0"/>
              <a:t>zugewiesen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[</a:t>
            </a:r>
            <a:r>
              <a:rPr lang="de-DE" dirty="0" err="1" smtClean="0"/>
              <a:t>Put</a:t>
            </a:r>
            <a:r>
              <a:rPr lang="de-DE" dirty="0" smtClean="0"/>
              <a:t>] </a:t>
            </a:r>
            <a:r>
              <a:rPr lang="de-DE" dirty="0" err="1" smtClean="0"/>
              <a:t>ClassifyMaterialName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materialName</a:t>
            </a:r>
            <a:r>
              <a:rPr lang="de-DE" dirty="0" smtClean="0"/>
              <a:t>, </a:t>
            </a:r>
            <a:r>
              <a:rPr lang="de-DE" dirty="0" err="1" smtClean="0"/>
              <a:t>MaterialCategory</a:t>
            </a:r>
            <a:r>
              <a:rPr lang="de-DE" dirty="0" smtClean="0"/>
              <a:t> mc)</a:t>
            </a:r>
          </a:p>
          <a:p>
            <a:pPr lvl="1"/>
            <a:r>
              <a:rPr lang="de-DE" dirty="0" smtClean="0"/>
              <a:t>Bei einem Änderungsvorschlag der Klassifizierung wird hier die richtige Klasse dem Materialnamen zugewiesen</a:t>
            </a:r>
            <a:r>
              <a:rPr lang="de-DE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6517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Interne 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[Post] </a:t>
            </a:r>
            <a:r>
              <a:rPr lang="de-DE" dirty="0" err="1" smtClean="0"/>
              <a:t>AddMaterialsAsync</a:t>
            </a:r>
            <a:r>
              <a:rPr lang="de-DE" dirty="0" smtClean="0"/>
              <a:t>(</a:t>
            </a:r>
            <a:r>
              <a:rPr lang="de-DE" dirty="0" err="1" smtClean="0"/>
              <a:t>ICollection</a:t>
            </a:r>
            <a:r>
              <a:rPr lang="de-DE" dirty="0" smtClean="0"/>
              <a:t>&lt;</a:t>
            </a:r>
            <a:r>
              <a:rPr lang="de-DE" dirty="0" err="1" smtClean="0"/>
              <a:t>MaterialDto</a:t>
            </a:r>
            <a:r>
              <a:rPr lang="de-DE" dirty="0" smtClean="0"/>
              <a:t>&gt; </a:t>
            </a:r>
            <a:r>
              <a:rPr lang="de-DE" dirty="0" err="1" smtClean="0"/>
              <a:t>materials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Fügt Eine Liste von Materialien der </a:t>
            </a:r>
            <a:r>
              <a:rPr lang="de-DE" dirty="0" err="1" smtClean="0"/>
              <a:t>Datebank</a:t>
            </a:r>
            <a:r>
              <a:rPr lang="de-DE" dirty="0" smtClean="0"/>
              <a:t> hinzu.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[</a:t>
            </a:r>
            <a:r>
              <a:rPr lang="de-DE" dirty="0" err="1" smtClean="0"/>
              <a:t>Get</a:t>
            </a:r>
            <a:r>
              <a:rPr lang="de-DE" dirty="0" smtClean="0"/>
              <a:t>] List&lt;</a:t>
            </a:r>
            <a:r>
              <a:rPr lang="de-DE" dirty="0" err="1" smtClean="0"/>
              <a:t>MaterialDto</a:t>
            </a:r>
            <a:r>
              <a:rPr lang="de-DE" dirty="0" smtClean="0"/>
              <a:t>&gt; </a:t>
            </a:r>
            <a:r>
              <a:rPr lang="de-DE" dirty="0" err="1" smtClean="0"/>
              <a:t>GetMaterialsAsync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Liefert alle Materialien</a:t>
            </a:r>
            <a:endParaRPr lang="de-DE" dirty="0"/>
          </a:p>
          <a:p>
            <a:r>
              <a:rPr lang="de-DE" dirty="0" smtClean="0"/>
              <a:t>[</a:t>
            </a:r>
            <a:r>
              <a:rPr lang="de-DE" dirty="0" err="1" smtClean="0"/>
              <a:t>Get</a:t>
            </a:r>
            <a:r>
              <a:rPr lang="de-DE" dirty="0" smtClean="0"/>
              <a:t>] </a:t>
            </a:r>
            <a:r>
              <a:rPr lang="de-DE" dirty="0" err="1" smtClean="0"/>
              <a:t>MaterialDto</a:t>
            </a:r>
            <a:r>
              <a:rPr lang="de-DE" dirty="0" smtClean="0"/>
              <a:t> </a:t>
            </a:r>
            <a:r>
              <a:rPr lang="de-DE" dirty="0" err="1" smtClean="0"/>
              <a:t>GetMaterialToClassify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Liefert ein noch nicht klassifiziertes Material und sperrt dieses</a:t>
            </a:r>
          </a:p>
          <a:p>
            <a:r>
              <a:rPr lang="de-DE" dirty="0" smtClean="0"/>
              <a:t>[Post] </a:t>
            </a:r>
            <a:r>
              <a:rPr lang="de-DE" dirty="0" err="1"/>
              <a:t>FreeMaterialAsync</a:t>
            </a:r>
            <a:r>
              <a:rPr lang="de-DE" dirty="0"/>
              <a:t>(</a:t>
            </a:r>
            <a:r>
              <a:rPr lang="de-DE" dirty="0" err="1"/>
              <a:t>MaterialDto</a:t>
            </a:r>
            <a:r>
              <a:rPr lang="de-DE" dirty="0"/>
              <a:t> material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Entsperrt übergebenes Material</a:t>
            </a:r>
          </a:p>
          <a:p>
            <a:r>
              <a:rPr lang="de-DE" dirty="0" smtClean="0"/>
              <a:t>[</a:t>
            </a:r>
            <a:r>
              <a:rPr lang="de-DE" dirty="0" err="1" smtClean="0"/>
              <a:t>Put</a:t>
            </a:r>
            <a:r>
              <a:rPr lang="de-DE" dirty="0" smtClean="0"/>
              <a:t>] </a:t>
            </a:r>
            <a:r>
              <a:rPr lang="de-DE" dirty="0" err="1"/>
              <a:t>DistinctAsync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Löscht doppelte Einträge aus der Datenbank</a:t>
            </a:r>
          </a:p>
          <a:p>
            <a:r>
              <a:rPr lang="de-DE" dirty="0" smtClean="0"/>
              <a:t>[</a:t>
            </a:r>
            <a:r>
              <a:rPr lang="de-DE" dirty="0" err="1" smtClean="0"/>
              <a:t>Put</a:t>
            </a:r>
            <a:r>
              <a:rPr lang="de-DE" dirty="0" smtClean="0"/>
              <a:t>] </a:t>
            </a:r>
            <a:r>
              <a:rPr lang="de-DE" dirty="0" err="1" smtClean="0"/>
              <a:t>TrainAsync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Trainiert das Modell mit aktuellen Daten</a:t>
            </a:r>
          </a:p>
          <a:p>
            <a:r>
              <a:rPr lang="de-DE" dirty="0" smtClean="0"/>
              <a:t>[</a:t>
            </a:r>
            <a:r>
              <a:rPr lang="de-DE" dirty="0" err="1" smtClean="0"/>
              <a:t>Get</a:t>
            </a:r>
            <a:r>
              <a:rPr lang="de-DE" dirty="0" smtClean="0"/>
              <a:t>] </a:t>
            </a:r>
            <a:r>
              <a:rPr lang="de-DE" dirty="0" err="1" smtClean="0"/>
              <a:t>MaterialPredictionDto</a:t>
            </a:r>
            <a:r>
              <a:rPr lang="de-DE" dirty="0" smtClean="0"/>
              <a:t> </a:t>
            </a:r>
            <a:r>
              <a:rPr lang="de-DE" dirty="0" err="1" smtClean="0"/>
              <a:t>PredictAsync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materialName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Testet das </a:t>
            </a:r>
            <a:r>
              <a:rPr lang="de-DE" dirty="0" err="1" smtClean="0"/>
              <a:t>KlassifizierungsModell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97774" y="731521"/>
            <a:ext cx="3915295" cy="2111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AVA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52301" y="3582787"/>
            <a:ext cx="4206240" cy="254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KI-Service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2"/>
            <a:endCxn id="5" idx="0"/>
          </p:cNvCxnSpPr>
          <p:nvPr/>
        </p:nvCxnSpPr>
        <p:spPr>
          <a:xfrm flipH="1">
            <a:off x="2855421" y="2842954"/>
            <a:ext cx="1" cy="739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478087" y="910074"/>
            <a:ext cx="4580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Erstellen einer </a:t>
            </a:r>
            <a:r>
              <a:rPr lang="de-DE" dirty="0" err="1" smtClean="0"/>
              <a:t>MaterialKostengliederung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Zuweisen der Kostengliederung bei Übernahme aus IFC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Änderungsvorschlag bei schlechtem 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74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56458" y="407324"/>
            <a:ext cx="2527069" cy="1120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Material-</a:t>
            </a:r>
            <a:r>
              <a:rPr lang="de-DE" sz="1100" dirty="0" err="1" smtClean="0"/>
              <a:t>Kostenglierderungsimport</a:t>
            </a:r>
            <a:r>
              <a:rPr lang="de-DE" sz="1100" dirty="0" smtClean="0"/>
              <a:t> wird gestartet</a:t>
            </a:r>
            <a:endParaRPr lang="de-DE" sz="1100" dirty="0"/>
          </a:p>
        </p:txBody>
      </p:sp>
      <p:sp>
        <p:nvSpPr>
          <p:cNvPr id="5" name="Rechteck 4"/>
          <p:cNvSpPr/>
          <p:nvPr/>
        </p:nvSpPr>
        <p:spPr>
          <a:xfrm>
            <a:off x="1232358" y="3552306"/>
            <a:ext cx="155032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Ifc</a:t>
            </a:r>
            <a:r>
              <a:rPr lang="de-DE" sz="1100" dirty="0" smtClean="0"/>
              <a:t> Datei wird nach Materialien </a:t>
            </a:r>
            <a:r>
              <a:rPr lang="de-DE" sz="1100" dirty="0" err="1" smtClean="0"/>
              <a:t>gecrawled</a:t>
            </a:r>
            <a:endParaRPr lang="de-DE" sz="1100" dirty="0"/>
          </a:p>
        </p:txBody>
      </p:sp>
      <p:sp>
        <p:nvSpPr>
          <p:cNvPr id="7" name="Rechteck 6"/>
          <p:cNvSpPr/>
          <p:nvPr/>
        </p:nvSpPr>
        <p:spPr>
          <a:xfrm>
            <a:off x="3713710" y="1984663"/>
            <a:ext cx="1575262" cy="80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Funktion nicht verfügbar</a:t>
            </a:r>
            <a:endParaRPr lang="de-DE" sz="1100" dirty="0"/>
          </a:p>
        </p:txBody>
      </p:sp>
      <p:sp>
        <p:nvSpPr>
          <p:cNvPr id="8" name="Flussdiagramm: Verzweigung 7"/>
          <p:cNvSpPr/>
          <p:nvPr/>
        </p:nvSpPr>
        <p:spPr>
          <a:xfrm>
            <a:off x="1076496" y="1928553"/>
            <a:ext cx="1862051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Internet vorhanden</a:t>
            </a:r>
            <a:endParaRPr lang="de-DE" sz="1100" dirty="0"/>
          </a:p>
        </p:txBody>
      </p:sp>
      <p:cxnSp>
        <p:nvCxnSpPr>
          <p:cNvPr id="10" name="Gerade Verbindung mit Pfeil 9"/>
          <p:cNvCxnSpPr>
            <a:endCxn id="8" idx="0"/>
          </p:cNvCxnSpPr>
          <p:nvPr/>
        </p:nvCxnSpPr>
        <p:spPr>
          <a:xfrm flipH="1">
            <a:off x="2007522" y="1527465"/>
            <a:ext cx="12471" cy="40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2"/>
            <a:endCxn id="5" idx="0"/>
          </p:cNvCxnSpPr>
          <p:nvPr/>
        </p:nvCxnSpPr>
        <p:spPr>
          <a:xfrm flipH="1">
            <a:off x="2007521" y="2842953"/>
            <a:ext cx="1" cy="70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3"/>
            <a:endCxn id="7" idx="1"/>
          </p:cNvCxnSpPr>
          <p:nvPr/>
        </p:nvCxnSpPr>
        <p:spPr>
          <a:xfrm>
            <a:off x="2938547" y="2385753"/>
            <a:ext cx="775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738647" y="3552305"/>
            <a:ext cx="155032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Serviceanfrage zur Baumgenerierung</a:t>
            </a:r>
            <a:endParaRPr lang="de-DE" sz="1100" dirty="0"/>
          </a:p>
        </p:txBody>
      </p:sp>
      <p:sp>
        <p:nvSpPr>
          <p:cNvPr id="29" name="Rechteck 28"/>
          <p:cNvSpPr/>
          <p:nvPr/>
        </p:nvSpPr>
        <p:spPr>
          <a:xfrm>
            <a:off x="6244936" y="3552304"/>
            <a:ext cx="155032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Mapping auf das ORCA Model einer Kostengliederung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5" idx="3"/>
            <a:endCxn id="28" idx="1"/>
          </p:cNvCxnSpPr>
          <p:nvPr/>
        </p:nvCxnSpPr>
        <p:spPr>
          <a:xfrm flipV="1">
            <a:off x="2782683" y="3947160"/>
            <a:ext cx="955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3"/>
            <a:endCxn id="29" idx="1"/>
          </p:cNvCxnSpPr>
          <p:nvPr/>
        </p:nvCxnSpPr>
        <p:spPr>
          <a:xfrm flipV="1">
            <a:off x="5288972" y="3947159"/>
            <a:ext cx="955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8926485" y="2637558"/>
            <a:ext cx="2527069" cy="1120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Ende</a:t>
            </a:r>
            <a:endParaRPr lang="de-DE" sz="1100" dirty="0"/>
          </a:p>
        </p:txBody>
      </p:sp>
      <p:cxnSp>
        <p:nvCxnSpPr>
          <p:cNvPr id="38" name="Gerade Verbindung mit Pfeil 37"/>
          <p:cNvCxnSpPr>
            <a:stCxn id="29" idx="3"/>
          </p:cNvCxnSpPr>
          <p:nvPr/>
        </p:nvCxnSpPr>
        <p:spPr>
          <a:xfrm flipV="1">
            <a:off x="7795261" y="3197629"/>
            <a:ext cx="1152004" cy="74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7" idx="3"/>
          </p:cNvCxnSpPr>
          <p:nvPr/>
        </p:nvCxnSpPr>
        <p:spPr>
          <a:xfrm>
            <a:off x="5288972" y="2385753"/>
            <a:ext cx="3658293" cy="8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782683" y="210875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2062086" y="278684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1710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56458" y="407324"/>
            <a:ext cx="2527069" cy="1120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Bauteil wird aus IFC übernommen</a:t>
            </a:r>
            <a:endParaRPr lang="de-DE" sz="1100" dirty="0"/>
          </a:p>
        </p:txBody>
      </p:sp>
      <p:sp>
        <p:nvSpPr>
          <p:cNvPr id="5" name="Rechteck 4"/>
          <p:cNvSpPr/>
          <p:nvPr/>
        </p:nvSpPr>
        <p:spPr>
          <a:xfrm>
            <a:off x="1232358" y="3552306"/>
            <a:ext cx="155032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Serviceanfrage zur </a:t>
            </a:r>
            <a:r>
              <a:rPr lang="de-DE" sz="1100" dirty="0" smtClean="0"/>
              <a:t>Kostengliederungs-Zuweisung</a:t>
            </a:r>
            <a:endParaRPr lang="de-DE" sz="1100" dirty="0"/>
          </a:p>
        </p:txBody>
      </p:sp>
      <p:sp>
        <p:nvSpPr>
          <p:cNvPr id="7" name="Rechteck 6"/>
          <p:cNvSpPr/>
          <p:nvPr/>
        </p:nvSpPr>
        <p:spPr>
          <a:xfrm>
            <a:off x="3713710" y="1984663"/>
            <a:ext cx="1575262" cy="80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Funktion nicht verfügbar</a:t>
            </a:r>
            <a:endParaRPr lang="de-DE" sz="1100" dirty="0"/>
          </a:p>
        </p:txBody>
      </p:sp>
      <p:sp>
        <p:nvSpPr>
          <p:cNvPr id="8" name="Flussdiagramm: Verzweigung 7"/>
          <p:cNvSpPr/>
          <p:nvPr/>
        </p:nvSpPr>
        <p:spPr>
          <a:xfrm>
            <a:off x="1076496" y="1928553"/>
            <a:ext cx="1862051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Internet vorhanden</a:t>
            </a:r>
            <a:endParaRPr lang="de-DE" sz="1100" dirty="0"/>
          </a:p>
        </p:txBody>
      </p:sp>
      <p:cxnSp>
        <p:nvCxnSpPr>
          <p:cNvPr id="10" name="Gerade Verbindung mit Pfeil 9"/>
          <p:cNvCxnSpPr>
            <a:endCxn id="8" idx="0"/>
          </p:cNvCxnSpPr>
          <p:nvPr/>
        </p:nvCxnSpPr>
        <p:spPr>
          <a:xfrm flipH="1">
            <a:off x="2007522" y="1527465"/>
            <a:ext cx="12471" cy="40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2"/>
            <a:endCxn id="5" idx="0"/>
          </p:cNvCxnSpPr>
          <p:nvPr/>
        </p:nvCxnSpPr>
        <p:spPr>
          <a:xfrm flipH="1">
            <a:off x="2007521" y="2842953"/>
            <a:ext cx="1" cy="70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3"/>
            <a:endCxn id="7" idx="1"/>
          </p:cNvCxnSpPr>
          <p:nvPr/>
        </p:nvCxnSpPr>
        <p:spPr>
          <a:xfrm>
            <a:off x="2938547" y="2385753"/>
            <a:ext cx="775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738647" y="3552305"/>
            <a:ext cx="155032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Bauelement wird </a:t>
            </a:r>
            <a:r>
              <a:rPr lang="de-DE" sz="1100" dirty="0" err="1" smtClean="0"/>
              <a:t>Kosengliederung</a:t>
            </a:r>
            <a:r>
              <a:rPr lang="de-DE" sz="1100" dirty="0" smtClean="0"/>
              <a:t> zugewiesen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5" idx="3"/>
            <a:endCxn id="28" idx="1"/>
          </p:cNvCxnSpPr>
          <p:nvPr/>
        </p:nvCxnSpPr>
        <p:spPr>
          <a:xfrm flipV="1">
            <a:off x="2782683" y="3947160"/>
            <a:ext cx="955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3"/>
            <a:endCxn id="37" idx="1"/>
          </p:cNvCxnSpPr>
          <p:nvPr/>
        </p:nvCxnSpPr>
        <p:spPr>
          <a:xfrm flipV="1">
            <a:off x="5288972" y="3197629"/>
            <a:ext cx="1812606" cy="74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7101578" y="2637558"/>
            <a:ext cx="2527069" cy="1120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Ende</a:t>
            </a:r>
            <a:endParaRPr lang="de-DE" sz="1100" dirty="0"/>
          </a:p>
        </p:txBody>
      </p:sp>
      <p:cxnSp>
        <p:nvCxnSpPr>
          <p:cNvPr id="41" name="Gerade Verbindung mit Pfeil 40"/>
          <p:cNvCxnSpPr>
            <a:stCxn id="7" idx="3"/>
            <a:endCxn id="37" idx="1"/>
          </p:cNvCxnSpPr>
          <p:nvPr/>
        </p:nvCxnSpPr>
        <p:spPr>
          <a:xfrm>
            <a:off x="5288972" y="2385753"/>
            <a:ext cx="1812606" cy="8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782683" y="210875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2062086" y="278684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737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56458" y="407324"/>
            <a:ext cx="2527069" cy="1120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Material wir vom Nutzer in andere </a:t>
            </a:r>
            <a:r>
              <a:rPr lang="de-DE" sz="1100" dirty="0" err="1" smtClean="0"/>
              <a:t>MaterialCategory</a:t>
            </a:r>
            <a:r>
              <a:rPr lang="de-DE" sz="1100" dirty="0" smtClean="0"/>
              <a:t> eingeordnet.</a:t>
            </a:r>
            <a:endParaRPr lang="de-DE" sz="1100" dirty="0"/>
          </a:p>
        </p:txBody>
      </p:sp>
      <p:sp>
        <p:nvSpPr>
          <p:cNvPr id="5" name="Rechteck 4"/>
          <p:cNvSpPr/>
          <p:nvPr/>
        </p:nvSpPr>
        <p:spPr>
          <a:xfrm>
            <a:off x="1232358" y="3552306"/>
            <a:ext cx="155032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Datenstand wird am Server </a:t>
            </a:r>
            <a:r>
              <a:rPr lang="de-DE" sz="1100" dirty="0" err="1" smtClean="0"/>
              <a:t>geupdated</a:t>
            </a:r>
            <a:endParaRPr lang="de-DE" sz="1100" dirty="0"/>
          </a:p>
        </p:txBody>
      </p:sp>
      <p:sp>
        <p:nvSpPr>
          <p:cNvPr id="7" name="Rechteck 6"/>
          <p:cNvSpPr/>
          <p:nvPr/>
        </p:nvSpPr>
        <p:spPr>
          <a:xfrm>
            <a:off x="3713710" y="1984663"/>
            <a:ext cx="1575262" cy="80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Funktion nicht verfügbar</a:t>
            </a:r>
            <a:endParaRPr lang="de-DE" sz="1100" dirty="0"/>
          </a:p>
        </p:txBody>
      </p:sp>
      <p:sp>
        <p:nvSpPr>
          <p:cNvPr id="8" name="Flussdiagramm: Verzweigung 7"/>
          <p:cNvSpPr/>
          <p:nvPr/>
        </p:nvSpPr>
        <p:spPr>
          <a:xfrm>
            <a:off x="1076496" y="1928553"/>
            <a:ext cx="1862051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Internet vorhanden</a:t>
            </a:r>
            <a:endParaRPr lang="de-DE" sz="1100" dirty="0"/>
          </a:p>
        </p:txBody>
      </p:sp>
      <p:cxnSp>
        <p:nvCxnSpPr>
          <p:cNvPr id="10" name="Gerade Verbindung mit Pfeil 9"/>
          <p:cNvCxnSpPr>
            <a:endCxn id="8" idx="0"/>
          </p:cNvCxnSpPr>
          <p:nvPr/>
        </p:nvCxnSpPr>
        <p:spPr>
          <a:xfrm flipH="1">
            <a:off x="2007522" y="1527465"/>
            <a:ext cx="12471" cy="40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2"/>
            <a:endCxn id="5" idx="0"/>
          </p:cNvCxnSpPr>
          <p:nvPr/>
        </p:nvCxnSpPr>
        <p:spPr>
          <a:xfrm flipH="1">
            <a:off x="2007521" y="2842953"/>
            <a:ext cx="1" cy="70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3"/>
            <a:endCxn id="7" idx="1"/>
          </p:cNvCxnSpPr>
          <p:nvPr/>
        </p:nvCxnSpPr>
        <p:spPr>
          <a:xfrm>
            <a:off x="2938547" y="2385753"/>
            <a:ext cx="775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738647" y="3552305"/>
            <a:ext cx="155032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Modell wird neu trainiert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5" idx="3"/>
            <a:endCxn id="28" idx="1"/>
          </p:cNvCxnSpPr>
          <p:nvPr/>
        </p:nvCxnSpPr>
        <p:spPr>
          <a:xfrm flipV="1">
            <a:off x="2782683" y="3947160"/>
            <a:ext cx="955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3"/>
            <a:endCxn id="37" idx="1"/>
          </p:cNvCxnSpPr>
          <p:nvPr/>
        </p:nvCxnSpPr>
        <p:spPr>
          <a:xfrm flipV="1">
            <a:off x="5288972" y="3063841"/>
            <a:ext cx="1543423" cy="88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6832395" y="2503770"/>
            <a:ext cx="2527069" cy="1120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Ende</a:t>
            </a:r>
            <a:endParaRPr lang="de-DE" sz="1100" dirty="0"/>
          </a:p>
        </p:txBody>
      </p:sp>
      <p:cxnSp>
        <p:nvCxnSpPr>
          <p:cNvPr id="41" name="Gerade Verbindung mit Pfeil 40"/>
          <p:cNvCxnSpPr>
            <a:stCxn id="7" idx="3"/>
            <a:endCxn id="37" idx="1"/>
          </p:cNvCxnSpPr>
          <p:nvPr/>
        </p:nvCxnSpPr>
        <p:spPr>
          <a:xfrm>
            <a:off x="5288972" y="2385753"/>
            <a:ext cx="1543423" cy="67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782683" y="210875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2062086" y="278684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6727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Schnittstellen für ORCA AVA</vt:lpstr>
      <vt:lpstr>Interne Schnittstellen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Schnittstellen</dc:title>
  <dc:creator>Florian Weidner</dc:creator>
  <cp:lastModifiedBy>Florian Weidner</cp:lastModifiedBy>
  <cp:revision>12</cp:revision>
  <dcterms:created xsi:type="dcterms:W3CDTF">2023-02-01T13:22:26Z</dcterms:created>
  <dcterms:modified xsi:type="dcterms:W3CDTF">2023-02-09T13:57:29Z</dcterms:modified>
</cp:coreProperties>
</file>