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1" r:id="rId5"/>
  </p:sldMasterIdLst>
  <p:notesMasterIdLst>
    <p:notesMasterId r:id="rId36"/>
  </p:notesMasterIdLst>
  <p:handoutMasterIdLst>
    <p:handoutMasterId r:id="rId37"/>
  </p:handoutMasterIdLst>
  <p:sldIdLst>
    <p:sldId id="256" r:id="rId6"/>
    <p:sldId id="272" r:id="rId7"/>
    <p:sldId id="292" r:id="rId8"/>
    <p:sldId id="293" r:id="rId9"/>
    <p:sldId id="294" r:id="rId10"/>
    <p:sldId id="295" r:id="rId11"/>
    <p:sldId id="316" r:id="rId12"/>
    <p:sldId id="296" r:id="rId13"/>
    <p:sldId id="297" r:id="rId14"/>
    <p:sldId id="317" r:id="rId15"/>
    <p:sldId id="298" r:id="rId16"/>
    <p:sldId id="299" r:id="rId17"/>
    <p:sldId id="300" r:id="rId18"/>
    <p:sldId id="301" r:id="rId19"/>
    <p:sldId id="304" r:id="rId20"/>
    <p:sldId id="302" r:id="rId21"/>
    <p:sldId id="303" r:id="rId22"/>
    <p:sldId id="305" r:id="rId23"/>
    <p:sldId id="318" r:id="rId24"/>
    <p:sldId id="306" r:id="rId25"/>
    <p:sldId id="307" r:id="rId26"/>
    <p:sldId id="308" r:id="rId27"/>
    <p:sldId id="319" r:id="rId28"/>
    <p:sldId id="314" r:id="rId29"/>
    <p:sldId id="310" r:id="rId30"/>
    <p:sldId id="311" r:id="rId31"/>
    <p:sldId id="313" r:id="rId32"/>
    <p:sldId id="312" r:id="rId33"/>
    <p:sldId id="315" r:id="rId34"/>
    <p:sldId id="261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305D"/>
    <a:srgbClr val="909090"/>
    <a:srgbClr val="646363"/>
    <a:srgbClr val="E6007E"/>
    <a:srgbClr val="C5C6C6"/>
    <a:srgbClr val="D2E6FF"/>
    <a:srgbClr val="009FE3"/>
    <a:srgbClr val="F6F6F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E40C5-C62B-4C9A-AB3D-4C2CCCE8F20D}" v="556" dt="2021-01-22T13:45:00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93" autoAdjust="0"/>
  </p:normalViewPr>
  <p:slideViewPr>
    <p:cSldViewPr>
      <p:cViewPr>
        <p:scale>
          <a:sx n="100" d="100"/>
          <a:sy n="100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a Stadler" userId="S::petra.stadler@orca-software.com::05438ab8-80cf-4a55-a1e4-f0dcd8792d44" providerId="AD" clId="Web-{C4BE40C5-C62B-4C9A-AB3D-4C2CCCE8F20D}"/>
    <pc:docChg chg="delSld modSld">
      <pc:chgData name="Petra Stadler" userId="S::petra.stadler@orca-software.com::05438ab8-80cf-4a55-a1e4-f0dcd8792d44" providerId="AD" clId="Web-{C4BE40C5-C62B-4C9A-AB3D-4C2CCCE8F20D}" dt="2021-01-22T13:44:59.835" v="288" actId="20577"/>
      <pc:docMkLst>
        <pc:docMk/>
      </pc:docMkLst>
      <pc:sldChg chg="addSp modSp">
        <pc:chgData name="Petra Stadler" userId="S::petra.stadler@orca-software.com::05438ab8-80cf-4a55-a1e4-f0dcd8792d44" providerId="AD" clId="Web-{C4BE40C5-C62B-4C9A-AB3D-4C2CCCE8F20D}" dt="2021-01-22T13:38:55.936" v="105" actId="20577"/>
        <pc:sldMkLst>
          <pc:docMk/>
          <pc:sldMk cId="4232888692" sldId="258"/>
        </pc:sldMkLst>
        <pc:spChg chg="mod">
          <ac:chgData name="Petra Stadler" userId="S::petra.stadler@orca-software.com::05438ab8-80cf-4a55-a1e4-f0dcd8792d44" providerId="AD" clId="Web-{C4BE40C5-C62B-4C9A-AB3D-4C2CCCE8F20D}" dt="2021-01-22T13:38:55.936" v="105" actId="20577"/>
          <ac:spMkLst>
            <pc:docMk/>
            <pc:sldMk cId="4232888692" sldId="258"/>
            <ac:spMk id="4" creationId="{00000000-0000-0000-0000-000000000000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35:58.510" v="0" actId="1076"/>
          <ac:spMkLst>
            <pc:docMk/>
            <pc:sldMk cId="4232888692" sldId="258"/>
            <ac:spMk id="7" creationId="{00000000-0000-0000-0000-000000000000}"/>
          </ac:spMkLst>
        </pc:spChg>
        <pc:spChg chg="add mod">
          <ac:chgData name="Petra Stadler" userId="S::petra.stadler@orca-software.com::05438ab8-80cf-4a55-a1e4-f0dcd8792d44" providerId="AD" clId="Web-{C4BE40C5-C62B-4C9A-AB3D-4C2CCCE8F20D}" dt="2021-01-22T13:36:25.495" v="26" actId="20577"/>
          <ac:spMkLst>
            <pc:docMk/>
            <pc:sldMk cId="4232888692" sldId="258"/>
            <ac:spMk id="8" creationId="{0BA8FD6C-517A-4B20-B4FA-4E3B2C35B808}"/>
          </ac:spMkLst>
        </pc:spChg>
      </pc:sldChg>
      <pc:sldChg chg="del">
        <pc:chgData name="Petra Stadler" userId="S::petra.stadler@orca-software.com::05438ab8-80cf-4a55-a1e4-f0dcd8792d44" providerId="AD" clId="Web-{C4BE40C5-C62B-4C9A-AB3D-4C2CCCE8F20D}" dt="2021-01-22T13:42:37.066" v="205"/>
        <pc:sldMkLst>
          <pc:docMk/>
          <pc:sldMk cId="221320659" sldId="259"/>
        </pc:sldMkLst>
      </pc:sldChg>
      <pc:sldChg chg="addSp delSp modSp addAnim delAnim modAnim">
        <pc:chgData name="Petra Stadler" userId="S::petra.stadler@orca-software.com::05438ab8-80cf-4a55-a1e4-f0dcd8792d44" providerId="AD" clId="Web-{C4BE40C5-C62B-4C9A-AB3D-4C2CCCE8F20D}" dt="2021-01-22T13:42:31.207" v="204" actId="20577"/>
        <pc:sldMkLst>
          <pc:docMk/>
          <pc:sldMk cId="3569613059" sldId="260"/>
        </pc:sldMkLst>
        <pc:spChg chg="add mod">
          <ac:chgData name="Petra Stadler" userId="S::petra.stadler@orca-software.com::05438ab8-80cf-4a55-a1e4-f0dcd8792d44" providerId="AD" clId="Web-{C4BE40C5-C62B-4C9A-AB3D-4C2CCCE8F20D}" dt="2021-01-22T13:38:37.701" v="101" actId="1076"/>
          <ac:spMkLst>
            <pc:docMk/>
            <pc:sldMk cId="3569613059" sldId="260"/>
            <ac:spMk id="2" creationId="{4983BD8C-14B8-49E7-B3ED-D3662221BBC4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36:38.730" v="31" actId="20577"/>
          <ac:spMkLst>
            <pc:docMk/>
            <pc:sldMk cId="3569613059" sldId="260"/>
            <ac:spMk id="4" creationId="{00000000-0000-0000-0000-000000000000}"/>
          </ac:spMkLst>
        </pc:spChg>
        <pc:spChg chg="add del mod">
          <ac:chgData name="Petra Stadler" userId="S::petra.stadler@orca-software.com::05438ab8-80cf-4a55-a1e4-f0dcd8792d44" providerId="AD" clId="Web-{C4BE40C5-C62B-4C9A-AB3D-4C2CCCE8F20D}" dt="2021-01-22T13:39:35.031" v="118" actId="20577"/>
          <ac:spMkLst>
            <pc:docMk/>
            <pc:sldMk cId="3569613059" sldId="260"/>
            <ac:spMk id="6" creationId="{00000000-0000-0000-0000-000000000000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39:43.687" v="120" actId="20577"/>
          <ac:spMkLst>
            <pc:docMk/>
            <pc:sldMk cId="3569613059" sldId="260"/>
            <ac:spMk id="7" creationId="{00000000-0000-0000-0000-000000000000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40:42.798" v="145" actId="20577"/>
          <ac:spMkLst>
            <pc:docMk/>
            <pc:sldMk cId="3569613059" sldId="260"/>
            <ac:spMk id="8" creationId="{00000000-0000-0000-0000-000000000000}"/>
          </ac:spMkLst>
        </pc:spChg>
        <pc:spChg chg="add del mod">
          <ac:chgData name="Petra Stadler" userId="S::petra.stadler@orca-software.com::05438ab8-80cf-4a55-a1e4-f0dcd8792d44" providerId="AD" clId="Web-{C4BE40C5-C62B-4C9A-AB3D-4C2CCCE8F20D}" dt="2021-01-22T13:37:51.357" v="69"/>
          <ac:spMkLst>
            <pc:docMk/>
            <pc:sldMk cId="3569613059" sldId="260"/>
            <ac:spMk id="12" creationId="{5344CF09-BEC0-4A97-891D-E5A50D3452BD}"/>
          </ac:spMkLst>
        </pc:spChg>
        <pc:spChg chg="add mod">
          <ac:chgData name="Petra Stadler" userId="S::petra.stadler@orca-software.com::05438ab8-80cf-4a55-a1e4-f0dcd8792d44" providerId="AD" clId="Web-{C4BE40C5-C62B-4C9A-AB3D-4C2CCCE8F20D}" dt="2021-01-22T13:39:07.077" v="107" actId="1076"/>
          <ac:spMkLst>
            <pc:docMk/>
            <pc:sldMk cId="3569613059" sldId="260"/>
            <ac:spMk id="14" creationId="{9CCC0842-B310-4B73-A347-7CA19B9A001C}"/>
          </ac:spMkLst>
        </pc:spChg>
        <pc:spChg chg="add del mod">
          <ac:chgData name="Petra Stadler" userId="S::petra.stadler@orca-software.com::05438ab8-80cf-4a55-a1e4-f0dcd8792d44" providerId="AD" clId="Web-{C4BE40C5-C62B-4C9A-AB3D-4C2CCCE8F20D}" dt="2021-01-22T13:40:14.750" v="124"/>
          <ac:spMkLst>
            <pc:docMk/>
            <pc:sldMk cId="3569613059" sldId="260"/>
            <ac:spMk id="16" creationId="{D5B36B86-442D-4FA5-99CE-14C02963E70A}"/>
          </ac:spMkLst>
        </pc:spChg>
        <pc:spChg chg="add mod">
          <ac:chgData name="Petra Stadler" userId="S::petra.stadler@orca-software.com::05438ab8-80cf-4a55-a1e4-f0dcd8792d44" providerId="AD" clId="Web-{C4BE40C5-C62B-4C9A-AB3D-4C2CCCE8F20D}" dt="2021-01-22T13:42:31.207" v="204" actId="20577"/>
          <ac:spMkLst>
            <pc:docMk/>
            <pc:sldMk cId="3569613059" sldId="260"/>
            <ac:spMk id="17" creationId="{99BFA7C6-9644-4156-A433-E3B21F2CC681}"/>
          </ac:spMkLst>
        </pc:spChg>
      </pc:sldChg>
      <pc:sldChg chg="addSp modSp">
        <pc:chgData name="Petra Stadler" userId="S::petra.stadler@orca-software.com::05438ab8-80cf-4a55-a1e4-f0dcd8792d44" providerId="AD" clId="Web-{C4BE40C5-C62B-4C9A-AB3D-4C2CCCE8F20D}" dt="2021-01-22T13:44:59.835" v="288" actId="20577"/>
        <pc:sldMkLst>
          <pc:docMk/>
          <pc:sldMk cId="2120286560" sldId="263"/>
        </pc:sldMkLst>
        <pc:spChg chg="add mod">
          <ac:chgData name="Petra Stadler" userId="S::petra.stadler@orca-software.com::05438ab8-80cf-4a55-a1e4-f0dcd8792d44" providerId="AD" clId="Web-{C4BE40C5-C62B-4C9A-AB3D-4C2CCCE8F20D}" dt="2021-01-22T13:44:59.835" v="288" actId="20577"/>
          <ac:spMkLst>
            <pc:docMk/>
            <pc:sldMk cId="2120286560" sldId="263"/>
            <ac:spMk id="2" creationId="{A750F2D6-56F6-4775-B7C8-B4DB4F1F0523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43:46.365" v="233" actId="20577"/>
          <ac:spMkLst>
            <pc:docMk/>
            <pc:sldMk cId="2120286560" sldId="263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B7F2-EFC7-41AB-808A-13F11FCCB5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6D07-4B6A-4312-A747-8031E0AB4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360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645F2-AA06-41ED-B356-41057E365081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B3797-EFED-40A0-9845-1D9D30AE8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orspann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6" name="Grafik 5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4"/>
          <a:stretch/>
        </p:blipFill>
        <p:spPr>
          <a:xfrm>
            <a:off x="0" y="0"/>
            <a:ext cx="9144000" cy="4587974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45" y="202964"/>
            <a:ext cx="598839" cy="442324"/>
          </a:xfrm>
          <a:prstGeom prst="rect">
            <a:avLst/>
          </a:prstGeom>
        </p:spPr>
      </p:pic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3492" y="4878228"/>
            <a:ext cx="7111727" cy="233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04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s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685800" y="2299259"/>
            <a:ext cx="7772400" cy="797377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3992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3182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8079690" cy="3394472"/>
          </a:xfrm>
        </p:spPr>
        <p:txBody>
          <a:bodyPr lIns="0" tIns="0" rIns="0" bIns="0">
            <a:noAutofit/>
          </a:bodyPr>
          <a:lstStyle>
            <a:lvl1pPr marL="179388" indent="-179388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20574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4"/>
            <a:endParaRPr lang="de-DE" dirty="0" smtClean="0"/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865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39714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0"/>
          </p:nvPr>
        </p:nvSpPr>
        <p:spPr>
          <a:xfrm>
            <a:off x="4644008" y="1200151"/>
            <a:ext cx="3975234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01566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0"/>
          </p:nvPr>
        </p:nvSpPr>
        <p:spPr>
          <a:xfrm>
            <a:off x="3284565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6012160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68547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972000" y="2139703"/>
            <a:ext cx="7772400" cy="1102519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9635" y="3079536"/>
            <a:ext cx="6400800" cy="9532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Name, ORCA Software GmbH</a:t>
            </a:r>
          </a:p>
        </p:txBody>
      </p:sp>
    </p:spTree>
    <p:extLst>
      <p:ext uri="{BB962C8B-B14F-4D97-AF65-F5344CB8AC3E}">
        <p14:creationId xmlns:p14="http://schemas.microsoft.com/office/powerpoint/2010/main" val="21186542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6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s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685800" y="2299259"/>
            <a:ext cx="7772400" cy="797377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2185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4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570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8079690" cy="3394472"/>
          </a:xfrm>
        </p:spPr>
        <p:txBody>
          <a:bodyPr lIns="0" tIns="0" rIns="0" bIns="0">
            <a:noAutofit/>
          </a:bodyPr>
          <a:lstStyle>
            <a:lvl1pPr marL="179388" indent="-179388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20574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8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39714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0"/>
          </p:nvPr>
        </p:nvSpPr>
        <p:spPr>
          <a:xfrm>
            <a:off x="4644008" y="1200151"/>
            <a:ext cx="3975234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426287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3284565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1"/>
          </p:nvPr>
        </p:nvSpPr>
        <p:spPr>
          <a:xfrm>
            <a:off x="6012160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822036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orspann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6" name="Grafik 5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716000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45" y="202964"/>
            <a:ext cx="598839" cy="442324"/>
          </a:xfrm>
          <a:prstGeom prst="rect">
            <a:avLst/>
          </a:prstGeom>
        </p:spPr>
      </p:pic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3492" y="4878228"/>
            <a:ext cx="7111727" cy="233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426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1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972000" y="2139703"/>
            <a:ext cx="7772400" cy="1102519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9635" y="3079536"/>
            <a:ext cx="6400800" cy="9532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Name, ORCA Software GmbH</a:t>
            </a:r>
          </a:p>
        </p:txBody>
      </p:sp>
    </p:spTree>
    <p:extLst>
      <p:ext uri="{BB962C8B-B14F-4D97-AF65-F5344CB8AC3E}">
        <p14:creationId xmlns:p14="http://schemas.microsoft.com/office/powerpoint/2010/main" val="1153673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21590" cy="857250"/>
          </a:xfrm>
          <a:prstGeom prst="rect">
            <a:avLst/>
          </a:prstGeom>
        </p:spPr>
        <p:txBody>
          <a:bodyPr vert="horz" lIns="0" tIns="46800" rIns="0" bIns="45720" rtlCol="0" anchor="ctr">
            <a:normAutofit/>
          </a:bodyPr>
          <a:lstStyle/>
          <a:p>
            <a:r>
              <a:rPr lang="de-DE" dirty="0" smtClean="0"/>
              <a:t>Titelmasterformat </a:t>
            </a:r>
            <a:r>
              <a:rPr lang="de-DE" dirty="0"/>
              <a:t>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759109"/>
            <a:ext cx="946448" cy="256181"/>
          </a:xfrm>
          <a:prstGeom prst="rect">
            <a:avLst/>
          </a:prstGeom>
        </p:spPr>
      </p:pic>
      <p:pic>
        <p:nvPicPr>
          <p:cNvPr id="10" name="Picture 2" descr="Datei:Logo TH Rosenheim 2019.svg – Wikipedia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9" y="4731545"/>
            <a:ext cx="948201" cy="3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6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60" r:id="rId3"/>
    <p:sldLayoutId id="2147483678" r:id="rId4"/>
    <p:sldLayoutId id="2147483658" r:id="rId5"/>
    <p:sldLayoutId id="2147483676" r:id="rId6"/>
    <p:sldLayoutId id="2147483710" r:id="rId7"/>
  </p:sldLayoutIdLst>
  <p:timing>
    <p:tnLst>
      <p:par>
        <p:cTn id="1" dur="indefinite" restart="never" nodeType="tmRoot"/>
      </p:par>
    </p:tnLst>
  </p:timing>
  <p:txStyles>
    <p:titleStyle>
      <a:lvl1pPr marL="0" indent="0" algn="l" defTabSz="896938" rtl="0" eaLnBrk="1" latinLnBrk="0" hangingPunct="1">
        <a:spcBef>
          <a:spcPct val="0"/>
        </a:spcBef>
        <a:buNone/>
        <a:tabLst/>
        <a:defRPr sz="2800" kern="1200">
          <a:solidFill>
            <a:srgbClr val="646363"/>
          </a:solidFill>
          <a:latin typeface="+mj-lt"/>
          <a:ea typeface="+mj-ea"/>
          <a:cs typeface="+mj-cs"/>
        </a:defRPr>
      </a:lvl1pPr>
    </p:titleStyle>
    <p:bodyStyle>
      <a:lvl1pPr marL="0" indent="0" algn="l" defTabSz="180975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None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182563" indent="0" algn="l" defTabSz="180975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None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346075" indent="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None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21590" cy="857250"/>
          </a:xfrm>
          <a:prstGeom prst="rect">
            <a:avLst/>
          </a:prstGeom>
        </p:spPr>
        <p:txBody>
          <a:bodyPr vert="horz" lIns="0" tIns="46800" rIns="0" bIns="45720" rtlCol="0" anchor="ctr">
            <a:normAutofit/>
          </a:bodyPr>
          <a:lstStyle/>
          <a:p>
            <a:r>
              <a:rPr lang="de-DE" dirty="0" smtClean="0"/>
              <a:t>Titelmasterformat </a:t>
            </a:r>
            <a:r>
              <a:rPr lang="de-DE" dirty="0"/>
              <a:t>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pic>
        <p:nvPicPr>
          <p:cNvPr id="10" name="Picture 2" descr="Datei:Logo TH Rosenheim 2019.svg – Wikipedia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37005"/>
            <a:ext cx="948201" cy="3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759109"/>
            <a:ext cx="946448" cy="2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</p:sldLayoutIdLst>
  <p:timing>
    <p:tnLst>
      <p:par>
        <p:cTn id="1" dur="indefinite" restart="never" nodeType="tmRoot"/>
      </p:par>
    </p:tnLst>
  </p:timing>
  <p:txStyles>
    <p:titleStyle>
      <a:lvl1pPr marL="0" indent="0" algn="l" defTabSz="896938" rtl="0" eaLnBrk="1" latinLnBrk="0" hangingPunct="1">
        <a:spcBef>
          <a:spcPct val="0"/>
        </a:spcBef>
        <a:buNone/>
        <a:tabLst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357188" indent="-174625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541338" indent="-195263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Problemstellung und 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82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174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14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60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97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Erstellen der Datengrundlage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86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88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Textklassifizierung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2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Feinstrukturierung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97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Gegenüberstellung der 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13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9635" y="197260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de-DE" dirty="0"/>
              <a:t>Erstellung einer standardisierten Material-Kostengliederung für Projekte einer Bausoftware </a:t>
            </a:r>
            <a:r>
              <a:rPr lang="de-DE" dirty="0" err="1"/>
              <a:t>mittles</a:t>
            </a:r>
            <a:r>
              <a:rPr lang="de-DE" dirty="0"/>
              <a:t> Natural Language Processing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69635" y="3219822"/>
            <a:ext cx="6400800" cy="953244"/>
          </a:xfrm>
        </p:spPr>
        <p:txBody>
          <a:bodyPr/>
          <a:lstStyle/>
          <a:p>
            <a:r>
              <a:rPr lang="de-DE" dirty="0" smtClean="0"/>
              <a:t>Florian Weidner, ORCA Software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Gegenüberstellung - Textklassifikation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61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Gegenüberstellung - Feinstrukturierung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72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</a:t>
            </a:r>
            <a:r>
              <a:rPr lang="de-DE" dirty="0" err="1" smtClean="0"/>
              <a:t>Interop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85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516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Maßnahmen zur Qualitätssicherung</a:t>
            </a:r>
          </a:p>
        </p:txBody>
      </p:sp>
    </p:spTree>
    <p:extLst>
      <p:ext uri="{BB962C8B-B14F-4D97-AF65-F5344CB8AC3E}">
        <p14:creationId xmlns:p14="http://schemas.microsoft.com/office/powerpoint/2010/main" val="4098219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018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 und Abnahme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8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53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998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67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Ausgangssituation und Motivation</a:t>
            </a:r>
          </a:p>
          <a:p>
            <a:r>
              <a:rPr lang="de-DE" dirty="0" smtClean="0"/>
              <a:t>Ziel der Arbeit</a:t>
            </a:r>
          </a:p>
          <a:p>
            <a:r>
              <a:rPr lang="de-DE" dirty="0" smtClean="0"/>
              <a:t>Anforderungen und Problemstellungen</a:t>
            </a:r>
          </a:p>
          <a:p>
            <a:r>
              <a:rPr lang="de-DE" dirty="0" smtClean="0"/>
              <a:t>Theoretische Konzeption</a:t>
            </a:r>
          </a:p>
          <a:p>
            <a:r>
              <a:rPr lang="de-DE" dirty="0" smtClean="0"/>
              <a:t>Gegenüberstellung </a:t>
            </a:r>
          </a:p>
          <a:p>
            <a:r>
              <a:rPr lang="de-DE" dirty="0" smtClean="0"/>
              <a:t>Praktische Umsetzung</a:t>
            </a:r>
          </a:p>
          <a:p>
            <a:r>
              <a:rPr lang="de-DE" dirty="0" smtClean="0"/>
              <a:t>Maßnahmen zur Qualitätssicherung</a:t>
            </a:r>
          </a:p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349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 txBox="1">
            <a:spLocks/>
          </p:cNvSpPr>
          <p:nvPr/>
        </p:nvSpPr>
        <p:spPr>
          <a:xfrm>
            <a:off x="423492" y="4878228"/>
            <a:ext cx="7111727" cy="233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  <p:sp>
        <p:nvSpPr>
          <p:cNvPr id="8" name="Titel 8"/>
          <p:cNvSpPr>
            <a:spLocks noGrp="1"/>
          </p:cNvSpPr>
          <p:nvPr>
            <p:ph type="ctrTitle"/>
          </p:nvPr>
        </p:nvSpPr>
        <p:spPr>
          <a:xfrm>
            <a:off x="685800" y="2154773"/>
            <a:ext cx="7772400" cy="1102519"/>
          </a:xfrm>
        </p:spPr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2501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1" y="1131590"/>
            <a:ext cx="6438760" cy="339407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Building Information Modeling</a:t>
            </a:r>
            <a:endParaRPr lang="de-DE" dirty="0"/>
          </a:p>
        </p:txBody>
      </p:sp>
      <p:sp>
        <p:nvSpPr>
          <p:cNvPr id="7" name="Pfeil nach links 6"/>
          <p:cNvSpPr/>
          <p:nvPr/>
        </p:nvSpPr>
        <p:spPr>
          <a:xfrm rot="20250443">
            <a:off x="4369988" y="987573"/>
            <a:ext cx="1080120" cy="288032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4504375"/>
            <a:ext cx="49744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rgbClr val="A5A5A5"/>
                </a:solidFill>
              </a:rPr>
              <a:t>Quelle: https://www.rolandberger.com/publications/publication_pdf/roland_berger_hvb_studie_bauwirtschaft_20160415_1_.pdf </a:t>
            </a:r>
            <a:endParaRPr lang="de-DE" sz="700" dirty="0" smtClean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1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 smtClean="0"/>
              <a:t>Künstlicher Intelligenz und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0120"/>
            <a:ext cx="8417617" cy="16895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3" y="2787774"/>
            <a:ext cx="8423920" cy="16559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804248" y="4443758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rgbClr val="A5A5A5"/>
                </a:solidFill>
              </a:rPr>
              <a:t>Quelle: trends.google.com/</a:t>
            </a:r>
            <a:r>
              <a:rPr lang="de-DE" sz="1100" dirty="0" err="1" smtClean="0">
                <a:solidFill>
                  <a:srgbClr val="A5A5A5"/>
                </a:solidFill>
              </a:rPr>
              <a:t>trends</a:t>
            </a:r>
            <a:endParaRPr lang="de-DE" sz="1100" dirty="0" smtClean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4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Dateien im STEP-Format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9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51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IFC - Materialangabe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55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002452"/>
      </p:ext>
    </p:extLst>
  </p:cSld>
  <p:clrMapOvr>
    <a:masterClrMapping/>
  </p:clrMapOvr>
</p:sld>
</file>

<file path=ppt/theme/theme1.xml><?xml version="1.0" encoding="utf-8"?>
<a:theme xmlns:a="http://schemas.openxmlformats.org/drawingml/2006/main" name="1_Layout mit blauem Balken">
  <a:themeElements>
    <a:clrScheme name="ORCA">
      <a:dk1>
        <a:srgbClr val="646363"/>
      </a:dk1>
      <a:lt1>
        <a:srgbClr val="F6F6F6"/>
      </a:lt1>
      <a:dk2>
        <a:srgbClr val="00305D"/>
      </a:dk2>
      <a:lt2>
        <a:srgbClr val="FFFFFF"/>
      </a:lt2>
      <a:accent1>
        <a:srgbClr val="D2E6FF"/>
      </a:accent1>
      <a:accent2>
        <a:srgbClr val="009FE3"/>
      </a:accent2>
      <a:accent3>
        <a:srgbClr val="E6007E"/>
      </a:accent3>
      <a:accent4>
        <a:srgbClr val="F6F6F6"/>
      </a:accent4>
      <a:accent5>
        <a:srgbClr val="A5A5A5"/>
      </a:accent5>
      <a:accent6>
        <a:srgbClr val="7F7F7F"/>
      </a:accent6>
      <a:hlink>
        <a:srgbClr val="009FE3"/>
      </a:hlink>
      <a:folHlink>
        <a:srgbClr val="D2E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2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.pptx" id="{3ACF8963-E82A-4488-AC16-4D818BAF7713}" vid="{92204039-BAF2-490A-8A05-3DAB67B2477C}"/>
    </a:ext>
  </a:extLst>
</a:theme>
</file>

<file path=ppt/theme/theme2.xml><?xml version="1.0" encoding="utf-8"?>
<a:theme xmlns:a="http://schemas.openxmlformats.org/drawingml/2006/main" name="2_Layout ohne blauem Balken">
  <a:themeElements>
    <a:clrScheme name="ORCA">
      <a:dk1>
        <a:srgbClr val="646363"/>
      </a:dk1>
      <a:lt1>
        <a:srgbClr val="F6F6F6"/>
      </a:lt1>
      <a:dk2>
        <a:srgbClr val="00305D"/>
      </a:dk2>
      <a:lt2>
        <a:srgbClr val="FFFFFF"/>
      </a:lt2>
      <a:accent1>
        <a:srgbClr val="D2E6FF"/>
      </a:accent1>
      <a:accent2>
        <a:srgbClr val="009FE3"/>
      </a:accent2>
      <a:accent3>
        <a:srgbClr val="E6007E"/>
      </a:accent3>
      <a:accent4>
        <a:srgbClr val="F6F6F6"/>
      </a:accent4>
      <a:accent5>
        <a:srgbClr val="A5A5A5"/>
      </a:accent5>
      <a:accent6>
        <a:srgbClr val="7F7F7F"/>
      </a:accent6>
      <a:hlink>
        <a:srgbClr val="009FE3"/>
      </a:hlink>
      <a:folHlink>
        <a:srgbClr val="D2E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2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.pptx" id="{3ACF8963-E82A-4488-AC16-4D818BAF7713}" vid="{8E61269A-3AF4-4104-92CE-7594473C236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AAA88847E5A34FBE965DB14ED4FB92" ma:contentTypeVersion="2" ma:contentTypeDescription="Ein neues Dokument erstellen." ma:contentTypeScope="" ma:versionID="a4e427f621f4f6e6a164097c7573607c">
  <xsd:schema xmlns:xsd="http://www.w3.org/2001/XMLSchema" xmlns:xs="http://www.w3.org/2001/XMLSchema" xmlns:p="http://schemas.microsoft.com/office/2006/metadata/properties" xmlns:ns2="b8ed02ec-8593-493e-9a01-19540c573753" targetNamespace="http://schemas.microsoft.com/office/2006/metadata/properties" ma:root="true" ma:fieldsID="32b251a9bbec08ea452b859a001329b0" ns2:_="">
    <xsd:import namespace="b8ed02ec-8593-493e-9a01-19540c5737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d02ec-8593-493e-9a01-19540c573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DA427-3975-45F3-AE3A-BC351A67E0B2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8ed02ec-8593-493e-9a01-19540c57375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B52310-BFE7-4F7D-A5D9-2731AD38FF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C2BA6-D294-44CB-A59A-9773D5143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d02ec-8593-493e-9a01-19540c5737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2021-03_VOR_Quer_ORCA Vorlage</Template>
  <TotalTime>0</TotalTime>
  <Words>163</Words>
  <Application>Microsoft Office PowerPoint</Application>
  <PresentationFormat>Bildschirmpräsentation (16:9)</PresentationFormat>
  <Paragraphs>44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1_Layout mit blauem Balken</vt:lpstr>
      <vt:lpstr>2_Layout ohne blauem Balken</vt:lpstr>
      <vt:lpstr>PowerPoint-Präsentation</vt:lpstr>
      <vt:lpstr>Erstellung einer standardisierten Material-Kostengliederung für Projekte einer Bausoftware mittles Natural Language Processing</vt:lpstr>
      <vt:lpstr>Agenda</vt:lpstr>
      <vt:lpstr>Building Information Modeling</vt:lpstr>
      <vt:lpstr>Künstlicher Intelligenz und Machine Learning</vt:lpstr>
      <vt:lpstr>Industry Foundation Classes</vt:lpstr>
      <vt:lpstr>Grundlagen</vt:lpstr>
      <vt:lpstr>IFC - Materialangabe</vt:lpstr>
      <vt:lpstr>Kostengliederung</vt:lpstr>
      <vt:lpstr>Problemstellung und Anforderungen</vt:lpstr>
      <vt:lpstr>Problemstellungen</vt:lpstr>
      <vt:lpstr>Anforderungen</vt:lpstr>
      <vt:lpstr>Konzeption</vt:lpstr>
      <vt:lpstr>Architektur</vt:lpstr>
      <vt:lpstr>Erstellen der Datengrundlage</vt:lpstr>
      <vt:lpstr>Preprocessing</vt:lpstr>
      <vt:lpstr>Textklassifizierung</vt:lpstr>
      <vt:lpstr>Feinstrukturierung</vt:lpstr>
      <vt:lpstr>Gegenüberstellung der Konzepte</vt:lpstr>
      <vt:lpstr>Gegenüberstellung - Textklassifikation</vt:lpstr>
      <vt:lpstr>Gegenüberstellung - Feinstrukturierung</vt:lpstr>
      <vt:lpstr>Python Interop</vt:lpstr>
      <vt:lpstr>Demo</vt:lpstr>
      <vt:lpstr>Maßnahmen zur Qualitätssicherung</vt:lpstr>
      <vt:lpstr>Clean Code</vt:lpstr>
      <vt:lpstr>Tests und Abnahme</vt:lpstr>
      <vt:lpstr>Abschluss</vt:lpstr>
      <vt:lpstr>Fazit</vt:lpstr>
      <vt:lpstr>Ausblick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Weidner</dc:creator>
  <cp:lastModifiedBy>Florian Weidner</cp:lastModifiedBy>
  <cp:revision>5</cp:revision>
  <dcterms:created xsi:type="dcterms:W3CDTF">2023-05-30T14:06:04Z</dcterms:created>
  <dcterms:modified xsi:type="dcterms:W3CDTF">2023-05-30T15:05:56Z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0x010100C1AAA88847E5A34FBE965DB14ED4FB92</vt:lpwstr>
  </property>
</Properties>
</file>