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01" r:id="rId5"/>
  </p:sldMasterIdLst>
  <p:notesMasterIdLst>
    <p:notesMasterId r:id="rId40"/>
  </p:notesMasterIdLst>
  <p:handoutMasterIdLst>
    <p:handoutMasterId r:id="rId41"/>
  </p:handoutMasterIdLst>
  <p:sldIdLst>
    <p:sldId id="256" r:id="rId6"/>
    <p:sldId id="272" r:id="rId7"/>
    <p:sldId id="292" r:id="rId8"/>
    <p:sldId id="320" r:id="rId9"/>
    <p:sldId id="321" r:id="rId10"/>
    <p:sldId id="294" r:id="rId11"/>
    <p:sldId id="293" r:id="rId12"/>
    <p:sldId id="316" r:id="rId13"/>
    <p:sldId id="295" r:id="rId14"/>
    <p:sldId id="296" r:id="rId15"/>
    <p:sldId id="297" r:id="rId16"/>
    <p:sldId id="317" r:id="rId17"/>
    <p:sldId id="298" r:id="rId18"/>
    <p:sldId id="299" r:id="rId19"/>
    <p:sldId id="300" r:id="rId20"/>
    <p:sldId id="301" r:id="rId21"/>
    <p:sldId id="322" r:id="rId22"/>
    <p:sldId id="304" r:id="rId23"/>
    <p:sldId id="302" r:id="rId24"/>
    <p:sldId id="323" r:id="rId25"/>
    <p:sldId id="303" r:id="rId26"/>
    <p:sldId id="306" r:id="rId27"/>
    <p:sldId id="305" r:id="rId28"/>
    <p:sldId id="324" r:id="rId29"/>
    <p:sldId id="307" r:id="rId30"/>
    <p:sldId id="308" r:id="rId31"/>
    <p:sldId id="319" r:id="rId32"/>
    <p:sldId id="314" r:id="rId33"/>
    <p:sldId id="310" r:id="rId34"/>
    <p:sldId id="311" r:id="rId35"/>
    <p:sldId id="313" r:id="rId36"/>
    <p:sldId id="312" r:id="rId37"/>
    <p:sldId id="315" r:id="rId38"/>
    <p:sldId id="261" r:id="rId3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00305D"/>
    <a:srgbClr val="909090"/>
    <a:srgbClr val="646363"/>
    <a:srgbClr val="E6007E"/>
    <a:srgbClr val="C5C6C6"/>
    <a:srgbClr val="D2E6FF"/>
    <a:srgbClr val="009FE3"/>
    <a:srgbClr val="F6F6F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BE40C5-C62B-4C9A-AB3D-4C2CCCE8F20D}" v="556" dt="2021-01-22T13:45:00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93" autoAdjust="0"/>
  </p:normalViewPr>
  <p:slideViewPr>
    <p:cSldViewPr>
      <p:cViewPr varScale="1">
        <p:scale>
          <a:sx n="131" d="100"/>
          <a:sy n="131" d="100"/>
        </p:scale>
        <p:origin x="102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29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47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ra Stadler" userId="S::petra.stadler@orca-software.com::05438ab8-80cf-4a55-a1e4-f0dcd8792d44" providerId="AD" clId="Web-{C4BE40C5-C62B-4C9A-AB3D-4C2CCCE8F20D}"/>
    <pc:docChg chg="delSld modSld">
      <pc:chgData name="Petra Stadler" userId="S::petra.stadler@orca-software.com::05438ab8-80cf-4a55-a1e4-f0dcd8792d44" providerId="AD" clId="Web-{C4BE40C5-C62B-4C9A-AB3D-4C2CCCE8F20D}" dt="2021-01-22T13:44:59.835" v="288" actId="20577"/>
      <pc:docMkLst>
        <pc:docMk/>
      </pc:docMkLst>
      <pc:sldChg chg="addSp modSp">
        <pc:chgData name="Petra Stadler" userId="S::petra.stadler@orca-software.com::05438ab8-80cf-4a55-a1e4-f0dcd8792d44" providerId="AD" clId="Web-{C4BE40C5-C62B-4C9A-AB3D-4C2CCCE8F20D}" dt="2021-01-22T13:38:55.936" v="105" actId="20577"/>
        <pc:sldMkLst>
          <pc:docMk/>
          <pc:sldMk cId="4232888692" sldId="258"/>
        </pc:sldMkLst>
        <pc:spChg chg="mod">
          <ac:chgData name="Petra Stadler" userId="S::petra.stadler@orca-software.com::05438ab8-80cf-4a55-a1e4-f0dcd8792d44" providerId="AD" clId="Web-{C4BE40C5-C62B-4C9A-AB3D-4C2CCCE8F20D}" dt="2021-01-22T13:38:55.936" v="105" actId="20577"/>
          <ac:spMkLst>
            <pc:docMk/>
            <pc:sldMk cId="4232888692" sldId="258"/>
            <ac:spMk id="4" creationId="{00000000-0000-0000-0000-000000000000}"/>
          </ac:spMkLst>
        </pc:spChg>
        <pc:spChg chg="mod">
          <ac:chgData name="Petra Stadler" userId="S::petra.stadler@orca-software.com::05438ab8-80cf-4a55-a1e4-f0dcd8792d44" providerId="AD" clId="Web-{C4BE40C5-C62B-4C9A-AB3D-4C2CCCE8F20D}" dt="2021-01-22T13:35:58.510" v="0" actId="1076"/>
          <ac:spMkLst>
            <pc:docMk/>
            <pc:sldMk cId="4232888692" sldId="258"/>
            <ac:spMk id="7" creationId="{00000000-0000-0000-0000-000000000000}"/>
          </ac:spMkLst>
        </pc:spChg>
        <pc:spChg chg="add mod">
          <ac:chgData name="Petra Stadler" userId="S::petra.stadler@orca-software.com::05438ab8-80cf-4a55-a1e4-f0dcd8792d44" providerId="AD" clId="Web-{C4BE40C5-C62B-4C9A-AB3D-4C2CCCE8F20D}" dt="2021-01-22T13:36:25.495" v="26" actId="20577"/>
          <ac:spMkLst>
            <pc:docMk/>
            <pc:sldMk cId="4232888692" sldId="258"/>
            <ac:spMk id="8" creationId="{0BA8FD6C-517A-4B20-B4FA-4E3B2C35B808}"/>
          </ac:spMkLst>
        </pc:spChg>
      </pc:sldChg>
      <pc:sldChg chg="del">
        <pc:chgData name="Petra Stadler" userId="S::petra.stadler@orca-software.com::05438ab8-80cf-4a55-a1e4-f0dcd8792d44" providerId="AD" clId="Web-{C4BE40C5-C62B-4C9A-AB3D-4C2CCCE8F20D}" dt="2021-01-22T13:42:37.066" v="205"/>
        <pc:sldMkLst>
          <pc:docMk/>
          <pc:sldMk cId="221320659" sldId="259"/>
        </pc:sldMkLst>
      </pc:sldChg>
      <pc:sldChg chg="addSp delSp modSp addAnim delAnim modAnim">
        <pc:chgData name="Petra Stadler" userId="S::petra.stadler@orca-software.com::05438ab8-80cf-4a55-a1e4-f0dcd8792d44" providerId="AD" clId="Web-{C4BE40C5-C62B-4C9A-AB3D-4C2CCCE8F20D}" dt="2021-01-22T13:42:31.207" v="204" actId="20577"/>
        <pc:sldMkLst>
          <pc:docMk/>
          <pc:sldMk cId="3569613059" sldId="260"/>
        </pc:sldMkLst>
        <pc:spChg chg="add mod">
          <ac:chgData name="Petra Stadler" userId="S::petra.stadler@orca-software.com::05438ab8-80cf-4a55-a1e4-f0dcd8792d44" providerId="AD" clId="Web-{C4BE40C5-C62B-4C9A-AB3D-4C2CCCE8F20D}" dt="2021-01-22T13:38:37.701" v="101" actId="1076"/>
          <ac:spMkLst>
            <pc:docMk/>
            <pc:sldMk cId="3569613059" sldId="260"/>
            <ac:spMk id="2" creationId="{4983BD8C-14B8-49E7-B3ED-D3662221BBC4}"/>
          </ac:spMkLst>
        </pc:spChg>
        <pc:spChg chg="mod">
          <ac:chgData name="Petra Stadler" userId="S::petra.stadler@orca-software.com::05438ab8-80cf-4a55-a1e4-f0dcd8792d44" providerId="AD" clId="Web-{C4BE40C5-C62B-4C9A-AB3D-4C2CCCE8F20D}" dt="2021-01-22T13:36:38.730" v="31" actId="20577"/>
          <ac:spMkLst>
            <pc:docMk/>
            <pc:sldMk cId="3569613059" sldId="260"/>
            <ac:spMk id="4" creationId="{00000000-0000-0000-0000-000000000000}"/>
          </ac:spMkLst>
        </pc:spChg>
        <pc:spChg chg="add del mod">
          <ac:chgData name="Petra Stadler" userId="S::petra.stadler@orca-software.com::05438ab8-80cf-4a55-a1e4-f0dcd8792d44" providerId="AD" clId="Web-{C4BE40C5-C62B-4C9A-AB3D-4C2CCCE8F20D}" dt="2021-01-22T13:39:35.031" v="118" actId="20577"/>
          <ac:spMkLst>
            <pc:docMk/>
            <pc:sldMk cId="3569613059" sldId="260"/>
            <ac:spMk id="6" creationId="{00000000-0000-0000-0000-000000000000}"/>
          </ac:spMkLst>
        </pc:spChg>
        <pc:spChg chg="mod">
          <ac:chgData name="Petra Stadler" userId="S::petra.stadler@orca-software.com::05438ab8-80cf-4a55-a1e4-f0dcd8792d44" providerId="AD" clId="Web-{C4BE40C5-C62B-4C9A-AB3D-4C2CCCE8F20D}" dt="2021-01-22T13:39:43.687" v="120" actId="20577"/>
          <ac:spMkLst>
            <pc:docMk/>
            <pc:sldMk cId="3569613059" sldId="260"/>
            <ac:spMk id="7" creationId="{00000000-0000-0000-0000-000000000000}"/>
          </ac:spMkLst>
        </pc:spChg>
        <pc:spChg chg="mod">
          <ac:chgData name="Petra Stadler" userId="S::petra.stadler@orca-software.com::05438ab8-80cf-4a55-a1e4-f0dcd8792d44" providerId="AD" clId="Web-{C4BE40C5-C62B-4C9A-AB3D-4C2CCCE8F20D}" dt="2021-01-22T13:40:42.798" v="145" actId="20577"/>
          <ac:spMkLst>
            <pc:docMk/>
            <pc:sldMk cId="3569613059" sldId="260"/>
            <ac:spMk id="8" creationId="{00000000-0000-0000-0000-000000000000}"/>
          </ac:spMkLst>
        </pc:spChg>
        <pc:spChg chg="add del mod">
          <ac:chgData name="Petra Stadler" userId="S::petra.stadler@orca-software.com::05438ab8-80cf-4a55-a1e4-f0dcd8792d44" providerId="AD" clId="Web-{C4BE40C5-C62B-4C9A-AB3D-4C2CCCE8F20D}" dt="2021-01-22T13:37:51.357" v="69"/>
          <ac:spMkLst>
            <pc:docMk/>
            <pc:sldMk cId="3569613059" sldId="260"/>
            <ac:spMk id="12" creationId="{5344CF09-BEC0-4A97-891D-E5A50D3452BD}"/>
          </ac:spMkLst>
        </pc:spChg>
        <pc:spChg chg="add mod">
          <ac:chgData name="Petra Stadler" userId="S::petra.stadler@orca-software.com::05438ab8-80cf-4a55-a1e4-f0dcd8792d44" providerId="AD" clId="Web-{C4BE40C5-C62B-4C9A-AB3D-4C2CCCE8F20D}" dt="2021-01-22T13:39:07.077" v="107" actId="1076"/>
          <ac:spMkLst>
            <pc:docMk/>
            <pc:sldMk cId="3569613059" sldId="260"/>
            <ac:spMk id="14" creationId="{9CCC0842-B310-4B73-A347-7CA19B9A001C}"/>
          </ac:spMkLst>
        </pc:spChg>
        <pc:spChg chg="add del mod">
          <ac:chgData name="Petra Stadler" userId="S::petra.stadler@orca-software.com::05438ab8-80cf-4a55-a1e4-f0dcd8792d44" providerId="AD" clId="Web-{C4BE40C5-C62B-4C9A-AB3D-4C2CCCE8F20D}" dt="2021-01-22T13:40:14.750" v="124"/>
          <ac:spMkLst>
            <pc:docMk/>
            <pc:sldMk cId="3569613059" sldId="260"/>
            <ac:spMk id="16" creationId="{D5B36B86-442D-4FA5-99CE-14C02963E70A}"/>
          </ac:spMkLst>
        </pc:spChg>
        <pc:spChg chg="add mod">
          <ac:chgData name="Petra Stadler" userId="S::petra.stadler@orca-software.com::05438ab8-80cf-4a55-a1e4-f0dcd8792d44" providerId="AD" clId="Web-{C4BE40C5-C62B-4C9A-AB3D-4C2CCCE8F20D}" dt="2021-01-22T13:42:31.207" v="204" actId="20577"/>
          <ac:spMkLst>
            <pc:docMk/>
            <pc:sldMk cId="3569613059" sldId="260"/>
            <ac:spMk id="17" creationId="{99BFA7C6-9644-4156-A433-E3B21F2CC681}"/>
          </ac:spMkLst>
        </pc:spChg>
      </pc:sldChg>
      <pc:sldChg chg="addSp modSp">
        <pc:chgData name="Petra Stadler" userId="S::petra.stadler@orca-software.com::05438ab8-80cf-4a55-a1e4-f0dcd8792d44" providerId="AD" clId="Web-{C4BE40C5-C62B-4C9A-AB3D-4C2CCCE8F20D}" dt="2021-01-22T13:44:59.835" v="288" actId="20577"/>
        <pc:sldMkLst>
          <pc:docMk/>
          <pc:sldMk cId="2120286560" sldId="263"/>
        </pc:sldMkLst>
        <pc:spChg chg="add mod">
          <ac:chgData name="Petra Stadler" userId="S::petra.stadler@orca-software.com::05438ab8-80cf-4a55-a1e4-f0dcd8792d44" providerId="AD" clId="Web-{C4BE40C5-C62B-4C9A-AB3D-4C2CCCE8F20D}" dt="2021-01-22T13:44:59.835" v="288" actId="20577"/>
          <ac:spMkLst>
            <pc:docMk/>
            <pc:sldMk cId="2120286560" sldId="263"/>
            <ac:spMk id="2" creationId="{A750F2D6-56F6-4775-B7C8-B4DB4F1F0523}"/>
          </ac:spMkLst>
        </pc:spChg>
        <pc:spChg chg="mod">
          <ac:chgData name="Petra Stadler" userId="S::petra.stadler@orca-software.com::05438ab8-80cf-4a55-a1e4-f0dcd8792d44" providerId="AD" clId="Web-{C4BE40C5-C62B-4C9A-AB3D-4C2CCCE8F20D}" dt="2021-01-22T13:43:46.365" v="233" actId="20577"/>
          <ac:spMkLst>
            <pc:docMk/>
            <pc:sldMk cId="2120286560" sldId="263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8B7F2-EFC7-41AB-808A-13F11FCCB5F3}" type="datetimeFigureOut">
              <a:rPr lang="de-DE" smtClean="0"/>
              <a:t>02.06.2023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F6D07-4B6A-4312-A747-8031E0AB4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360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645F2-AA06-41ED-B356-41057E365081}" type="datetimeFigureOut">
              <a:rPr lang="de-DE" smtClean="0"/>
              <a:t>02.06.2023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B3797-EFED-40A0-9845-1D9D30AE8F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9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Genutzt für den Informationsaustausch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Kodiert folgende Daten: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Identität, Semantik, Attribute und Relationen von Objekten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Abstrakte Konzepte wie Performance oder Kosten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Prozesse wie z.B. Installationen und Operationen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Personen wie z.B. Eigentümer oder Lieferanten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B3797-EFED-40A0-9845-1D9D30AE8FF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780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um Gesamtkosten einer Baumaßnahme in unterteilten Kostengruppen auswerten zu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Hierarchische</a:t>
            </a:r>
            <a:r>
              <a:rPr lang="de-DE" baseline="0" dirty="0" smtClean="0"/>
              <a:t> Abbildung der </a:t>
            </a:r>
            <a:r>
              <a:rPr lang="de-DE" dirty="0" smtClean="0"/>
              <a:t>Kosten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Über alle Projektphasen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B3797-EFED-40A0-9845-1D9D30AE8FF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339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B3797-EFED-40A0-9845-1D9D30AE8FF6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371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orspann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pic>
        <p:nvPicPr>
          <p:cNvPr id="6" name="Grafik 5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4"/>
          <a:stretch/>
        </p:blipFill>
        <p:spPr>
          <a:xfrm>
            <a:off x="0" y="0"/>
            <a:ext cx="9144000" cy="4587974"/>
          </a:xfrm>
          <a:prstGeom prst="rect">
            <a:avLst/>
          </a:prstGeom>
        </p:spPr>
      </p:pic>
      <p:sp>
        <p:nvSpPr>
          <p:cNvPr id="7" name="Abgerundetes Rechteck 6"/>
          <p:cNvSpPr/>
          <p:nvPr userDrawn="1"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045" y="202964"/>
            <a:ext cx="598839" cy="442324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323528" y="4721388"/>
            <a:ext cx="1152128" cy="36004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3492" y="4878228"/>
            <a:ext cx="7111727" cy="2335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 dirty="0">
                <a:cs typeface="Arial" panose="020B0604020202020204" pitchFamily="34" charset="0"/>
              </a:rPr>
              <a:t>©  ORCA Software GmbH  •   Telefon +49 8035 9637-0   •   info@orca-software.com     •   orca-software.com    •   ausschreiben.de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804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16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ues 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-16707" y="783293"/>
            <a:ext cx="9158342" cy="3804681"/>
          </a:xfrm>
          <a:prstGeom prst="rect">
            <a:avLst/>
          </a:prstGeom>
          <a:solidFill>
            <a:srgbClr val="00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/>
          <p:cNvSpPr/>
          <p:nvPr userDrawn="1"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rgbClr val="00305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8" y="214536"/>
            <a:ext cx="563736" cy="416396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685800" y="2299259"/>
            <a:ext cx="7772400" cy="797377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73992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8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 userDrawn="1"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rgbClr val="00305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8" y="214536"/>
            <a:ext cx="563736" cy="41639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120696"/>
            <a:ext cx="7249658" cy="549757"/>
          </a:xfrm>
        </p:spPr>
        <p:txBody>
          <a:bodyPr lIns="0" tIns="72000" rIns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3182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8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 userDrawn="1"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rgbClr val="00305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8" y="214536"/>
            <a:ext cx="563736" cy="416396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200151"/>
            <a:ext cx="8079690" cy="3394472"/>
          </a:xfrm>
        </p:spPr>
        <p:txBody>
          <a:bodyPr lIns="0" tIns="0" rIns="0" bIns="0">
            <a:noAutofit/>
          </a:bodyPr>
          <a:lstStyle>
            <a:lvl1pPr marL="179388" indent="-179388"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1pPr>
            <a:lvl2pPr marL="357188" indent="-177800">
              <a:buClr>
                <a:schemeClr val="accent2"/>
              </a:buClr>
              <a:buFont typeface="Arial" panose="020B0604020202020204" pitchFamily="34" charset="0"/>
              <a:buChar char="•"/>
              <a:defRPr sz="2200"/>
            </a:lvl2pPr>
            <a:lvl3pPr marL="536575" indent="-180975" defTabSz="900113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536575" algn="l"/>
              </a:tabLst>
              <a:defRPr sz="2000" baseline="0"/>
            </a:lvl3pPr>
            <a:lvl4pPr marL="271463" indent="-271463">
              <a:buClr>
                <a:schemeClr val="accent2"/>
              </a:buClr>
              <a:buFont typeface="+mj-lt"/>
              <a:buAutoNum type="arabicPeriod"/>
              <a:tabLst>
                <a:tab pos="808038" algn="l"/>
              </a:tabLst>
              <a:defRPr/>
            </a:lvl4pPr>
            <a:lvl5pPr marL="2057400" indent="-228600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4"/>
            <a:endParaRPr lang="de-DE" dirty="0" smtClean="0"/>
          </a:p>
          <a:p>
            <a:pPr lvl="4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3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120696"/>
            <a:ext cx="7249658" cy="549757"/>
          </a:xfrm>
        </p:spPr>
        <p:txBody>
          <a:bodyPr lIns="0" tIns="72000" rIns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98656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8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 userDrawn="1"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rgbClr val="00305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8" y="214536"/>
            <a:ext cx="563736" cy="41639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120696"/>
            <a:ext cx="7249658" cy="549757"/>
          </a:xfrm>
        </p:spPr>
        <p:txBody>
          <a:bodyPr lIns="0" tIns="72000" rIns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539552" y="1200151"/>
            <a:ext cx="3971488" cy="339447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2"/>
              </a:buClr>
              <a:buFont typeface="Arial" panose="020B0604020202020204" pitchFamily="34" charset="0"/>
              <a:buNone/>
              <a:defRPr sz="2400"/>
            </a:lvl1pPr>
            <a:lvl2pPr marL="357188" indent="-177800">
              <a:buClr>
                <a:schemeClr val="accent2"/>
              </a:buClr>
              <a:buFont typeface="Arial" panose="020B0604020202020204" pitchFamily="34" charset="0"/>
              <a:buChar char="•"/>
              <a:defRPr sz="2200"/>
            </a:lvl2pPr>
            <a:lvl3pPr marL="536575" indent="-180975" defTabSz="900113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536575" algn="l"/>
              </a:tabLst>
              <a:defRPr sz="2000" baseline="0"/>
            </a:lvl3pPr>
            <a:lvl4pPr marL="271463" indent="-271463">
              <a:buClr>
                <a:schemeClr val="accent2"/>
              </a:buClr>
              <a:buFont typeface="+mj-lt"/>
              <a:buAutoNum type="arabicPeriod"/>
              <a:tabLst>
                <a:tab pos="808038" algn="l"/>
              </a:tabLst>
              <a:defRPr/>
            </a:lvl4pPr>
            <a:lvl5pPr marL="1828800" indent="0">
              <a:buClr>
                <a:schemeClr val="accent2"/>
              </a:buCl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4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3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14" name="Inhaltsplatzhalter 2"/>
          <p:cNvSpPr>
            <a:spLocks noGrp="1"/>
          </p:cNvSpPr>
          <p:nvPr>
            <p:ph idx="10"/>
          </p:nvPr>
        </p:nvSpPr>
        <p:spPr>
          <a:xfrm>
            <a:off x="4644008" y="1200151"/>
            <a:ext cx="3975234" cy="339447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2"/>
              </a:buClr>
              <a:buFont typeface="Arial" panose="020B0604020202020204" pitchFamily="34" charset="0"/>
              <a:buNone/>
              <a:defRPr sz="2400"/>
            </a:lvl1pPr>
            <a:lvl2pPr marL="357188" indent="-177800">
              <a:buClr>
                <a:schemeClr val="accent2"/>
              </a:buClr>
              <a:buFont typeface="Arial" panose="020B0604020202020204" pitchFamily="34" charset="0"/>
              <a:buChar char="•"/>
              <a:defRPr sz="2200"/>
            </a:lvl2pPr>
            <a:lvl3pPr marL="536575" indent="-180975" defTabSz="900113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536575" algn="l"/>
              </a:tabLst>
              <a:defRPr sz="2000" baseline="0"/>
            </a:lvl3pPr>
            <a:lvl4pPr marL="271463" indent="-271463">
              <a:buClr>
                <a:schemeClr val="accent2"/>
              </a:buClr>
              <a:buFont typeface="+mj-lt"/>
              <a:buAutoNum type="arabicPeriod"/>
              <a:tabLst>
                <a:tab pos="808038" algn="l"/>
              </a:tabLst>
              <a:defRPr/>
            </a:lvl4pPr>
            <a:lvl5pPr marL="1828800" indent="0">
              <a:buClr>
                <a:schemeClr val="accent2"/>
              </a:buCl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4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3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401566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8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 userDrawn="1"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rgbClr val="00305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8" y="214536"/>
            <a:ext cx="563736" cy="41639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120696"/>
            <a:ext cx="7249658" cy="549757"/>
          </a:xfrm>
        </p:spPr>
        <p:txBody>
          <a:bodyPr lIns="0" tIns="72000" rIns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539552" y="1200151"/>
            <a:ext cx="2592288" cy="339447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2"/>
              </a:buClr>
              <a:buFont typeface="Arial" panose="020B0604020202020204" pitchFamily="34" charset="0"/>
              <a:buNone/>
              <a:defRPr sz="2400"/>
            </a:lvl1pPr>
            <a:lvl2pPr marL="357188" indent="-177800">
              <a:buClr>
                <a:schemeClr val="accent2"/>
              </a:buClr>
              <a:buFont typeface="Arial" panose="020B0604020202020204" pitchFamily="34" charset="0"/>
              <a:buChar char="•"/>
              <a:defRPr sz="2200"/>
            </a:lvl2pPr>
            <a:lvl3pPr marL="536575" indent="-180975" defTabSz="900113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536575" algn="l"/>
              </a:tabLst>
              <a:defRPr sz="2000" baseline="0"/>
            </a:lvl3pPr>
            <a:lvl4pPr marL="271463" indent="-271463">
              <a:buClr>
                <a:schemeClr val="accent2"/>
              </a:buClr>
              <a:buFont typeface="+mj-lt"/>
              <a:buAutoNum type="arabicPeriod"/>
              <a:tabLst>
                <a:tab pos="808038" algn="l"/>
              </a:tabLst>
              <a:defRPr/>
            </a:lvl4pPr>
            <a:lvl5pPr marL="1828800" indent="0">
              <a:buClr>
                <a:schemeClr val="accent2"/>
              </a:buCl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4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3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13" name="Inhaltsplatzhalter 2"/>
          <p:cNvSpPr>
            <a:spLocks noGrp="1"/>
          </p:cNvSpPr>
          <p:nvPr>
            <p:ph idx="10"/>
          </p:nvPr>
        </p:nvSpPr>
        <p:spPr>
          <a:xfrm>
            <a:off x="3284565" y="1206645"/>
            <a:ext cx="2592288" cy="339447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2"/>
              </a:buClr>
              <a:buFont typeface="Arial" panose="020B0604020202020204" pitchFamily="34" charset="0"/>
              <a:buNone/>
              <a:defRPr sz="2400"/>
            </a:lvl1pPr>
            <a:lvl2pPr marL="357188" indent="-177800">
              <a:buClr>
                <a:schemeClr val="accent2"/>
              </a:buClr>
              <a:buFont typeface="Arial" panose="020B0604020202020204" pitchFamily="34" charset="0"/>
              <a:buChar char="•"/>
              <a:defRPr sz="2200"/>
            </a:lvl2pPr>
            <a:lvl3pPr marL="536575" indent="-180975" defTabSz="900113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536575" algn="l"/>
              </a:tabLst>
              <a:defRPr sz="2000" baseline="0"/>
            </a:lvl3pPr>
            <a:lvl4pPr marL="271463" indent="-271463">
              <a:buClr>
                <a:schemeClr val="accent2"/>
              </a:buClr>
              <a:buFont typeface="+mj-lt"/>
              <a:buAutoNum type="arabicPeriod"/>
              <a:tabLst>
                <a:tab pos="808038" algn="l"/>
              </a:tabLst>
              <a:defRPr/>
            </a:lvl4pPr>
            <a:lvl5pPr marL="1828800" indent="0">
              <a:buClr>
                <a:schemeClr val="accent2"/>
              </a:buCl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4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3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14" name="Inhaltsplatzhalter 2"/>
          <p:cNvSpPr>
            <a:spLocks noGrp="1"/>
          </p:cNvSpPr>
          <p:nvPr>
            <p:ph idx="11"/>
          </p:nvPr>
        </p:nvSpPr>
        <p:spPr>
          <a:xfrm>
            <a:off x="6012160" y="1206645"/>
            <a:ext cx="2592288" cy="339447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2"/>
              </a:buClr>
              <a:buFont typeface="Arial" panose="020B0604020202020204" pitchFamily="34" charset="0"/>
              <a:buNone/>
              <a:defRPr sz="2400"/>
            </a:lvl1pPr>
            <a:lvl2pPr marL="357188" indent="-177800">
              <a:buClr>
                <a:schemeClr val="accent2"/>
              </a:buClr>
              <a:buFont typeface="Arial" panose="020B0604020202020204" pitchFamily="34" charset="0"/>
              <a:buChar char="•"/>
              <a:defRPr sz="2200"/>
            </a:lvl2pPr>
            <a:lvl3pPr marL="536575" indent="-180975" defTabSz="900113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536575" algn="l"/>
              </a:tabLst>
              <a:defRPr sz="2000" baseline="0"/>
            </a:lvl3pPr>
            <a:lvl4pPr marL="271463" indent="-271463">
              <a:buClr>
                <a:schemeClr val="accent2"/>
              </a:buClr>
              <a:buFont typeface="+mj-lt"/>
              <a:buAutoNum type="arabicPeriod"/>
              <a:tabLst>
                <a:tab pos="808038" algn="l"/>
              </a:tabLst>
              <a:defRPr/>
            </a:lvl4pPr>
            <a:lvl5pPr marL="1828800" indent="0">
              <a:buClr>
                <a:schemeClr val="accent2"/>
              </a:buCl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4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3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368547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8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Refe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-16707" y="783293"/>
            <a:ext cx="9158342" cy="3804681"/>
          </a:xfrm>
          <a:prstGeom prst="rect">
            <a:avLst/>
          </a:prstGeom>
          <a:solidFill>
            <a:srgbClr val="00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/>
          <p:cNvSpPr/>
          <p:nvPr userDrawn="1"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rgbClr val="00305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8" y="214536"/>
            <a:ext cx="563736" cy="416396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972000" y="2139703"/>
            <a:ext cx="7772400" cy="1102519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69635" y="3079536"/>
            <a:ext cx="6400800" cy="95324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Vorname Name, ORCA Software GmbH</a:t>
            </a:r>
          </a:p>
        </p:txBody>
      </p:sp>
    </p:spTree>
    <p:extLst>
      <p:ext uri="{BB962C8B-B14F-4D97-AF65-F5344CB8AC3E}">
        <p14:creationId xmlns:p14="http://schemas.microsoft.com/office/powerpoint/2010/main" val="21186542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67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ues 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-16707" y="783293"/>
            <a:ext cx="9158342" cy="3804681"/>
          </a:xfrm>
          <a:prstGeom prst="rect">
            <a:avLst/>
          </a:prstGeom>
          <a:solidFill>
            <a:srgbClr val="00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/>
          <p:cNvSpPr/>
          <p:nvPr userDrawn="1"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rgbClr val="00305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8" y="214536"/>
            <a:ext cx="563736" cy="416396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685800" y="2299259"/>
            <a:ext cx="7772400" cy="797377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22185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48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16707" y="1"/>
            <a:ext cx="9158341" cy="783292"/>
          </a:xfrm>
          <a:prstGeom prst="rect">
            <a:avLst/>
          </a:prstGeom>
          <a:solidFill>
            <a:srgbClr val="00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/>
          <p:cNvSpPr/>
          <p:nvPr userDrawn="1"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rgbClr val="00305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8" y="214536"/>
            <a:ext cx="563736" cy="41639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120696"/>
            <a:ext cx="7249658" cy="549757"/>
          </a:xfrm>
        </p:spPr>
        <p:txBody>
          <a:bodyPr lIns="0" tIns="72000" rIns="0">
            <a:sp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35704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8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16707" y="1"/>
            <a:ext cx="9158341" cy="783292"/>
          </a:xfrm>
          <a:prstGeom prst="rect">
            <a:avLst/>
          </a:prstGeom>
          <a:solidFill>
            <a:srgbClr val="00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/>
          <p:cNvSpPr/>
          <p:nvPr userDrawn="1"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rgbClr val="00305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8" y="214536"/>
            <a:ext cx="563736" cy="416396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200151"/>
            <a:ext cx="8079690" cy="3394472"/>
          </a:xfrm>
        </p:spPr>
        <p:txBody>
          <a:bodyPr lIns="0" tIns="0" rIns="0" bIns="0">
            <a:noAutofit/>
          </a:bodyPr>
          <a:lstStyle>
            <a:lvl1pPr marL="179388" indent="-179388"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1pPr>
            <a:lvl2pPr marL="357188" indent="-177800">
              <a:buClr>
                <a:schemeClr val="accent2"/>
              </a:buClr>
              <a:buFont typeface="Arial" panose="020B0604020202020204" pitchFamily="34" charset="0"/>
              <a:buChar char="•"/>
              <a:defRPr sz="2200"/>
            </a:lvl2pPr>
            <a:lvl3pPr marL="536575" indent="-180975" defTabSz="900113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536575" algn="l"/>
              </a:tabLst>
              <a:defRPr sz="2000" baseline="0"/>
            </a:lvl3pPr>
            <a:lvl4pPr marL="271463" indent="-271463">
              <a:buClr>
                <a:schemeClr val="accent2"/>
              </a:buClr>
              <a:buFont typeface="+mj-lt"/>
              <a:buAutoNum type="arabicPeriod"/>
              <a:tabLst>
                <a:tab pos="808038" algn="l"/>
              </a:tabLst>
              <a:defRPr/>
            </a:lvl4pPr>
            <a:lvl5pPr marL="2057400" indent="-228600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120696"/>
            <a:ext cx="7249658" cy="549757"/>
          </a:xfrm>
        </p:spPr>
        <p:txBody>
          <a:bodyPr lIns="0" tIns="72000" rIns="0">
            <a:sp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436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 userDrawn="1">
          <p15:clr>
            <a:srgbClr val="FBAE40"/>
          </p15:clr>
        </p15:guide>
        <p15:guide id="2" orient="horz" pos="8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16707" y="1"/>
            <a:ext cx="9158341" cy="783292"/>
          </a:xfrm>
          <a:prstGeom prst="rect">
            <a:avLst/>
          </a:prstGeom>
          <a:solidFill>
            <a:srgbClr val="00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/>
          <p:cNvSpPr/>
          <p:nvPr userDrawn="1"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rgbClr val="00305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8" y="214536"/>
            <a:ext cx="563736" cy="41639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120696"/>
            <a:ext cx="7249658" cy="549757"/>
          </a:xfrm>
        </p:spPr>
        <p:txBody>
          <a:bodyPr lIns="0" tIns="72000" rIns="0">
            <a:sp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539552" y="1200151"/>
            <a:ext cx="3971488" cy="339447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2"/>
              </a:buClr>
              <a:buFont typeface="Arial" panose="020B0604020202020204" pitchFamily="34" charset="0"/>
              <a:buNone/>
              <a:defRPr sz="2400"/>
            </a:lvl1pPr>
            <a:lvl2pPr marL="357188" indent="-177800">
              <a:buClr>
                <a:schemeClr val="accent2"/>
              </a:buClr>
              <a:buFont typeface="Arial" panose="020B0604020202020204" pitchFamily="34" charset="0"/>
              <a:buChar char="•"/>
              <a:defRPr sz="2200"/>
            </a:lvl2pPr>
            <a:lvl3pPr marL="536575" indent="-180975" defTabSz="900113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536575" algn="l"/>
              </a:tabLst>
              <a:defRPr sz="2000" baseline="0"/>
            </a:lvl3pPr>
            <a:lvl4pPr marL="271463" indent="-271463">
              <a:buClr>
                <a:schemeClr val="accent2"/>
              </a:buClr>
              <a:buFont typeface="+mj-lt"/>
              <a:buAutoNum type="arabicPeriod"/>
              <a:tabLst>
                <a:tab pos="808038" algn="l"/>
              </a:tabLst>
              <a:defRPr/>
            </a:lvl4pPr>
            <a:lvl5pPr marL="1828800" indent="0">
              <a:buClr>
                <a:schemeClr val="accent2"/>
              </a:buCl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14" name="Inhaltsplatzhalter 2"/>
          <p:cNvSpPr>
            <a:spLocks noGrp="1"/>
          </p:cNvSpPr>
          <p:nvPr>
            <p:ph idx="10"/>
          </p:nvPr>
        </p:nvSpPr>
        <p:spPr>
          <a:xfrm>
            <a:off x="4644008" y="1200151"/>
            <a:ext cx="3975234" cy="339447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2"/>
              </a:buClr>
              <a:buFont typeface="Arial" panose="020B0604020202020204" pitchFamily="34" charset="0"/>
              <a:buNone/>
              <a:defRPr sz="2400"/>
            </a:lvl1pPr>
            <a:lvl2pPr marL="357188" indent="-177800">
              <a:buClr>
                <a:schemeClr val="accent2"/>
              </a:buClr>
              <a:buFont typeface="Arial" panose="020B0604020202020204" pitchFamily="34" charset="0"/>
              <a:buChar char="•"/>
              <a:defRPr sz="2200"/>
            </a:lvl2pPr>
            <a:lvl3pPr marL="536575" indent="-180975" defTabSz="900113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536575" algn="l"/>
              </a:tabLst>
              <a:defRPr sz="2000" baseline="0"/>
            </a:lvl3pPr>
            <a:lvl4pPr marL="271463" indent="-271463">
              <a:buClr>
                <a:schemeClr val="accent2"/>
              </a:buClr>
              <a:buFont typeface="+mj-lt"/>
              <a:buAutoNum type="arabicPeriod"/>
              <a:tabLst>
                <a:tab pos="808038" algn="l"/>
              </a:tabLst>
              <a:defRPr/>
            </a:lvl4pPr>
            <a:lvl5pPr marL="1828800" indent="0">
              <a:buClr>
                <a:schemeClr val="accent2"/>
              </a:buCl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426287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8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16707" y="1"/>
            <a:ext cx="9158341" cy="783292"/>
          </a:xfrm>
          <a:prstGeom prst="rect">
            <a:avLst/>
          </a:prstGeom>
          <a:solidFill>
            <a:srgbClr val="00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/>
          <p:cNvSpPr/>
          <p:nvPr userDrawn="1"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rgbClr val="00305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8" y="214536"/>
            <a:ext cx="563736" cy="41639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120696"/>
            <a:ext cx="7249658" cy="549757"/>
          </a:xfrm>
        </p:spPr>
        <p:txBody>
          <a:bodyPr lIns="0" tIns="72000" rIns="0">
            <a:sp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539552" y="1200151"/>
            <a:ext cx="2592288" cy="339447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2"/>
              </a:buClr>
              <a:buFont typeface="Arial" panose="020B0604020202020204" pitchFamily="34" charset="0"/>
              <a:buNone/>
              <a:defRPr sz="2400"/>
            </a:lvl1pPr>
            <a:lvl2pPr marL="357188" indent="-177800">
              <a:buClr>
                <a:schemeClr val="accent2"/>
              </a:buClr>
              <a:buFont typeface="Arial" panose="020B0604020202020204" pitchFamily="34" charset="0"/>
              <a:buChar char="•"/>
              <a:defRPr sz="2200"/>
            </a:lvl2pPr>
            <a:lvl3pPr marL="536575" indent="-180975" defTabSz="900113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536575" algn="l"/>
              </a:tabLst>
              <a:defRPr sz="2000" baseline="0"/>
            </a:lvl3pPr>
            <a:lvl4pPr marL="271463" indent="-271463">
              <a:buClr>
                <a:schemeClr val="accent2"/>
              </a:buClr>
              <a:buFont typeface="+mj-lt"/>
              <a:buAutoNum type="arabicPeriod"/>
              <a:tabLst>
                <a:tab pos="808038" algn="l"/>
              </a:tabLst>
              <a:defRPr/>
            </a:lvl4pPr>
            <a:lvl5pPr marL="1828800" indent="0">
              <a:buClr>
                <a:schemeClr val="accent2"/>
              </a:buCl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9" name="Inhaltsplatzhalter 2"/>
          <p:cNvSpPr>
            <a:spLocks noGrp="1"/>
          </p:cNvSpPr>
          <p:nvPr>
            <p:ph idx="10"/>
          </p:nvPr>
        </p:nvSpPr>
        <p:spPr>
          <a:xfrm>
            <a:off x="3284565" y="1206645"/>
            <a:ext cx="2592288" cy="339447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2"/>
              </a:buClr>
              <a:buFont typeface="Arial" panose="020B0604020202020204" pitchFamily="34" charset="0"/>
              <a:buNone/>
              <a:defRPr sz="2400"/>
            </a:lvl1pPr>
            <a:lvl2pPr marL="357188" indent="-177800">
              <a:buClr>
                <a:schemeClr val="accent2"/>
              </a:buClr>
              <a:buFont typeface="Arial" panose="020B0604020202020204" pitchFamily="34" charset="0"/>
              <a:buChar char="•"/>
              <a:defRPr sz="2200"/>
            </a:lvl2pPr>
            <a:lvl3pPr marL="536575" indent="-180975" defTabSz="900113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536575" algn="l"/>
              </a:tabLst>
              <a:defRPr sz="2000" baseline="0"/>
            </a:lvl3pPr>
            <a:lvl4pPr marL="271463" indent="-271463">
              <a:buClr>
                <a:schemeClr val="accent2"/>
              </a:buClr>
              <a:buFont typeface="+mj-lt"/>
              <a:buAutoNum type="arabicPeriod"/>
              <a:tabLst>
                <a:tab pos="808038" algn="l"/>
              </a:tabLst>
              <a:defRPr/>
            </a:lvl4pPr>
            <a:lvl5pPr marL="1828800" indent="0">
              <a:buClr>
                <a:schemeClr val="accent2"/>
              </a:buCl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10" name="Inhaltsplatzhalter 2"/>
          <p:cNvSpPr>
            <a:spLocks noGrp="1"/>
          </p:cNvSpPr>
          <p:nvPr>
            <p:ph idx="11"/>
          </p:nvPr>
        </p:nvSpPr>
        <p:spPr>
          <a:xfrm>
            <a:off x="6012160" y="1206645"/>
            <a:ext cx="2592288" cy="339447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2"/>
              </a:buClr>
              <a:buFont typeface="Arial" panose="020B0604020202020204" pitchFamily="34" charset="0"/>
              <a:buNone/>
              <a:defRPr sz="2400"/>
            </a:lvl1pPr>
            <a:lvl2pPr marL="357188" indent="-177800">
              <a:buClr>
                <a:schemeClr val="accent2"/>
              </a:buClr>
              <a:buFont typeface="Arial" panose="020B0604020202020204" pitchFamily="34" charset="0"/>
              <a:buChar char="•"/>
              <a:defRPr sz="2200"/>
            </a:lvl2pPr>
            <a:lvl3pPr marL="536575" indent="-180975" defTabSz="900113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536575" algn="l"/>
              </a:tabLst>
              <a:defRPr sz="2000" baseline="0"/>
            </a:lvl3pPr>
            <a:lvl4pPr marL="271463" indent="-271463">
              <a:buClr>
                <a:schemeClr val="accent2"/>
              </a:buClr>
              <a:buFont typeface="+mj-lt"/>
              <a:buAutoNum type="arabicPeriod"/>
              <a:tabLst>
                <a:tab pos="808038" algn="l"/>
              </a:tabLst>
              <a:defRPr/>
            </a:lvl4pPr>
            <a:lvl5pPr marL="1828800" indent="0">
              <a:buClr>
                <a:schemeClr val="accent2"/>
              </a:buCl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822036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8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orspann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pic>
        <p:nvPicPr>
          <p:cNvPr id="6" name="Grafik 5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4716000"/>
          </a:xfrm>
          <a:prstGeom prst="rect">
            <a:avLst/>
          </a:prstGeom>
        </p:spPr>
      </p:pic>
      <p:sp>
        <p:nvSpPr>
          <p:cNvPr id="7" name="Abgerundetes Rechteck 6"/>
          <p:cNvSpPr/>
          <p:nvPr userDrawn="1"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045" y="202964"/>
            <a:ext cx="598839" cy="442324"/>
          </a:xfrm>
          <a:prstGeom prst="rect">
            <a:avLst/>
          </a:prstGeom>
        </p:spPr>
      </p:pic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3492" y="4878228"/>
            <a:ext cx="7111727" cy="2335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 dirty="0">
                <a:cs typeface="Arial" panose="020B0604020202020204" pitchFamily="34" charset="0"/>
              </a:rPr>
              <a:t>©  ORCA Software GmbH  •   Telefon +49 8035 9637-0   •   info@orca-software.com     •   orca-software.com    •   ausschreiben.de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142647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316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Refe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-16707" y="783293"/>
            <a:ext cx="9158342" cy="3804681"/>
          </a:xfrm>
          <a:prstGeom prst="rect">
            <a:avLst/>
          </a:prstGeom>
          <a:solidFill>
            <a:srgbClr val="00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/>
          <p:cNvSpPr/>
          <p:nvPr userDrawn="1"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rgbClr val="00305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8" y="214536"/>
            <a:ext cx="563736" cy="416396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972000" y="2139703"/>
            <a:ext cx="7772400" cy="1102519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69635" y="3079536"/>
            <a:ext cx="6400800" cy="95324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Vorname Name, ORCA Software GmbH</a:t>
            </a:r>
          </a:p>
        </p:txBody>
      </p:sp>
    </p:spTree>
    <p:extLst>
      <p:ext uri="{BB962C8B-B14F-4D97-AF65-F5344CB8AC3E}">
        <p14:creationId xmlns:p14="http://schemas.microsoft.com/office/powerpoint/2010/main" val="11536733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67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321590" cy="857250"/>
          </a:xfrm>
          <a:prstGeom prst="rect">
            <a:avLst/>
          </a:prstGeom>
        </p:spPr>
        <p:txBody>
          <a:bodyPr vert="horz" lIns="0" tIns="46800" rIns="0" bIns="45720" rtlCol="0" anchor="ctr">
            <a:normAutofit/>
          </a:bodyPr>
          <a:lstStyle/>
          <a:p>
            <a:r>
              <a:rPr lang="de-DE" dirty="0" smtClean="0"/>
              <a:t>Titelmasterformat </a:t>
            </a:r>
            <a:r>
              <a:rPr lang="de-DE" dirty="0"/>
              <a:t>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0"/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rgbClr val="00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8" y="214536"/>
            <a:ext cx="563736" cy="41639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759109"/>
            <a:ext cx="946448" cy="256181"/>
          </a:xfrm>
          <a:prstGeom prst="rect">
            <a:avLst/>
          </a:prstGeom>
        </p:spPr>
      </p:pic>
      <p:pic>
        <p:nvPicPr>
          <p:cNvPr id="10" name="Picture 2" descr="Datei:Logo TH Rosenheim 2019.svg – Wikipedia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39" y="4731545"/>
            <a:ext cx="948201" cy="30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66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60" r:id="rId3"/>
    <p:sldLayoutId id="2147483678" r:id="rId4"/>
    <p:sldLayoutId id="2147483658" r:id="rId5"/>
    <p:sldLayoutId id="2147483676" r:id="rId6"/>
    <p:sldLayoutId id="2147483710" r:id="rId7"/>
  </p:sldLayoutIdLst>
  <p:timing>
    <p:tnLst>
      <p:par>
        <p:cTn id="1" dur="indefinite" restart="never" nodeType="tmRoot"/>
      </p:par>
    </p:tnLst>
  </p:timing>
  <p:txStyles>
    <p:titleStyle>
      <a:lvl1pPr marL="0" indent="0" algn="l" defTabSz="896938" rtl="0" eaLnBrk="1" latinLnBrk="0" hangingPunct="1">
        <a:spcBef>
          <a:spcPct val="0"/>
        </a:spcBef>
        <a:buNone/>
        <a:tabLst/>
        <a:defRPr sz="2800" kern="1200">
          <a:solidFill>
            <a:srgbClr val="646363"/>
          </a:solidFill>
          <a:latin typeface="+mj-lt"/>
          <a:ea typeface="+mj-ea"/>
          <a:cs typeface="+mj-cs"/>
        </a:defRPr>
      </a:lvl1pPr>
    </p:titleStyle>
    <p:bodyStyle>
      <a:lvl1pPr marL="0" indent="0" algn="l" defTabSz="180975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None/>
        <a:defRPr sz="2400" kern="1200">
          <a:solidFill>
            <a:srgbClr val="595959"/>
          </a:solidFill>
          <a:latin typeface="+mn-lt"/>
          <a:ea typeface="+mn-ea"/>
          <a:cs typeface="+mn-cs"/>
        </a:defRPr>
      </a:lvl1pPr>
      <a:lvl2pPr marL="182563" indent="0" algn="l" defTabSz="180975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None/>
        <a:defRPr sz="2200" kern="1200">
          <a:solidFill>
            <a:srgbClr val="595959"/>
          </a:solidFill>
          <a:latin typeface="+mn-lt"/>
          <a:ea typeface="+mn-ea"/>
          <a:cs typeface="+mn-cs"/>
        </a:defRPr>
      </a:lvl2pPr>
      <a:lvl3pPr marL="346075" indent="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None/>
        <a:defRPr sz="20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321590" cy="857250"/>
          </a:xfrm>
          <a:prstGeom prst="rect">
            <a:avLst/>
          </a:prstGeom>
        </p:spPr>
        <p:txBody>
          <a:bodyPr vert="horz" lIns="0" tIns="46800" rIns="0" bIns="45720" rtlCol="0" anchor="ctr">
            <a:normAutofit/>
          </a:bodyPr>
          <a:lstStyle/>
          <a:p>
            <a:r>
              <a:rPr lang="de-DE" dirty="0" smtClean="0"/>
              <a:t>Titelmasterformat </a:t>
            </a:r>
            <a:r>
              <a:rPr lang="de-DE" dirty="0"/>
              <a:t>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0"/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rgbClr val="00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8" y="214536"/>
            <a:ext cx="563736" cy="416396"/>
          </a:xfrm>
          <a:prstGeom prst="rect">
            <a:avLst/>
          </a:prstGeom>
        </p:spPr>
      </p:pic>
      <p:pic>
        <p:nvPicPr>
          <p:cNvPr id="10" name="Picture 2" descr="Datei:Logo TH Rosenheim 2019.svg – Wikipedia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37005"/>
            <a:ext cx="948201" cy="30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759109"/>
            <a:ext cx="946448" cy="25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7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</p:sldLayoutIdLst>
  <p:timing>
    <p:tnLst>
      <p:par>
        <p:cTn id="1" dur="indefinite" restart="never" nodeType="tmRoot"/>
      </p:par>
    </p:tnLst>
  </p:timing>
  <p:txStyles>
    <p:titleStyle>
      <a:lvl1pPr marL="0" indent="0" algn="l" defTabSz="896938" rtl="0" eaLnBrk="1" latinLnBrk="0" hangingPunct="1">
        <a:spcBef>
          <a:spcPct val="0"/>
        </a:spcBef>
        <a:buNone/>
        <a:tabLst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1pPr>
      <a:lvl2pPr marL="357188" indent="-174625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200" kern="1200">
          <a:solidFill>
            <a:srgbClr val="595959"/>
          </a:solidFill>
          <a:latin typeface="+mn-lt"/>
          <a:ea typeface="+mn-ea"/>
          <a:cs typeface="+mn-cs"/>
        </a:defRPr>
      </a:lvl2pPr>
      <a:lvl3pPr marL="541338" indent="-195263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 dirty="0">
                <a:cs typeface="Arial" panose="020B0604020202020204" pitchFamily="34" charset="0"/>
              </a:rPr>
              <a:t>©  ORCA Software GmbH  •   Telefon +49 8035 9637-0   •   info@orca-software.com     •   orca-software.com    •   ausschreiben.de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290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IFC - Materialangabe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6" y="2069600"/>
            <a:ext cx="8174320" cy="166822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6" y="1765644"/>
            <a:ext cx="8216307" cy="227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5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203598"/>
            <a:ext cx="5647619" cy="3152381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Kostengliederung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300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Problemstellung und Anforderungen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982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Problemstellungen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403648" y="1851670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Wie lässt sich am besten eine Liste vom Materialbezeichnungen in eine hierarchische Material-Kostengliederung strukturieren?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403648" y="3147814"/>
            <a:ext cx="6264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Welcher NLP Algorithmus eignet sich am besten für das Klassifizieren und Strukturieren von Material-Daten?</a:t>
            </a:r>
          </a:p>
        </p:txBody>
      </p:sp>
    </p:spTree>
    <p:extLst>
      <p:ext uri="{BB962C8B-B14F-4D97-AF65-F5344CB8AC3E}">
        <p14:creationId xmlns:p14="http://schemas.microsoft.com/office/powerpoint/2010/main" val="161174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15566"/>
            <a:ext cx="5480838" cy="3685391"/>
          </a:xfrm>
          <a:prstGeom prst="rect">
            <a:avLst/>
          </a:prstGeom>
        </p:spPr>
      </p:pic>
      <p:pic>
        <p:nvPicPr>
          <p:cNvPr id="2050" name="Picture 2" descr="C-Sharp –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067694"/>
            <a:ext cx="1676325" cy="16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14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Konzeption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660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7654"/>
            <a:ext cx="8078788" cy="2387295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781775"/>
            <a:ext cx="4024093" cy="437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Shorttext-</a:t>
            </a:r>
            <a:r>
              <a:rPr lang="de-DE" dirty="0" err="1" smtClean="0"/>
              <a:t>Classification</a:t>
            </a:r>
            <a:endParaRPr lang="de-DE" dirty="0" smtClean="0"/>
          </a:p>
          <a:p>
            <a:r>
              <a:rPr lang="de-DE" dirty="0" smtClean="0"/>
              <a:t>Fachbegriffe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39552" y="120696"/>
            <a:ext cx="7249658" cy="549757"/>
          </a:xfrm>
        </p:spPr>
        <p:txBody>
          <a:bodyPr/>
          <a:lstStyle/>
          <a:p>
            <a:r>
              <a:rPr lang="de-DE" dirty="0" smtClean="0"/>
              <a:t>Herausforderungen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808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54" y="2656906"/>
            <a:ext cx="8078788" cy="1479488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Erstellen der Datengrundlage</a:t>
            </a:r>
            <a:endParaRPr lang="de-DE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539552" y="1200151"/>
            <a:ext cx="8079690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indent="-179388" algn="l" defTabSz="180975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357188" indent="-177800" algn="l" defTabSz="180975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536575" indent="-180975" algn="l" defTabSz="900113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536575" algn="l"/>
              </a:tabLst>
              <a:defRPr sz="2000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271463" indent="-27146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  <a:tabLst>
                <a:tab pos="808038" algn="l"/>
              </a:tabLst>
              <a:defRPr sz="2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Auslesen von ORCA internen IFC-Dateien</a:t>
            </a:r>
          </a:p>
          <a:p>
            <a:r>
              <a:rPr lang="de-DE" dirty="0" smtClean="0"/>
              <a:t>Klassifizieren mit einem Tool für ORCA Mitarbeiter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39702"/>
            <a:ext cx="6857350" cy="251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6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Sonderzeichen entfernen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Farben und Farbcodes entfernen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Größenangaben entfernen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Umwandeln in Tokens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In Kleinbuchstaben umwandeln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Unnötige Leerzeichen entfernen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Preprocessing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488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69635" y="1972609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de-DE" dirty="0"/>
              <a:t>Erstellung einer standardisierten Material-Kostengliederung für Projekte einer Bausoftware </a:t>
            </a:r>
            <a:r>
              <a:rPr lang="de-DE" dirty="0" err="1"/>
              <a:t>mittles</a:t>
            </a:r>
            <a:r>
              <a:rPr lang="de-DE" dirty="0"/>
              <a:t> Natural Language Processing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69635" y="3219822"/>
            <a:ext cx="6400800" cy="953244"/>
          </a:xfrm>
        </p:spPr>
        <p:txBody>
          <a:bodyPr/>
          <a:lstStyle/>
          <a:p>
            <a:r>
              <a:rPr lang="de-DE" dirty="0" smtClean="0"/>
              <a:t>Florian Weidner, ORCA Software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95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Preprocessing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403648" y="1842378"/>
            <a:ext cx="266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Kunststoff </a:t>
            </a:r>
            <a:r>
              <a:rPr lang="de-DE" dirty="0"/>
              <a:t>- grau </a:t>
            </a:r>
            <a:r>
              <a:rPr lang="de-DE" dirty="0" smtClean="0"/>
              <a:t>80-80-80</a:t>
            </a:r>
            <a:endParaRPr lang="de-DE" dirty="0"/>
          </a:p>
        </p:txBody>
      </p:sp>
      <p:sp>
        <p:nvSpPr>
          <p:cNvPr id="5" name="Pfeil nach rechts 4"/>
          <p:cNvSpPr/>
          <p:nvPr/>
        </p:nvSpPr>
        <p:spPr>
          <a:xfrm>
            <a:off x="4334721" y="1851670"/>
            <a:ext cx="720080" cy="360040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321578" y="1842378"/>
            <a:ext cx="1277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’</a:t>
            </a:r>
            <a:r>
              <a:rPr lang="de-DE" dirty="0" err="1" smtClean="0"/>
              <a:t>kunststoff</a:t>
            </a:r>
            <a:r>
              <a:rPr lang="de-DE" dirty="0" smtClean="0"/>
              <a:t>‘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639466" y="3198969"/>
            <a:ext cx="2430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Beton- </a:t>
            </a:r>
            <a:r>
              <a:rPr lang="de-DE" dirty="0"/>
              <a:t>C30/37 </a:t>
            </a:r>
            <a:r>
              <a:rPr lang="de-DE" dirty="0" smtClean="0"/>
              <a:t>Verputzt</a:t>
            </a:r>
            <a:endParaRPr lang="de-DE" dirty="0"/>
          </a:p>
        </p:txBody>
      </p:sp>
      <p:sp>
        <p:nvSpPr>
          <p:cNvPr id="8" name="Pfeil nach rechts 7"/>
          <p:cNvSpPr/>
          <p:nvPr/>
        </p:nvSpPr>
        <p:spPr>
          <a:xfrm>
            <a:off x="4334721" y="3212907"/>
            <a:ext cx="720080" cy="360040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321578" y="3203615"/>
            <a:ext cx="2692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’beton</a:t>
            </a:r>
            <a:r>
              <a:rPr lang="de-DE" dirty="0"/>
              <a:t>’, ’c30/37’, ’verputzt</a:t>
            </a:r>
            <a:r>
              <a:rPr lang="de-DE" dirty="0" smtClean="0"/>
              <a:t>’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195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31590"/>
            <a:ext cx="1651941" cy="3394075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Textklassifizierung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839413" y="1152714"/>
            <a:ext cx="1304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Genauigkeit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839413" y="1624309"/>
            <a:ext cx="1925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Interpretierbarkeit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4164381" y="1624309"/>
            <a:ext cx="1201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Robustheit</a:t>
            </a:r>
          </a:p>
        </p:txBody>
      </p:sp>
      <p:sp>
        <p:nvSpPr>
          <p:cNvPr id="10" name="Rechteck 9"/>
          <p:cNvSpPr/>
          <p:nvPr/>
        </p:nvSpPr>
        <p:spPr>
          <a:xfrm>
            <a:off x="4164381" y="1152714"/>
            <a:ext cx="1391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Performance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62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Gegenüberstellung - Textklassifikation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4614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ChatGPT</a:t>
            </a:r>
            <a:r>
              <a:rPr lang="de-DE" dirty="0" smtClean="0"/>
              <a:t> Modell von </a:t>
            </a:r>
            <a:r>
              <a:rPr lang="de-DE" dirty="0" err="1" smtClean="0"/>
              <a:t>OpenAI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508104" y="1563638"/>
            <a:ext cx="2664296" cy="2376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„Strukturiere folgende Liste von Baustoffen nach ihrer fachlichen Bedeutung in eine Baumstruktur mit </a:t>
            </a:r>
            <a:r>
              <a:rPr lang="de-DE" dirty="0" smtClean="0"/>
              <a:t>Aufzählungsstrichen</a:t>
            </a:r>
            <a:r>
              <a:rPr lang="de-DE" dirty="0"/>
              <a:t>. Teile die einzelnen Begriffe nicht auf: “</a:t>
            </a:r>
          </a:p>
        </p:txBody>
      </p:sp>
    </p:spTree>
    <p:extLst>
      <p:ext uri="{BB962C8B-B14F-4D97-AF65-F5344CB8AC3E}">
        <p14:creationId xmlns:p14="http://schemas.microsoft.com/office/powerpoint/2010/main" val="87097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DBSCAN mit </a:t>
            </a:r>
            <a:r>
              <a:rPr lang="de-DE" dirty="0" err="1" smtClean="0"/>
              <a:t>FastText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84" y="1125709"/>
            <a:ext cx="3150808" cy="319286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843808" y="2179657"/>
            <a:ext cx="1440160" cy="79208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FastText</a:t>
            </a:r>
            <a:r>
              <a:rPr lang="de-DE" dirty="0" smtClean="0">
                <a:solidFill>
                  <a:schemeClr val="tx1"/>
                </a:solidFill>
              </a:rPr>
              <a:t> Modell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563888" y="1596302"/>
            <a:ext cx="0" cy="43204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0" y="2320093"/>
            <a:ext cx="2351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Liste von Materialien einer Überkategorie</a:t>
            </a:r>
            <a:endParaRPr lang="de-DE" dirty="0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2195736" y="2593701"/>
            <a:ext cx="432048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4572000" y="2593701"/>
            <a:ext cx="440951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5280601" y="2197657"/>
            <a:ext cx="1440160" cy="79208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DBSCAN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20" name="Gerade Verbindung mit Pfeil 19"/>
          <p:cNvCxnSpPr/>
          <p:nvPr/>
        </p:nvCxnSpPr>
        <p:spPr>
          <a:xfrm flipV="1">
            <a:off x="6988411" y="2615806"/>
            <a:ext cx="395536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7524328" y="2313952"/>
            <a:ext cx="137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Geclusterte</a:t>
            </a:r>
            <a:r>
              <a:rPr lang="de-DE" dirty="0" smtClean="0"/>
              <a:t> Materialien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3069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Gegenüberstellung - Feinstrukturierung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4721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Pythonnet</a:t>
            </a:r>
            <a:r>
              <a:rPr lang="de-DE" dirty="0" smtClean="0"/>
              <a:t> Bibliothek für die Integration von .NET und Python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Python </a:t>
            </a:r>
            <a:r>
              <a:rPr lang="de-DE" dirty="0" err="1" smtClean="0"/>
              <a:t>Interop</a:t>
            </a:r>
            <a:endParaRPr lang="de-DE" dirty="0"/>
          </a:p>
        </p:txBody>
      </p:sp>
      <p:pic>
        <p:nvPicPr>
          <p:cNvPr id="1026" name="Picture 2" descr="@python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427734"/>
            <a:ext cx="1294533" cy="129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851670"/>
            <a:ext cx="588680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52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0516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Maßnahmen zur Qualitätssicherung</a:t>
            </a:r>
          </a:p>
        </p:txBody>
      </p:sp>
    </p:spTree>
    <p:extLst>
      <p:ext uri="{BB962C8B-B14F-4D97-AF65-F5344CB8AC3E}">
        <p14:creationId xmlns:p14="http://schemas.microsoft.com/office/powerpoint/2010/main" val="4098219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Clean Code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901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Ausgangssituation und Motivation</a:t>
            </a:r>
          </a:p>
          <a:p>
            <a:r>
              <a:rPr lang="de-DE" dirty="0" smtClean="0"/>
              <a:t>Ziel der Arbeit</a:t>
            </a:r>
          </a:p>
          <a:p>
            <a:r>
              <a:rPr lang="de-DE" dirty="0" smtClean="0"/>
              <a:t>Anforderungen und Problemstellungen</a:t>
            </a:r>
          </a:p>
          <a:p>
            <a:r>
              <a:rPr lang="de-DE" dirty="0" smtClean="0"/>
              <a:t>Theoretische Konzeption</a:t>
            </a:r>
          </a:p>
          <a:p>
            <a:r>
              <a:rPr lang="de-DE" dirty="0" smtClean="0"/>
              <a:t>Gegenüberstellung </a:t>
            </a:r>
          </a:p>
          <a:p>
            <a:r>
              <a:rPr lang="de-DE" dirty="0" smtClean="0"/>
              <a:t>Praktische Umsetzung</a:t>
            </a:r>
          </a:p>
          <a:p>
            <a:r>
              <a:rPr lang="de-DE" dirty="0" smtClean="0"/>
              <a:t>Maßnahmen zur Qualitätssicherung</a:t>
            </a:r>
          </a:p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349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Tests und Abnahme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488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6531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39552" y="120696"/>
            <a:ext cx="7249658" cy="549757"/>
          </a:xfrm>
        </p:spPr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5998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6672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4"/>
          <p:cNvSpPr txBox="1">
            <a:spLocks/>
          </p:cNvSpPr>
          <p:nvPr/>
        </p:nvSpPr>
        <p:spPr>
          <a:xfrm>
            <a:off x="423492" y="4878228"/>
            <a:ext cx="7111727" cy="2335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 panose="020B0604020202020204" pitchFamily="34" charset="0"/>
              </a:rPr>
              <a:t>©  ORCA Software GmbH  •   Telefon +49 8035 9637-0   •   info@orca-software.com     •   orca-software.com    •   ausschreiben.de</a:t>
            </a:r>
            <a:endParaRPr lang="de-DE" dirty="0"/>
          </a:p>
        </p:txBody>
      </p:sp>
      <p:sp>
        <p:nvSpPr>
          <p:cNvPr id="8" name="Titel 8"/>
          <p:cNvSpPr>
            <a:spLocks noGrp="1"/>
          </p:cNvSpPr>
          <p:nvPr>
            <p:ph type="ctrTitle"/>
          </p:nvPr>
        </p:nvSpPr>
        <p:spPr>
          <a:xfrm>
            <a:off x="685800" y="2154773"/>
            <a:ext cx="7772400" cy="1102519"/>
          </a:xfrm>
        </p:spPr>
        <p:txBody>
          <a:bodyPr/>
          <a:lstStyle/>
          <a:p>
            <a:r>
              <a:rPr lang="de-DE" dirty="0"/>
              <a:t>Vielen Dank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425011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ORCA Software GmbH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9"/>
          <a:stretch/>
        </p:blipFill>
        <p:spPr>
          <a:xfrm>
            <a:off x="1131770" y="1563638"/>
            <a:ext cx="2553865" cy="142815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596713"/>
            <a:ext cx="2520280" cy="1390642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835694" y="1090940"/>
            <a:ext cx="1146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ORCA AVA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656848" y="1090940"/>
            <a:ext cx="193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AUSSCHREIBEN.DE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78196" y="3091522"/>
            <a:ext cx="36082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 smtClean="0"/>
              <a:t>Ausschreibung Vergabe Abrechnung (AVA)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Kostenmanagement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Unterstützt BIM Prozesse</a:t>
            </a:r>
            <a:endParaRPr lang="de-DE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4958996" y="3095161"/>
            <a:ext cx="3619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Ausschreibungsportal für Produkthersteller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Über 1 Millionen Ausschreibungstexte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20441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1" b="2785"/>
          <a:stretch/>
        </p:blipFill>
        <p:spPr>
          <a:xfrm>
            <a:off x="-8023" y="-7420"/>
            <a:ext cx="9751552" cy="515092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475656" y="1878024"/>
            <a:ext cx="1008112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156269" y="1275606"/>
            <a:ext cx="479627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876256" y="4299942"/>
            <a:ext cx="1008112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940152" y="1797826"/>
            <a:ext cx="3024336" cy="17820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39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39552" y="120696"/>
            <a:ext cx="7249658" cy="549757"/>
          </a:xfrm>
        </p:spPr>
        <p:txBody>
          <a:bodyPr/>
          <a:lstStyle/>
          <a:p>
            <a:r>
              <a:rPr lang="de-DE" dirty="0" smtClean="0"/>
              <a:t>Künstlicher Intelligenz und </a:t>
            </a:r>
            <a:r>
              <a:rPr lang="de-DE" dirty="0" err="1" smtClean="0"/>
              <a:t>Machine</a:t>
            </a:r>
            <a:r>
              <a:rPr lang="de-DE" dirty="0" smtClean="0"/>
              <a:t> Learning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50120"/>
            <a:ext cx="8417617" cy="168953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3" y="2787774"/>
            <a:ext cx="8423920" cy="165598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804248" y="4443758"/>
            <a:ext cx="2117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rgbClr val="A5A5A5"/>
                </a:solidFill>
              </a:rPr>
              <a:t>Quelle: trends.google.com/</a:t>
            </a:r>
            <a:r>
              <a:rPr lang="de-DE" sz="1100" dirty="0" err="1" smtClean="0">
                <a:solidFill>
                  <a:srgbClr val="A5A5A5"/>
                </a:solidFill>
              </a:rPr>
              <a:t>trends</a:t>
            </a:r>
            <a:endParaRPr lang="de-DE" sz="1100" dirty="0" smtClean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44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51" y="1131590"/>
            <a:ext cx="6438760" cy="3394075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Building Information Modeling</a:t>
            </a:r>
            <a:endParaRPr lang="de-DE" dirty="0"/>
          </a:p>
        </p:txBody>
      </p:sp>
      <p:sp>
        <p:nvSpPr>
          <p:cNvPr id="7" name="Pfeil nach links 6"/>
          <p:cNvSpPr/>
          <p:nvPr/>
        </p:nvSpPr>
        <p:spPr>
          <a:xfrm rot="20250443">
            <a:off x="4369988" y="987573"/>
            <a:ext cx="1080120" cy="288032"/>
          </a:xfrm>
          <a:prstGeom prst="leftArrow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915816" y="4504375"/>
            <a:ext cx="49744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rgbClr val="A5A5A5"/>
                </a:solidFill>
              </a:rPr>
              <a:t>Quelle: https://www.rolandberger.com/publications/publication_pdf/roland_berger_hvb_studie_bauwirtschaft_20160415_1_.pdf </a:t>
            </a:r>
            <a:endParaRPr lang="de-DE" sz="700" dirty="0" smtClean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11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451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Öffentlicher internationaler Standard </a:t>
            </a:r>
            <a:r>
              <a:rPr lang="de-DE" dirty="0"/>
              <a:t>(ISO 16739-1:2018)</a:t>
            </a:r>
            <a:endParaRPr lang="de-DE" dirty="0" smtClean="0"/>
          </a:p>
          <a:p>
            <a:r>
              <a:rPr lang="de-DE" dirty="0" smtClean="0"/>
              <a:t>Dateien im STEP-Format</a:t>
            </a:r>
          </a:p>
          <a:p>
            <a:r>
              <a:rPr lang="de-DE" dirty="0" smtClean="0"/>
              <a:t>Version 2.3 und 4.0 sind offiziell</a:t>
            </a:r>
          </a:p>
          <a:p>
            <a:r>
              <a:rPr lang="de-DE" dirty="0"/>
              <a:t>für das Bauen, Betreiben oder Nutzen eines Gebäudes </a:t>
            </a:r>
          </a:p>
          <a:p>
            <a:endParaRPr lang="de-DE" dirty="0" smtClean="0"/>
          </a:p>
          <a:p>
            <a:r>
              <a:rPr lang="de-DE" dirty="0" smtClean="0"/>
              <a:t>Implementierung durch </a:t>
            </a:r>
            <a:r>
              <a:rPr lang="de-DE" dirty="0" err="1" smtClean="0"/>
              <a:t>xbim-toolkit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Industry</a:t>
            </a:r>
            <a:r>
              <a:rPr lang="de-DE" dirty="0" smtClean="0"/>
              <a:t> </a:t>
            </a:r>
            <a:r>
              <a:rPr lang="de-DE" dirty="0" err="1" smtClean="0"/>
              <a:t>Foundation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endParaRPr lang="de-DE" dirty="0"/>
          </a:p>
        </p:txBody>
      </p:sp>
      <p:pic>
        <p:nvPicPr>
          <p:cNvPr id="1028" name="Picture 4" descr="Details - BIM-Trend: Gemeinsame Nutzung von Informationen mit IF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304" y="1419622"/>
            <a:ext cx="768938" cy="76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xbim · GitHu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219822"/>
            <a:ext cx="794846" cy="79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92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Layout mit blauem Balken">
  <a:themeElements>
    <a:clrScheme name="ORCA">
      <a:dk1>
        <a:srgbClr val="646363"/>
      </a:dk1>
      <a:lt1>
        <a:srgbClr val="F6F6F6"/>
      </a:lt1>
      <a:dk2>
        <a:srgbClr val="00305D"/>
      </a:dk2>
      <a:lt2>
        <a:srgbClr val="FFFFFF"/>
      </a:lt2>
      <a:accent1>
        <a:srgbClr val="D2E6FF"/>
      </a:accent1>
      <a:accent2>
        <a:srgbClr val="009FE3"/>
      </a:accent2>
      <a:accent3>
        <a:srgbClr val="E6007E"/>
      </a:accent3>
      <a:accent4>
        <a:srgbClr val="F6F6F6"/>
      </a:accent4>
      <a:accent5>
        <a:srgbClr val="A5A5A5"/>
      </a:accent5>
      <a:accent6>
        <a:srgbClr val="7F7F7F"/>
      </a:accent6>
      <a:hlink>
        <a:srgbClr val="009FE3"/>
      </a:hlink>
      <a:folHlink>
        <a:srgbClr val="D2E6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2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.pptx" id="{3ACF8963-E82A-4488-AC16-4D818BAF7713}" vid="{92204039-BAF2-490A-8A05-3DAB67B2477C}"/>
    </a:ext>
  </a:extLst>
</a:theme>
</file>

<file path=ppt/theme/theme2.xml><?xml version="1.0" encoding="utf-8"?>
<a:theme xmlns:a="http://schemas.openxmlformats.org/drawingml/2006/main" name="2_Layout ohne blauem Balken">
  <a:themeElements>
    <a:clrScheme name="ORCA">
      <a:dk1>
        <a:srgbClr val="646363"/>
      </a:dk1>
      <a:lt1>
        <a:srgbClr val="F6F6F6"/>
      </a:lt1>
      <a:dk2>
        <a:srgbClr val="00305D"/>
      </a:dk2>
      <a:lt2>
        <a:srgbClr val="FFFFFF"/>
      </a:lt2>
      <a:accent1>
        <a:srgbClr val="D2E6FF"/>
      </a:accent1>
      <a:accent2>
        <a:srgbClr val="009FE3"/>
      </a:accent2>
      <a:accent3>
        <a:srgbClr val="E6007E"/>
      </a:accent3>
      <a:accent4>
        <a:srgbClr val="F6F6F6"/>
      </a:accent4>
      <a:accent5>
        <a:srgbClr val="A5A5A5"/>
      </a:accent5>
      <a:accent6>
        <a:srgbClr val="7F7F7F"/>
      </a:accent6>
      <a:hlink>
        <a:srgbClr val="009FE3"/>
      </a:hlink>
      <a:folHlink>
        <a:srgbClr val="D2E6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2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.pptx" id="{3ACF8963-E82A-4488-AC16-4D818BAF7713}" vid="{8E61269A-3AF4-4104-92CE-7594473C236D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1AAA88847E5A34FBE965DB14ED4FB92" ma:contentTypeVersion="2" ma:contentTypeDescription="Ein neues Dokument erstellen." ma:contentTypeScope="" ma:versionID="a4e427f621f4f6e6a164097c7573607c">
  <xsd:schema xmlns:xsd="http://www.w3.org/2001/XMLSchema" xmlns:xs="http://www.w3.org/2001/XMLSchema" xmlns:p="http://schemas.microsoft.com/office/2006/metadata/properties" xmlns:ns2="b8ed02ec-8593-493e-9a01-19540c573753" targetNamespace="http://schemas.microsoft.com/office/2006/metadata/properties" ma:root="true" ma:fieldsID="32b251a9bbec08ea452b859a001329b0" ns2:_="">
    <xsd:import namespace="b8ed02ec-8593-493e-9a01-19540c5737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ed02ec-8593-493e-9a01-19540c5737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6C2BA6-D294-44CB-A59A-9773D5143B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ed02ec-8593-493e-9a01-19540c5737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BDA427-3975-45F3-AE3A-BC351A67E0B2}">
  <ds:schemaRefs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b8ed02ec-8593-493e-9a01-19540c57375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9B52310-BFE7-4F7D-A5D9-2731AD38FF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2021-03_VOR_Quer_ORCA Vorlage</Template>
  <TotalTime>0</TotalTime>
  <Words>396</Words>
  <Application>Microsoft Office PowerPoint</Application>
  <PresentationFormat>Bildschirmpräsentation (16:9)</PresentationFormat>
  <Paragraphs>98</Paragraphs>
  <Slides>34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34</vt:i4>
      </vt:variant>
    </vt:vector>
  </HeadingPairs>
  <TitlesOfParts>
    <vt:vector size="38" baseType="lpstr">
      <vt:lpstr>Arial</vt:lpstr>
      <vt:lpstr>Calibri</vt:lpstr>
      <vt:lpstr>1_Layout mit blauem Balken</vt:lpstr>
      <vt:lpstr>2_Layout ohne blauem Balken</vt:lpstr>
      <vt:lpstr>PowerPoint-Präsentation</vt:lpstr>
      <vt:lpstr>Erstellung einer standardisierten Material-Kostengliederung für Projekte einer Bausoftware mittles Natural Language Processing</vt:lpstr>
      <vt:lpstr>Agenda</vt:lpstr>
      <vt:lpstr>ORCA Software GmbH</vt:lpstr>
      <vt:lpstr>PowerPoint-Präsentation</vt:lpstr>
      <vt:lpstr>Künstlicher Intelligenz und Machine Learning</vt:lpstr>
      <vt:lpstr>Building Information Modeling</vt:lpstr>
      <vt:lpstr>Grundlagen</vt:lpstr>
      <vt:lpstr>Industry Foundation Classes</vt:lpstr>
      <vt:lpstr>IFC - Materialangabe</vt:lpstr>
      <vt:lpstr>Kostengliederung</vt:lpstr>
      <vt:lpstr>Problemstellung und Anforderungen</vt:lpstr>
      <vt:lpstr>Problemstellungen</vt:lpstr>
      <vt:lpstr>Anforderungen</vt:lpstr>
      <vt:lpstr>Konzeption</vt:lpstr>
      <vt:lpstr>Architektur</vt:lpstr>
      <vt:lpstr>Herausforderungen</vt:lpstr>
      <vt:lpstr>Erstellen der Datengrundlage</vt:lpstr>
      <vt:lpstr>Preprocessing</vt:lpstr>
      <vt:lpstr>Preprocessing</vt:lpstr>
      <vt:lpstr>Textklassifizierung</vt:lpstr>
      <vt:lpstr>Gegenüberstellung - Textklassifikation</vt:lpstr>
      <vt:lpstr>ChatGPT Modell von OpenAI</vt:lpstr>
      <vt:lpstr>DBSCAN mit FastText</vt:lpstr>
      <vt:lpstr>Gegenüberstellung - Feinstrukturierung</vt:lpstr>
      <vt:lpstr>Python Interop</vt:lpstr>
      <vt:lpstr>Demo</vt:lpstr>
      <vt:lpstr>Maßnahmen zur Qualitätssicherung</vt:lpstr>
      <vt:lpstr>Clean Code</vt:lpstr>
      <vt:lpstr>Tests und Abnahme</vt:lpstr>
      <vt:lpstr>Abschluss</vt:lpstr>
      <vt:lpstr>Fazit</vt:lpstr>
      <vt:lpstr>Ausblick</vt:lpstr>
      <vt:lpstr>Vielen Dank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Weidner</dc:creator>
  <cp:lastModifiedBy>Florian Weidner</cp:lastModifiedBy>
  <cp:revision>18</cp:revision>
  <dcterms:created xsi:type="dcterms:W3CDTF">2023-05-30T14:06:04Z</dcterms:created>
  <dcterms:modified xsi:type="dcterms:W3CDTF">2023-06-02T15:02:13Z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0x010100C1AAA88847E5A34FBE965DB14ED4FB92</vt:lpwstr>
  </property>
</Properties>
</file>