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79" r:id="rId3"/>
    <p:sldId id="28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5" r:id="rId13"/>
    <p:sldId id="264" r:id="rId14"/>
    <p:sldId id="277" r:id="rId15"/>
    <p:sldId id="268" r:id="rId16"/>
    <p:sldId id="267" r:id="rId17"/>
    <p:sldId id="270" r:id="rId18"/>
    <p:sldId id="271" r:id="rId19"/>
    <p:sldId id="272" r:id="rId20"/>
    <p:sldId id="280" r:id="rId21"/>
    <p:sldId id="274" r:id="rId22"/>
    <p:sldId id="275" r:id="rId23"/>
    <p:sldId id="273" r:id="rId24"/>
    <p:sldId id="276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F8AD4-1D47-4049-AEE2-D51502B55949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92543-191D-44F5-8CE4-61B0EA910F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59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Überwachung -&gt; Einblick in Datenverkehr</a:t>
            </a:r>
            <a:r>
              <a:rPr lang="de-DE" baseline="0" dirty="0" smtClean="0"/>
              <a:t> -&gt; bösartiges Benutzerverhalten erkennen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92543-191D-44F5-8CE4-61B0EA910F2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9509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GitHub</a:t>
            </a:r>
            <a:r>
              <a:rPr lang="de-DE" dirty="0" smtClean="0"/>
              <a:t> </a:t>
            </a:r>
            <a:r>
              <a:rPr lang="de-DE" dirty="0" err="1" smtClean="0"/>
              <a:t>Advanced</a:t>
            </a:r>
            <a:r>
              <a:rPr lang="de-DE" dirty="0" smtClean="0"/>
              <a:t> Security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GitHub</a:t>
            </a:r>
            <a:r>
              <a:rPr lang="de-DE" baseline="0" dirty="0" smtClean="0"/>
              <a:t> Enterprise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92543-191D-44F5-8CE4-61B0EA910F2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240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Microsoft</a:t>
            </a:r>
            <a:r>
              <a:rPr lang="de-DE" baseline="0" dirty="0" smtClean="0"/>
              <a:t> wirbt bei </a:t>
            </a:r>
            <a:r>
              <a:rPr lang="de-DE" baseline="0" dirty="0" err="1" smtClean="0"/>
              <a:t>DevSecOps</a:t>
            </a:r>
            <a:r>
              <a:rPr lang="de-DE" baseline="0" dirty="0" smtClean="0"/>
              <a:t> nur mit </a:t>
            </a:r>
            <a:r>
              <a:rPr lang="de-DE" baseline="0" dirty="0" err="1" smtClean="0"/>
              <a:t>GitHub</a:t>
            </a:r>
            <a:endParaRPr lang="de-DE" baseline="0" dirty="0" smtClean="0"/>
          </a:p>
          <a:p>
            <a:endParaRPr lang="de-DE" dirty="0" smtClean="0"/>
          </a:p>
          <a:p>
            <a:r>
              <a:rPr lang="de-DE" dirty="0" err="1" smtClean="0"/>
              <a:t>DevSecOps</a:t>
            </a:r>
            <a:r>
              <a:rPr lang="de-DE" dirty="0" smtClean="0"/>
              <a:t> Komplex</a:t>
            </a:r>
            <a:r>
              <a:rPr lang="de-DE" baseline="0" dirty="0" smtClean="0"/>
              <a:t> -&gt; </a:t>
            </a:r>
            <a:r>
              <a:rPr lang="de-DE" dirty="0" smtClean="0"/>
              <a:t>Schritt</a:t>
            </a:r>
            <a:r>
              <a:rPr lang="de-DE" baseline="0" dirty="0" smtClean="0"/>
              <a:t> für Schritt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92543-191D-44F5-8CE4-61B0EA910F24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732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4A2BC73-CF7A-46DC-A614-B1C8166B4D4E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25CB-2909-46FC-8A9B-148F0C89485C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97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BC73-CF7A-46DC-A614-B1C8166B4D4E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25CB-2909-46FC-8A9B-148F0C8948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609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BC73-CF7A-46DC-A614-B1C8166B4D4E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25CB-2909-46FC-8A9B-148F0C89485C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20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BC73-CF7A-46DC-A614-B1C8166B4D4E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25CB-2909-46FC-8A9B-148F0C8948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071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BC73-CF7A-46DC-A614-B1C8166B4D4E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25CB-2909-46FC-8A9B-148F0C89485C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30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BC73-CF7A-46DC-A614-B1C8166B4D4E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25CB-2909-46FC-8A9B-148F0C8948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71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BC73-CF7A-46DC-A614-B1C8166B4D4E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25CB-2909-46FC-8A9B-148F0C8948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79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BC73-CF7A-46DC-A614-B1C8166B4D4E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25CB-2909-46FC-8A9B-148F0C8948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7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BC73-CF7A-46DC-A614-B1C8166B4D4E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25CB-2909-46FC-8A9B-148F0C8948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968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BC73-CF7A-46DC-A614-B1C8166B4D4E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25CB-2909-46FC-8A9B-148F0C8948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37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BC73-CF7A-46DC-A614-B1C8166B4D4E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525CB-2909-46FC-8A9B-148F0C89485C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40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4A2BC73-CF7A-46DC-A614-B1C8166B4D4E}" type="datetimeFigureOut">
              <a:rPr lang="de-DE" smtClean="0"/>
              <a:t>06.07.2022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44525CB-2909-46FC-8A9B-148F0C89485C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87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blog/wp-content/uploads/2019/11/Screen-Shot-2019-11-13-at-12.33.17-PM.png?resize=1024%2C535" TargetMode="External"/><Relationship Id="rId2" Type="http://schemas.openxmlformats.org/officeDocument/2006/relationships/hyperlink" Target="https://pbs.twimg.com/media/EwEJGEeXMAgJOHH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wasp.org/www-project-devsecops-maturity-model/assets/images/impl.png" TargetMode="External"/><Relationship Id="rId4" Type="http://schemas.openxmlformats.org/officeDocument/2006/relationships/hyperlink" Target="https://docs.microsoft.com/en-us/azure/architecture/solution-ideas/media/devsecops-in-github-data-flow.p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DevSecOps</a:t>
            </a:r>
            <a:r>
              <a:rPr lang="de-DE" dirty="0" smtClean="0"/>
              <a:t> mit </a:t>
            </a:r>
            <a:r>
              <a:rPr lang="de-DE" dirty="0" err="1" smtClean="0"/>
              <a:t>Azure</a:t>
            </a:r>
            <a:r>
              <a:rPr lang="de-DE" dirty="0" smtClean="0"/>
              <a:t> Pipelines und </a:t>
            </a:r>
            <a:r>
              <a:rPr lang="de-DE" dirty="0" err="1" smtClean="0"/>
              <a:t>GitHub</a:t>
            </a:r>
            <a:r>
              <a:rPr lang="de-DE" dirty="0" smtClean="0"/>
              <a:t> Actions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Florian Weidner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756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Security in </a:t>
            </a:r>
            <a:r>
              <a:rPr lang="de-DE" dirty="0" err="1" smtClean="0"/>
              <a:t>Github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625" y="870007"/>
            <a:ext cx="8739078" cy="675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07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codespaces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 Softwareentwicklungsumgebung in der Cloud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smtClean="0"/>
              <a:t>Nutzung von Visual Studio Code mit Terminal und Debugger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smtClean="0"/>
              <a:t>Gute Skalierbarkeit und Standardisierung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 Visual Studio Code bietet viele Security Scanning Erweiterungen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smtClean="0"/>
              <a:t>Nachverfolgung durch Security Logs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smtClean="0"/>
              <a:t>Verschlüsseltes Speichern von Umgebungsvariablen/</a:t>
            </a:r>
            <a:r>
              <a:rPr lang="de-DE" dirty="0" err="1" smtClean="0"/>
              <a:t>Secrets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480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Secret </a:t>
            </a:r>
            <a:r>
              <a:rPr lang="de-DE" dirty="0" err="1" smtClean="0"/>
              <a:t>scanning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24128" y="3543300"/>
            <a:ext cx="972007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 Secret Scanning überprüft, ob </a:t>
            </a:r>
            <a:r>
              <a:rPr lang="de-DE" dirty="0" err="1" smtClean="0"/>
              <a:t>Secrets</a:t>
            </a:r>
            <a:r>
              <a:rPr lang="de-DE" dirty="0" smtClean="0"/>
              <a:t> im Repository liegen.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smtClean="0"/>
              <a:t>Erweiterbare Muster mit </a:t>
            </a:r>
            <a:r>
              <a:rPr lang="de-DE" dirty="0" err="1" smtClean="0"/>
              <a:t>Github</a:t>
            </a:r>
            <a:r>
              <a:rPr lang="de-DE" dirty="0" smtClean="0"/>
              <a:t> </a:t>
            </a:r>
            <a:r>
              <a:rPr lang="de-DE" dirty="0" err="1" smtClean="0"/>
              <a:t>Advanced</a:t>
            </a:r>
            <a:r>
              <a:rPr lang="de-DE" dirty="0" smtClean="0"/>
              <a:t> Security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3113474" y="1983192"/>
            <a:ext cx="1732085" cy="923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Secrets</a:t>
            </a:r>
            <a:r>
              <a:rPr lang="de-DE" dirty="0" smtClean="0"/>
              <a:t> sollen geheim bleiben</a:t>
            </a:r>
            <a:endParaRPr lang="de-DE" dirty="0"/>
          </a:p>
        </p:txBody>
      </p:sp>
      <p:sp>
        <p:nvSpPr>
          <p:cNvPr id="5" name="Pfeil nach rechts 4"/>
          <p:cNvSpPr/>
          <p:nvPr/>
        </p:nvSpPr>
        <p:spPr>
          <a:xfrm>
            <a:off x="5400587" y="2249862"/>
            <a:ext cx="967154" cy="402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Abgerundetes Rechteck 6"/>
          <p:cNvSpPr/>
          <p:nvPr/>
        </p:nvSpPr>
        <p:spPr>
          <a:xfrm>
            <a:off x="6922769" y="1983191"/>
            <a:ext cx="1732085" cy="923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Secrets</a:t>
            </a:r>
            <a:r>
              <a:rPr lang="de-DE" dirty="0" smtClean="0"/>
              <a:t> nicht in </a:t>
            </a:r>
            <a:r>
              <a:rPr lang="de-DE" dirty="0" err="1" smtClean="0"/>
              <a:t>Repositories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835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Code Scanning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24129" y="2286000"/>
            <a:ext cx="3986022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 Möglichkeit mit </a:t>
            </a:r>
            <a:r>
              <a:rPr lang="de-DE" dirty="0" err="1" smtClean="0"/>
              <a:t>GitHub</a:t>
            </a:r>
            <a:r>
              <a:rPr lang="de-DE" dirty="0" smtClean="0"/>
              <a:t> Actions verschieden vordefiniert Workflows zu integrieren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err="1" smtClean="0"/>
              <a:t>CodeQL</a:t>
            </a:r>
            <a:r>
              <a:rPr lang="de-DE" dirty="0" smtClean="0"/>
              <a:t> als eigenes Code Scanning Tool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smtClean="0"/>
              <a:t>Security Tab zeigt gefundene Schwachstellen und gibt Tipps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smtClean="0"/>
              <a:t>Abhängigkeitsanalyse mit </a:t>
            </a:r>
            <a:r>
              <a:rPr lang="de-DE" dirty="0" err="1" smtClean="0"/>
              <a:t>Dependabot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607" y="323850"/>
            <a:ext cx="6872393" cy="61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3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CodeQl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 unterstützt C/C++, C\#, Go, Java, JavaScript, Python, Ruby, </a:t>
            </a:r>
            <a:r>
              <a:rPr lang="de-DE" dirty="0" smtClean="0"/>
              <a:t>Typescript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smtClean="0"/>
              <a:t>Code wird wie Daten verarbeitet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smtClean="0"/>
              <a:t>Sicherheitslücke wird als Abfrage modelliert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smtClean="0"/>
              <a:t>standardisierte </a:t>
            </a:r>
            <a:r>
              <a:rPr lang="de-DE" dirty="0"/>
              <a:t>Queries</a:t>
            </a:r>
            <a:r>
              <a:rPr lang="de-DE" dirty="0" smtClean="0"/>
              <a:t> vs. Queries aus de Community</a:t>
            </a:r>
            <a:endParaRPr lang="de-DE" dirty="0"/>
          </a:p>
        </p:txBody>
      </p:sp>
      <p:pic>
        <p:nvPicPr>
          <p:cNvPr id="2050" name="Picture 2" descr="GitHub Security Lab on Twitter: &quot;Share the CodeQL resources you ❤️ with the  rest of the community in our new CodeQL resources section! Open to PRs!  https://t.co/2FkfVSDo7x https://t.co/CUk8L2RW0D&quot; / Twit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150" y="3679825"/>
            <a:ext cx="2184400" cy="218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04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OWAsp</a:t>
            </a:r>
            <a:r>
              <a:rPr lang="de-DE" dirty="0" smtClean="0"/>
              <a:t> </a:t>
            </a:r>
            <a:r>
              <a:rPr lang="de-DE" dirty="0" err="1" smtClean="0"/>
              <a:t>Maturity</a:t>
            </a:r>
            <a:r>
              <a:rPr lang="de-DE" dirty="0" smtClean="0"/>
              <a:t> Model mit </a:t>
            </a:r>
            <a:r>
              <a:rPr lang="de-DE" dirty="0" err="1" smtClean="0"/>
              <a:t>github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24129" y="2286000"/>
            <a:ext cx="5772326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 Publiziert von OWASP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smtClean="0"/>
              <a:t>Zur Feststellung des </a:t>
            </a:r>
            <a:r>
              <a:rPr lang="de-DE" dirty="0" err="1" smtClean="0"/>
              <a:t>DevSecOps</a:t>
            </a:r>
            <a:r>
              <a:rPr lang="de-DE" dirty="0" smtClean="0"/>
              <a:t> Reifegrades eines Projektes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smtClean="0"/>
              <a:t>Einschätzung in 18 Dimensionen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err="1" smtClean="0"/>
              <a:t>GitHub</a:t>
            </a:r>
            <a:r>
              <a:rPr lang="de-DE" dirty="0" smtClean="0"/>
              <a:t> bietet Dokumentation an um Level 1 umsetzen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578" y="1954313"/>
            <a:ext cx="4621678" cy="477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GitHub</a:t>
            </a:r>
            <a:r>
              <a:rPr lang="de-DE" dirty="0" smtClean="0"/>
              <a:t> - Security Lab</a:t>
            </a:r>
            <a:endParaRPr lang="de-DE" dirty="0"/>
          </a:p>
        </p:txBody>
      </p:sp>
      <p:pic>
        <p:nvPicPr>
          <p:cNvPr id="1028" name="Picture 4" descr="the software security workflow extends from maintainers and developers to researchers and security teams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379" y="2453054"/>
            <a:ext cx="7699570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 Security Lab a project to identify vulnerabilities in open source  software | From Linux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6" r="25692"/>
          <a:stretch/>
        </p:blipFill>
        <p:spPr bwMode="auto">
          <a:xfrm>
            <a:off x="5961274" y="791308"/>
            <a:ext cx="1002233" cy="98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94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Azure</a:t>
            </a:r>
            <a:r>
              <a:rPr lang="de-DE" dirty="0" smtClean="0"/>
              <a:t> </a:t>
            </a:r>
            <a:r>
              <a:rPr lang="de-DE" dirty="0" err="1" smtClean="0"/>
              <a:t>Devops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mit </a:t>
            </a:r>
            <a:r>
              <a:rPr lang="de-DE" dirty="0" err="1" smtClean="0"/>
              <a:t>Azure</a:t>
            </a:r>
            <a:r>
              <a:rPr lang="de-DE" dirty="0" smtClean="0"/>
              <a:t> Pipelines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534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Microsoft </a:t>
            </a:r>
            <a:r>
              <a:rPr lang="de-DE" dirty="0"/>
              <a:t>Security Code Analysis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 </a:t>
            </a:r>
            <a:r>
              <a:rPr lang="de-DE" dirty="0" err="1" smtClean="0"/>
              <a:t>Azure</a:t>
            </a:r>
            <a:r>
              <a:rPr lang="de-DE" dirty="0" smtClean="0"/>
              <a:t> </a:t>
            </a:r>
            <a:r>
              <a:rPr lang="de-DE" dirty="0" err="1"/>
              <a:t>DevOps</a:t>
            </a:r>
            <a:r>
              <a:rPr lang="de-DE" dirty="0"/>
              <a:t> </a:t>
            </a:r>
            <a:r>
              <a:rPr lang="de-DE" dirty="0" smtClean="0"/>
              <a:t>Erweiterung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smtClean="0"/>
              <a:t>Zur Einbindung von </a:t>
            </a:r>
            <a:r>
              <a:rPr lang="de-DE" dirty="0" smtClean="0"/>
              <a:t>Security </a:t>
            </a:r>
            <a:r>
              <a:rPr lang="de-DE" dirty="0" smtClean="0"/>
              <a:t>Tasks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err="1" smtClean="0"/>
              <a:t>Credential</a:t>
            </a:r>
            <a:r>
              <a:rPr lang="de-DE" dirty="0" smtClean="0"/>
              <a:t> Scanner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 smtClean="0"/>
              <a:t> </a:t>
            </a:r>
            <a:r>
              <a:rPr lang="de-DE" dirty="0" err="1" smtClean="0"/>
              <a:t>TSLint</a:t>
            </a:r>
            <a:endParaRPr lang="de-DE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 smtClean="0"/>
              <a:t> </a:t>
            </a:r>
            <a:r>
              <a:rPr lang="de-DE" dirty="0" err="1" smtClean="0"/>
              <a:t>Roslyn</a:t>
            </a:r>
            <a:r>
              <a:rPr lang="de-DE" dirty="0" smtClean="0"/>
              <a:t> </a:t>
            </a:r>
            <a:r>
              <a:rPr lang="de-DE" dirty="0" err="1" smtClean="0"/>
              <a:t>Analyzers</a:t>
            </a:r>
            <a:endParaRPr lang="de-DE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 smtClean="0"/>
              <a:t> </a:t>
            </a:r>
            <a:r>
              <a:rPr lang="de-DE" dirty="0" err="1"/>
              <a:t>BinSkim</a:t>
            </a:r>
            <a:r>
              <a:rPr lang="de-DE" dirty="0"/>
              <a:t> </a:t>
            </a:r>
            <a:endParaRPr lang="de-DE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smtClean="0"/>
              <a:t>Anti-Malware </a:t>
            </a:r>
            <a:r>
              <a:rPr lang="de-DE" dirty="0"/>
              <a:t>Scanner</a:t>
            </a:r>
            <a:r>
              <a:rPr lang="de-DE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smtClean="0"/>
              <a:t>Security Report: Zusammenfassung aller Tasks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 </a:t>
            </a:r>
            <a:r>
              <a:rPr lang="de-DE" dirty="0" err="1" smtClean="0"/>
              <a:t>Logging</a:t>
            </a:r>
            <a:r>
              <a:rPr lang="de-DE" dirty="0" smtClean="0"/>
              <a:t> der Ergebnisse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smtClean="0"/>
              <a:t>bis Dezember 2022 verfügbar</a:t>
            </a:r>
          </a:p>
          <a:p>
            <a:pPr>
              <a:buFont typeface="Wingdings" panose="05000000000000000000" pitchFamily="2" charset="2"/>
              <a:buChar char="v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452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09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451" y="246184"/>
            <a:ext cx="8658172" cy="6433023"/>
          </a:xfrm>
        </p:spPr>
      </p:pic>
      <p:sp>
        <p:nvSpPr>
          <p:cNvPr id="7" name="Rechteck 6"/>
          <p:cNvSpPr/>
          <p:nvPr/>
        </p:nvSpPr>
        <p:spPr>
          <a:xfrm>
            <a:off x="386862" y="536331"/>
            <a:ext cx="800100" cy="15738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45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386862" y="536331"/>
            <a:ext cx="800100" cy="15738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64" y="1717431"/>
            <a:ext cx="6286500" cy="3810000"/>
          </a:xfr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319" y="1717431"/>
            <a:ext cx="6286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4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Benutzer Berechtigungen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Azure</a:t>
            </a:r>
            <a:r>
              <a:rPr lang="de-DE" dirty="0" smtClean="0"/>
              <a:t> </a:t>
            </a:r>
            <a:r>
              <a:rPr lang="de-DE" dirty="0" err="1" smtClean="0"/>
              <a:t>DevOps</a:t>
            </a:r>
            <a:r>
              <a:rPr lang="de-DE" dirty="0" smtClean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smtClean="0"/>
              <a:t>Berechtigungen nach Gruppen möglich</a:t>
            </a:r>
          </a:p>
          <a:p>
            <a:pPr>
              <a:buFont typeface="Wingdings" panose="05000000000000000000" pitchFamily="2" charset="2"/>
              <a:buChar char="v"/>
            </a:pPr>
            <a:endParaRPr lang="de-DE" dirty="0"/>
          </a:p>
          <a:p>
            <a:pPr marL="0" indent="0">
              <a:buNone/>
            </a:pPr>
            <a:r>
              <a:rPr lang="de-DE" dirty="0" err="1" smtClean="0"/>
              <a:t>GitHub</a:t>
            </a:r>
            <a:r>
              <a:rPr lang="de-DE" dirty="0" smtClean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 Private </a:t>
            </a:r>
            <a:r>
              <a:rPr lang="de-DE" dirty="0" err="1" smtClean="0"/>
              <a:t>Repositories</a:t>
            </a:r>
            <a:r>
              <a:rPr lang="de-DE" dirty="0" smtClean="0"/>
              <a:t> haben nur </a:t>
            </a:r>
            <a:r>
              <a:rPr lang="de-DE" dirty="0" err="1" smtClean="0"/>
              <a:t>Maintainer</a:t>
            </a:r>
            <a:r>
              <a:rPr lang="de-DE" dirty="0" smtClean="0"/>
              <a:t> und </a:t>
            </a:r>
            <a:r>
              <a:rPr lang="de-DE" dirty="0" err="1" smtClean="0"/>
              <a:t>Collaborator</a:t>
            </a:r>
            <a:endParaRPr lang="de-DE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 Organisationen können auch </a:t>
            </a:r>
            <a:r>
              <a:rPr lang="de-DE" dirty="0" smtClean="0"/>
              <a:t>gruppenbasiert </a:t>
            </a:r>
            <a:r>
              <a:rPr lang="de-DE" dirty="0" smtClean="0"/>
              <a:t>eigene Rollen erstellen</a:t>
            </a:r>
          </a:p>
          <a:p>
            <a:pPr>
              <a:buFont typeface="Wingdings" panose="05000000000000000000" pitchFamily="2" charset="2"/>
              <a:buChar char="v"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	Für Firmen gibt es ähnliche Möglichkeiten durch </a:t>
            </a:r>
            <a:r>
              <a:rPr lang="de-DE" dirty="0" smtClean="0"/>
              <a:t>das selbe </a:t>
            </a:r>
            <a:r>
              <a:rPr lang="de-DE" dirty="0" smtClean="0"/>
              <a:t>Konzept</a:t>
            </a:r>
          </a:p>
        </p:txBody>
      </p:sp>
      <p:sp>
        <p:nvSpPr>
          <p:cNvPr id="4" name="Pfeil nach rechts 3"/>
          <p:cNvSpPr/>
          <p:nvPr/>
        </p:nvSpPr>
        <p:spPr>
          <a:xfrm>
            <a:off x="1446159" y="5746652"/>
            <a:ext cx="369277" cy="175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94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Automatisches Security </a:t>
            </a:r>
            <a:r>
              <a:rPr lang="de-DE" dirty="0" err="1" smtClean="0"/>
              <a:t>Testing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Azure</a:t>
            </a:r>
            <a:r>
              <a:rPr lang="de-DE" dirty="0" smtClean="0"/>
              <a:t> </a:t>
            </a:r>
            <a:r>
              <a:rPr lang="de-DE" dirty="0" err="1" smtClean="0"/>
              <a:t>DevOps</a:t>
            </a:r>
            <a:endParaRPr lang="de-DE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Microsoft Security Code Analysis nur mit Unified/Premier Support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 Nutzen von Drittanbietern (</a:t>
            </a:r>
            <a:r>
              <a:rPr lang="de-DE" dirty="0" err="1"/>
              <a:t>z.B</a:t>
            </a:r>
            <a:r>
              <a:rPr lang="de-DE" dirty="0"/>
              <a:t> </a:t>
            </a:r>
            <a:r>
              <a:rPr lang="de-DE" dirty="0" err="1"/>
              <a:t>SonarQube</a:t>
            </a:r>
            <a:r>
              <a:rPr lang="de-DE" dirty="0" smtClean="0"/>
              <a:t>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 smtClean="0"/>
              <a:t>GitHub</a:t>
            </a:r>
            <a:endParaRPr lang="de-DE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 Angebot vieler vorgefertigten Workflows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smtClean="0"/>
              <a:t>Vieles nur mit </a:t>
            </a:r>
            <a:r>
              <a:rPr lang="de-DE" dirty="0" err="1" smtClean="0"/>
              <a:t>GitHub</a:t>
            </a:r>
            <a:r>
              <a:rPr lang="de-DE" dirty="0" smtClean="0"/>
              <a:t> </a:t>
            </a:r>
            <a:r>
              <a:rPr lang="de-DE" dirty="0" err="1" smtClean="0"/>
              <a:t>Advanced</a:t>
            </a:r>
            <a:r>
              <a:rPr lang="de-DE" dirty="0" smtClean="0"/>
              <a:t> Security möglich</a:t>
            </a:r>
          </a:p>
          <a:p>
            <a:pPr>
              <a:buFont typeface="Wingdings" panose="05000000000000000000" pitchFamily="2" charset="2"/>
              <a:buChar char="v"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	</a:t>
            </a:r>
            <a:r>
              <a:rPr lang="de-DE" dirty="0" err="1" smtClean="0"/>
              <a:t>GitHub</a:t>
            </a:r>
            <a:r>
              <a:rPr lang="de-DE" dirty="0" smtClean="0"/>
              <a:t> macht es einem einfacher</a:t>
            </a:r>
          </a:p>
        </p:txBody>
      </p:sp>
      <p:sp>
        <p:nvSpPr>
          <p:cNvPr id="4" name="Pfeil nach rechts 3"/>
          <p:cNvSpPr/>
          <p:nvPr/>
        </p:nvSpPr>
        <p:spPr>
          <a:xfrm>
            <a:off x="1454951" y="5948876"/>
            <a:ext cx="369277" cy="175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34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Kosten</a:t>
            </a:r>
            <a:endParaRPr lang="de-DE" dirty="0"/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9017787"/>
              </p:ext>
            </p:extLst>
          </p:nvPr>
        </p:nvGraphicFramePr>
        <p:xfrm>
          <a:off x="1023938" y="2286000"/>
          <a:ext cx="972026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131">
                  <a:extLst>
                    <a:ext uri="{9D8B030D-6E8A-4147-A177-3AD203B41FA5}">
                      <a16:colId xmlns:a16="http://schemas.microsoft.com/office/drawing/2014/main" val="3637100681"/>
                    </a:ext>
                  </a:extLst>
                </a:gridCol>
                <a:gridCol w="4860131">
                  <a:extLst>
                    <a:ext uri="{9D8B030D-6E8A-4147-A177-3AD203B41FA5}">
                      <a16:colId xmlns:a16="http://schemas.microsoft.com/office/drawing/2014/main" val="1867974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Azure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DevOps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GitHub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409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1800 min/Monat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2000 m</a:t>
                      </a:r>
                      <a:r>
                        <a:rPr lang="de-DE" baseline="0" dirty="0" smtClean="0"/>
                        <a:t>in/Monat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753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6$ pro User (5</a:t>
                      </a:r>
                      <a:r>
                        <a:rPr lang="de-DE" baseline="0" dirty="0" smtClean="0"/>
                        <a:t> User frei</a:t>
                      </a:r>
                      <a:r>
                        <a:rPr lang="de-DE" dirty="0" smtClean="0"/>
                        <a:t>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Grundsätzlich</a:t>
                      </a:r>
                      <a:r>
                        <a:rPr lang="de-DE" baseline="0" dirty="0" smtClean="0"/>
                        <a:t> kostenlos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85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Azure</a:t>
                      </a:r>
                      <a:r>
                        <a:rPr lang="de-DE" dirty="0" smtClean="0"/>
                        <a:t> Testplans</a:t>
                      </a:r>
                      <a:r>
                        <a:rPr lang="de-DE" baseline="0" dirty="0" smtClean="0"/>
                        <a:t> kostet 52$ pro Person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GitHub</a:t>
                      </a:r>
                      <a:r>
                        <a:rPr lang="de-DE" dirty="0" smtClean="0"/>
                        <a:t> Enterprise </a:t>
                      </a:r>
                      <a:r>
                        <a:rPr lang="de-DE" baseline="0" dirty="0" smtClean="0"/>
                        <a:t>21$ pro Person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Extra bezahlte Jobs ohne</a:t>
                      </a:r>
                      <a:r>
                        <a:rPr lang="de-DE" baseline="0" dirty="0" smtClean="0"/>
                        <a:t> Limit möglich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50.000min/Monat</a:t>
                      </a:r>
                      <a:r>
                        <a:rPr lang="de-DE" baseline="0" dirty="0" smtClean="0"/>
                        <a:t> (mit </a:t>
                      </a:r>
                      <a:r>
                        <a:rPr lang="de-DE" baseline="0" dirty="0" err="1" smtClean="0"/>
                        <a:t>GitHub</a:t>
                      </a:r>
                      <a:r>
                        <a:rPr lang="de-DE" baseline="0" dirty="0" smtClean="0"/>
                        <a:t> Enterprise)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361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35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de-DE" dirty="0" smtClean="0"/>
              <a:t>Beide Plattformen bieten die Möglichkeit </a:t>
            </a:r>
            <a:r>
              <a:rPr lang="de-DE" dirty="0" err="1" smtClean="0"/>
              <a:t>DevSecOps</a:t>
            </a:r>
            <a:r>
              <a:rPr lang="de-DE" dirty="0" smtClean="0"/>
              <a:t> zu integrieren.</a:t>
            </a:r>
          </a:p>
          <a:p>
            <a:pPr algn="ctr"/>
            <a:endParaRPr lang="de-DE" dirty="0"/>
          </a:p>
          <a:p>
            <a:pPr algn="ctr"/>
            <a:r>
              <a:rPr lang="de-DE" dirty="0" err="1" smtClean="0"/>
              <a:t>GitHub</a:t>
            </a:r>
            <a:r>
              <a:rPr lang="de-DE" dirty="0" smtClean="0"/>
              <a:t> gibt einem viel Unterstützung und nimmt einem Arbeit ab.</a:t>
            </a:r>
          </a:p>
          <a:p>
            <a:pPr algn="ctr"/>
            <a:endParaRPr lang="de-DE" dirty="0"/>
          </a:p>
          <a:p>
            <a:pPr algn="ctr"/>
            <a:r>
              <a:rPr lang="de-DE" dirty="0" err="1" smtClean="0"/>
              <a:t>GitHub</a:t>
            </a:r>
            <a:r>
              <a:rPr lang="de-DE" dirty="0" smtClean="0"/>
              <a:t> ist </a:t>
            </a:r>
            <a:r>
              <a:rPr lang="de-DE" dirty="0" err="1" smtClean="0"/>
              <a:t>Communitynah</a:t>
            </a:r>
            <a:r>
              <a:rPr lang="de-DE" dirty="0" smtClean="0"/>
              <a:t>.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687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Bildquellen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pbs.twimg.com/media/EwEJGEeXMAgJOHH.png</a:t>
            </a:r>
            <a:endParaRPr lang="de-DE" dirty="0" smtClean="0"/>
          </a:p>
          <a:p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github.blog/wp-content/uploads/2019/11/Screen-Shot-2019-11-13-at-12.33.17-PM.png?resize=1024%2C535</a:t>
            </a:r>
            <a:endParaRPr lang="de-DE" dirty="0" smtClean="0"/>
          </a:p>
          <a:p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docs.microsoft.com/en-us/azure/architecture/solution-ideas/media/devsecops-in-github-data-flow.png</a:t>
            </a:r>
            <a:endParaRPr lang="de-DE" dirty="0" smtClean="0"/>
          </a:p>
          <a:p>
            <a:r>
              <a:rPr lang="de-DE">
                <a:hlinkClick r:id="rId5"/>
              </a:rPr>
              <a:t>https://</a:t>
            </a:r>
            <a:r>
              <a:rPr lang="de-DE" smtClean="0">
                <a:hlinkClick r:id="rId5"/>
              </a:rPr>
              <a:t>owasp.org/www-project-devsecops-maturity-model/assets/images/impl.png</a:t>
            </a:r>
            <a:endParaRPr lang="de-DE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528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30" y="98791"/>
            <a:ext cx="6847540" cy="6539401"/>
          </a:xfrm>
        </p:spPr>
      </p:pic>
      <p:sp>
        <p:nvSpPr>
          <p:cNvPr id="5" name="Rechteck 4"/>
          <p:cNvSpPr/>
          <p:nvPr/>
        </p:nvSpPr>
        <p:spPr>
          <a:xfrm>
            <a:off x="386862" y="536331"/>
            <a:ext cx="800100" cy="15738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07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Chancen und Risiken von </a:t>
            </a:r>
            <a:r>
              <a:rPr lang="de-DE" dirty="0" err="1" smtClean="0"/>
              <a:t>DevOps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DevSecOps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GitHub</a:t>
            </a:r>
            <a:r>
              <a:rPr lang="de-DE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Azure</a:t>
            </a:r>
            <a:r>
              <a:rPr lang="de-DE" dirty="0" smtClean="0"/>
              <a:t> </a:t>
            </a:r>
            <a:r>
              <a:rPr lang="de-DE" dirty="0" err="1" smtClean="0"/>
              <a:t>DevOps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Vergleich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55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Chancen und Risiken mit </a:t>
            </a:r>
            <a:r>
              <a:rPr lang="de-DE" dirty="0" err="1" smtClean="0"/>
              <a:t>DevOps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2900157"/>
              </p:ext>
            </p:extLst>
          </p:nvPr>
        </p:nvGraphicFramePr>
        <p:xfrm>
          <a:off x="1023938" y="2286000"/>
          <a:ext cx="9720262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131">
                  <a:extLst>
                    <a:ext uri="{9D8B030D-6E8A-4147-A177-3AD203B41FA5}">
                      <a16:colId xmlns:a16="http://schemas.microsoft.com/office/drawing/2014/main" val="2900455066"/>
                    </a:ext>
                  </a:extLst>
                </a:gridCol>
                <a:gridCol w="4860131">
                  <a:extLst>
                    <a:ext uri="{9D8B030D-6E8A-4147-A177-3AD203B41FA5}">
                      <a16:colId xmlns:a16="http://schemas.microsoft.com/office/drawing/2014/main" val="527049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Chancen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Risiken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918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feste,</a:t>
                      </a:r>
                      <a:r>
                        <a:rPr lang="de-DE" baseline="0" dirty="0" smtClean="0"/>
                        <a:t> zentrale und standardisierte </a:t>
                      </a:r>
                      <a:r>
                        <a:rPr lang="de-DE" baseline="0" dirty="0" err="1" smtClean="0"/>
                        <a:t>Buildpipeline</a:t>
                      </a:r>
                      <a:endParaRPr lang="de-DE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Alte </a:t>
                      </a:r>
                      <a:r>
                        <a:rPr lang="de-DE" dirty="0" err="1" smtClean="0"/>
                        <a:t>Sicherheitsmethodiken</a:t>
                      </a:r>
                      <a:r>
                        <a:rPr lang="de-DE" baseline="0" dirty="0" smtClean="0"/>
                        <a:t> nicht integrierbar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734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Ausschluss des Sicherheitsteams vom </a:t>
                      </a:r>
                      <a:r>
                        <a:rPr lang="de-DE" dirty="0" err="1" smtClean="0"/>
                        <a:t>DevOps</a:t>
                      </a:r>
                      <a:r>
                        <a:rPr lang="de-DE" dirty="0" smtClean="0"/>
                        <a:t> Prozess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3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Wenig Zeit für Security bei</a:t>
                      </a:r>
                      <a:r>
                        <a:rPr lang="de-DE" baseline="0" dirty="0" smtClean="0"/>
                        <a:t> schnellen Release-Iterationen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08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64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Devsecops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24128" y="3607724"/>
            <a:ext cx="8708957" cy="449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Ziel: IT-Sicherheit in den kompletten Entwicklungsprozess zu integrieren</a:t>
            </a:r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Abgerundetes Rechteck 3"/>
          <p:cNvSpPr/>
          <p:nvPr/>
        </p:nvSpPr>
        <p:spPr>
          <a:xfrm>
            <a:off x="997111" y="2034124"/>
            <a:ext cx="2252749" cy="1015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Development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4757789" y="2084832"/>
            <a:ext cx="2252749" cy="1015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Security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8518468" y="2084832"/>
            <a:ext cx="2252749" cy="1015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Operations</a:t>
            </a:r>
            <a:endParaRPr lang="de-DE" dirty="0"/>
          </a:p>
        </p:txBody>
      </p:sp>
      <p:sp>
        <p:nvSpPr>
          <p:cNvPr id="8" name="Plus 7"/>
          <p:cNvSpPr/>
          <p:nvPr/>
        </p:nvSpPr>
        <p:spPr>
          <a:xfrm>
            <a:off x="3546625" y="2135539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lus 8"/>
          <p:cNvSpPr/>
          <p:nvPr/>
        </p:nvSpPr>
        <p:spPr>
          <a:xfrm>
            <a:off x="7307302" y="2186247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4550136" y="4280667"/>
            <a:ext cx="1819133" cy="4599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Automatisierung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897709" y="4197638"/>
            <a:ext cx="1407684" cy="4599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Shift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Left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1407025" y="4994711"/>
            <a:ext cx="1616590" cy="4599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Risikoanalyse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3422102" y="5236351"/>
            <a:ext cx="1616590" cy="4599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SAST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950406" y="5236352"/>
            <a:ext cx="1616590" cy="4599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Tests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6956206" y="4298549"/>
            <a:ext cx="1657805" cy="6339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Abhängigkeitsanalysen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793256" y="5931832"/>
            <a:ext cx="1712552" cy="6277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Infrastruktur- Bereitstellung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3574887" y="6192035"/>
            <a:ext cx="1616590" cy="4599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DAST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5339616" y="6192034"/>
            <a:ext cx="1616590" cy="5428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Automatisierte </a:t>
            </a:r>
            <a:r>
              <a:rPr lang="de-DE" dirty="0" smtClean="0">
                <a:solidFill>
                  <a:schemeClr val="tx1"/>
                </a:solidFill>
              </a:rPr>
              <a:t>Attacken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7413407" y="6015750"/>
            <a:ext cx="1616590" cy="4599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Monitoring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8765612" y="4959979"/>
            <a:ext cx="1616590" cy="4599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Training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1" name="Gerader Verbinder 20"/>
          <p:cNvCxnSpPr>
            <a:stCxn id="10" idx="3"/>
            <a:endCxn id="15" idx="1"/>
          </p:cNvCxnSpPr>
          <p:nvPr/>
        </p:nvCxnSpPr>
        <p:spPr>
          <a:xfrm>
            <a:off x="6369269" y="4510648"/>
            <a:ext cx="586937" cy="104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endCxn id="14" idx="0"/>
          </p:cNvCxnSpPr>
          <p:nvPr/>
        </p:nvCxnSpPr>
        <p:spPr>
          <a:xfrm>
            <a:off x="6077615" y="4740628"/>
            <a:ext cx="681086" cy="495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10" idx="2"/>
            <a:endCxn id="13" idx="0"/>
          </p:cNvCxnSpPr>
          <p:nvPr/>
        </p:nvCxnSpPr>
        <p:spPr>
          <a:xfrm flipH="1">
            <a:off x="4230397" y="4740628"/>
            <a:ext cx="1229306" cy="495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bgerundetes Rechteck 28"/>
          <p:cNvSpPr/>
          <p:nvPr/>
        </p:nvSpPr>
        <p:spPr>
          <a:xfrm>
            <a:off x="9935904" y="5774001"/>
            <a:ext cx="1793033" cy="7017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DevOps</a:t>
            </a:r>
            <a:endParaRPr lang="de-D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3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Zero Trust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24128" y="3823854"/>
            <a:ext cx="9720073" cy="24855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 Keine Vertrauensgrenze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smtClean="0"/>
              <a:t>Jeder Zugriff/Aktion wird überprüft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smtClean="0"/>
              <a:t>Vertrauen nur </a:t>
            </a:r>
            <a:r>
              <a:rPr lang="de-DE" dirty="0"/>
              <a:t>durch Authentifizierung, Verifikation und </a:t>
            </a:r>
            <a:r>
              <a:rPr lang="de-DE" dirty="0" smtClean="0"/>
              <a:t>Autorisierung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/>
              <a:t> </a:t>
            </a:r>
            <a:r>
              <a:rPr lang="de-DE" dirty="0" smtClean="0"/>
              <a:t>Identität steht im Vordergrund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3000895" y="2294312"/>
            <a:ext cx="19202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Trust but </a:t>
            </a:r>
            <a:r>
              <a:rPr lang="de-DE" dirty="0" err="1" smtClean="0"/>
              <a:t>verify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7273636" y="2294312"/>
            <a:ext cx="19202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Never Trust,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Verify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854274" y="2520679"/>
            <a:ext cx="48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vs.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95178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Berufsbild </a:t>
            </a:r>
            <a:r>
              <a:rPr lang="de-DE" dirty="0" err="1" smtClean="0"/>
              <a:t>Devsecops</a:t>
            </a:r>
            <a:r>
              <a:rPr lang="de-DE" dirty="0" smtClean="0"/>
              <a:t> </a:t>
            </a:r>
            <a:r>
              <a:rPr lang="de-DE" dirty="0" err="1" smtClean="0"/>
              <a:t>engineer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Stoßen auf Herausforderungen beim Einführen von </a:t>
            </a:r>
            <a:r>
              <a:rPr lang="de-DE" dirty="0" err="1" smtClean="0"/>
              <a:t>DevSecOps</a:t>
            </a:r>
            <a:r>
              <a:rPr lang="de-DE" dirty="0" smtClean="0"/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 smtClean="0"/>
              <a:t>Hohe Kosten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 smtClean="0"/>
              <a:t>Bestehende solide Organisationsstrukturen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 smtClean="0"/>
              <a:t>Kultureller Widerstand</a:t>
            </a:r>
          </a:p>
          <a:p>
            <a:pPr lvl="1"/>
            <a:endParaRPr lang="de-DE" dirty="0"/>
          </a:p>
          <a:p>
            <a:r>
              <a:rPr lang="de-DE" dirty="0" smtClean="0"/>
              <a:t>-&gt; Einstellen eins </a:t>
            </a:r>
            <a:r>
              <a:rPr lang="de-DE" dirty="0" err="1" smtClean="0"/>
              <a:t>DevSecOps</a:t>
            </a:r>
            <a:r>
              <a:rPr lang="de-DE" dirty="0" smtClean="0"/>
              <a:t> Spezialisten</a:t>
            </a:r>
            <a:endParaRPr lang="de-DE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 smtClean="0"/>
              <a:t>Tiefes IT-Sicherheitsverständnis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 smtClean="0"/>
              <a:t>Übernehmen der </a:t>
            </a:r>
            <a:r>
              <a:rPr lang="de-DE" dirty="0" err="1" smtClean="0"/>
              <a:t>DevSecOps</a:t>
            </a:r>
            <a:r>
              <a:rPr lang="de-DE" dirty="0" smtClean="0"/>
              <a:t> Aufgaben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 smtClean="0"/>
              <a:t>Überzeugen der restlichen Teammitglieder</a:t>
            </a:r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22397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Github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mit </a:t>
            </a:r>
            <a:r>
              <a:rPr lang="de-DE" dirty="0" err="1" smtClean="0"/>
              <a:t>GitHub</a:t>
            </a:r>
            <a:r>
              <a:rPr lang="de-DE" dirty="0" smtClean="0"/>
              <a:t> Actions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805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570</Words>
  <Application>Microsoft Office PowerPoint</Application>
  <PresentationFormat>Breitbild</PresentationFormat>
  <Paragraphs>146</Paragraphs>
  <Slides>25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1" baseType="lpstr">
      <vt:lpstr>Calibri</vt:lpstr>
      <vt:lpstr>Tw Cen MT</vt:lpstr>
      <vt:lpstr>Tw Cen MT Condensed</vt:lpstr>
      <vt:lpstr>Wingdings</vt:lpstr>
      <vt:lpstr>Wingdings 3</vt:lpstr>
      <vt:lpstr>Integral</vt:lpstr>
      <vt:lpstr>DevSecOps mit Azure Pipelines und GitHub Actions</vt:lpstr>
      <vt:lpstr>PowerPoint-Präsentation</vt:lpstr>
      <vt:lpstr>PowerPoint-Präsentation</vt:lpstr>
      <vt:lpstr>Gliederung</vt:lpstr>
      <vt:lpstr>Chancen und Risiken mit DevOps</vt:lpstr>
      <vt:lpstr>Devsecops</vt:lpstr>
      <vt:lpstr>Zero Trust</vt:lpstr>
      <vt:lpstr>Berufsbild Devsecops engineer</vt:lpstr>
      <vt:lpstr>Github</vt:lpstr>
      <vt:lpstr>Security in Github</vt:lpstr>
      <vt:lpstr>codespaces</vt:lpstr>
      <vt:lpstr>Secret scanning</vt:lpstr>
      <vt:lpstr>Code Scanning</vt:lpstr>
      <vt:lpstr>CodeQl</vt:lpstr>
      <vt:lpstr>OWAsp Maturity Model mit github</vt:lpstr>
      <vt:lpstr>GitHub - Security Lab</vt:lpstr>
      <vt:lpstr>Azure Devops</vt:lpstr>
      <vt:lpstr>Microsoft Security Code Analysis</vt:lpstr>
      <vt:lpstr>Vergleich</vt:lpstr>
      <vt:lpstr>PowerPoint-Präsentation</vt:lpstr>
      <vt:lpstr>Benutzer Berechtigungen</vt:lpstr>
      <vt:lpstr>Automatisches Security Testing</vt:lpstr>
      <vt:lpstr>Kosten</vt:lpstr>
      <vt:lpstr>Fazit</vt:lpstr>
      <vt:lpstr>Bildquellen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Weidner</dc:creator>
  <cp:lastModifiedBy>Florian Weidner</cp:lastModifiedBy>
  <cp:revision>31</cp:revision>
  <dcterms:created xsi:type="dcterms:W3CDTF">2022-07-04T11:20:25Z</dcterms:created>
  <dcterms:modified xsi:type="dcterms:W3CDTF">2022-07-06T20:32:45Z</dcterms:modified>
</cp:coreProperties>
</file>