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1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6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Folie mittels Klicken verschieben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Format der Notizen mittels Klicken bearbeiten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6C9CF81-70D3-4A74-99CD-E2D0E1BE67F9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731880" y="444672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GitHub Advanced Security in GitHub Enterprise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Sichere Authentifizierung/Authorisierung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Codespaces: cloudbasierte Entwicklungsumgebung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GitHub Actions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Buildartefakte direkt nach Azure deployed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Pull Requests → Code Reviews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Microsoft Defender for Cloud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Azure Monitor → Monitoring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FE2BA84-FD86-454B-8A52-DE829914DC0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OWASP: Open Web Application Security Project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- Finden/ Berichten von Schwachstellen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 Koordination der Offenlegung mit Sicherheitsteams der betroffenen Projekte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 Zusätzliche Analysen mit CodeQL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 Sammeln von Common Vulnerabilities in DB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 Tutorials, Artikel, Konferenzen für Community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 CodeQL Bounty Programm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→ </a:t>
            </a:r>
            <a:r>
              <a:rPr b="0" lang="en-US" sz="2000" spc="-1" strike="noStrike">
                <a:latin typeface="Arial"/>
              </a:rPr>
              <a:t>Community motivieren/inspirieren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- Anti Malwar Scanner → benutzt Windows Defender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 BinSkin → lightweight: compiler Settings, linker settings und sicherheitsrelevante Charakteristiken von binären Dateien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 TSLint → SAST for TypeScript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 Roslyn Analyzers → for C# und VB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IT-Sicherheit bei Unternehmen immer relevanter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Microsoft wirbt bei DevSecOps nur mit GitHub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DevSecOps Komplex -&gt; Schritt für Schritt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39B395D-39C0-47A8-B6DA-7C02EA12BA9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Sicherheit bei DevOps Teams nicht wirklich relevant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Chancen 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→ </a:t>
            </a:r>
            <a:r>
              <a:rPr b="0" lang="en-US" sz="2000" spc="-1" strike="noStrike">
                <a:latin typeface="Arial"/>
              </a:rPr>
              <a:t>Überblick über die Anwendung für Security Team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→ </a:t>
            </a:r>
            <a:r>
              <a:rPr b="0" lang="en-US" sz="2000" spc="-1" strike="noStrike">
                <a:latin typeface="Arial"/>
              </a:rPr>
              <a:t>Möglichkeit Sicherheits Tasks zu automatisieren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Überwachung -&gt; Einblick in Datenverkehr -&gt; bösartiges Benutzerverhalten erkennen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SAST: Static Application Security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Testing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FF3FA21-719E-4C84-838D-7DD41CDA1A5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064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59672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064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59672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1064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759672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1064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759672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31064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759672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431064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759672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V="1">
            <a:off x="761760" y="826200"/>
            <a:ext cx="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2191760" cy="4571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12191760" cy="4571640"/>
          </a:xfrm>
          <a:custGeom>
            <a:avLst/>
            <a:gdLst/>
            <a:ah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anchor="ctr">
            <a:normAutofit fontScale="64000"/>
          </a:bodyPr>
          <a:p>
            <a:pPr algn="r">
              <a:lnSpc>
                <a:spcPct val="80000"/>
              </a:lnSpc>
            </a:pPr>
            <a:r>
              <a:rPr b="0" lang="en-US" sz="5000" spc="199" strike="noStrike" cap="all">
                <a:solidFill>
                  <a:srgbClr val="0d0d0d"/>
                </a:solidFill>
                <a:latin typeface="Tw Cen MT Condensed"/>
              </a:rPr>
              <a:t>Titelmasterformat durch Klicken bearbeiten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AC60352-571D-4C96-995D-CB9D8B0FB488}" type="datetime">
              <a:rPr b="0" lang="en-US" sz="1000" spc="-1" strike="noStrike">
                <a:solidFill>
                  <a:srgbClr val="0d0d0d"/>
                </a:solidFill>
                <a:latin typeface="Tw Cen MT Condensed"/>
              </a:rPr>
              <a:t>7/7/22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DCF8A37-FD72-4464-A8FC-61B4234C2461}" type="slidenum">
              <a:rPr b="0" lang="en-US" sz="1000" spc="-1" strike="noStrike">
                <a:solidFill>
                  <a:srgbClr val="0d0d0d"/>
                </a:solidFill>
                <a:latin typeface="Tw Cen MT Condensed"/>
              </a:rPr>
              <a:t>&lt;Foliennummer&gt;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7" name="Line 8"/>
          <p:cNvSpPr/>
          <p:nvPr/>
        </p:nvSpPr>
        <p:spPr>
          <a:xfrm flipV="1">
            <a:off x="8386560" y="5263920"/>
            <a:ext cx="0" cy="914400"/>
          </a:xfrm>
          <a:prstGeom prst="line">
            <a:avLst/>
          </a:prstGeom>
          <a:ln w="1908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Format des Gliederungstextes durch Klicken bearbeiten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Zweite Gliederungsebene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Dritte Gliederungsebene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Vierte Gliederungsebene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Fünfte Gliederungsebene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Sechste Gliederungsebene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Siebte Gliederungsebene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"/>
          <p:cNvSpPr/>
          <p:nvPr/>
        </p:nvSpPr>
        <p:spPr>
          <a:xfrm flipV="1">
            <a:off x="761760" y="826200"/>
            <a:ext cx="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Titelmasterformat durch Klicken bearbeiten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45720" rIns="4572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Formatvorlagen des Textmasters bearbeiten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lvl="1" marL="26532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Zweite Ebene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pPr lvl="2" marL="44820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Dritte Ebene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3" marL="59436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Vierte Ebene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4" marL="77724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Fünfte Ebene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6CDCDD0-1FA6-40B9-8454-B41B68828284}" type="datetime">
              <a:rPr b="0" lang="en-US" sz="1000" spc="-1" strike="noStrike">
                <a:solidFill>
                  <a:srgbClr val="0d0d0d"/>
                </a:solidFill>
                <a:latin typeface="Tw Cen MT Condensed"/>
              </a:rPr>
              <a:t>7/7/22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239D920-D0D0-4D12-BD4B-270269547058}" type="slidenum">
              <a:rPr b="0" lang="en-US" sz="1000" spc="-1" strike="noStrike">
                <a:solidFill>
                  <a:srgbClr val="0d0d0d"/>
                </a:solidFill>
                <a:latin typeface="Tw Cen MT Condensed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Line 1"/>
          <p:cNvSpPr/>
          <p:nvPr/>
        </p:nvSpPr>
        <p:spPr>
          <a:xfrm flipV="1">
            <a:off x="761760" y="826200"/>
            <a:ext cx="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0" y="0"/>
            <a:ext cx="12191760" cy="45716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3"/>
          <p:cNvSpPr/>
          <p:nvPr/>
        </p:nvSpPr>
        <p:spPr>
          <a:xfrm>
            <a:off x="0" y="0"/>
            <a:ext cx="12191760" cy="4571640"/>
          </a:xfrm>
          <a:custGeom>
            <a:avLst/>
            <a:gdLst/>
            <a:ah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4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anchor="ctr">
            <a:normAutofit fontScale="64000"/>
          </a:bodyPr>
          <a:p>
            <a:pPr algn="r">
              <a:lnSpc>
                <a:spcPct val="80000"/>
              </a:lnSpc>
            </a:pPr>
            <a:r>
              <a:rPr b="0" lang="en-US" sz="5000" spc="199" strike="noStrike" cap="all">
                <a:solidFill>
                  <a:srgbClr val="0d0d0d"/>
                </a:solidFill>
                <a:latin typeface="Tw Cen MT Condensed"/>
              </a:rPr>
              <a:t>Titelmasterformat durch Klicken bearbeiten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8610480" y="4960080"/>
            <a:ext cx="3200040" cy="146268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d0d0d"/>
                </a:solidFill>
                <a:latin typeface="Tw Cen MT"/>
              </a:rPr>
              <a:t>Formatvorlagen des Textmasters bearbeiten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F176F91-D6CE-4EC8-92EB-C097A42C232D}" type="datetime">
              <a:rPr b="0" lang="en-US" sz="1000" spc="-1" strike="noStrike">
                <a:solidFill>
                  <a:srgbClr val="0d0d0d"/>
                </a:solidFill>
                <a:latin typeface="Tw Cen MT Condensed"/>
              </a:rPr>
              <a:t>7/7/22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4" name="PlaceHolder 8"/>
          <p:cNvSpPr>
            <a:spLocks noGrp="1"/>
          </p:cNvSpPr>
          <p:nvPr>
            <p:ph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FFBE454-9BBE-467D-B193-6DDC75A09A3E}" type="slidenum">
              <a:rPr b="0" lang="en-US" sz="1000" spc="-1" strike="noStrike">
                <a:solidFill>
                  <a:srgbClr val="0d0d0d"/>
                </a:solidFill>
                <a:latin typeface="Tw Cen MT Condensed"/>
              </a:rPr>
              <a:t>&lt;Foliennummer&gt;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5" name="Line 9"/>
          <p:cNvSpPr/>
          <p:nvPr/>
        </p:nvSpPr>
        <p:spPr>
          <a:xfrm flipV="1">
            <a:off x="8386560" y="5263920"/>
            <a:ext cx="0" cy="914400"/>
          </a:xfrm>
          <a:prstGeom prst="line">
            <a:avLst/>
          </a:prstGeom>
          <a:ln w="1908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pbs.twimg.com/media/EwEJGEeXMAgJOHH.png" TargetMode="External"/><Relationship Id="rId2" Type="http://schemas.openxmlformats.org/officeDocument/2006/relationships/hyperlink" Target="https://pbs.twimg.com/media/EwEJGEeXMAgJOHH.png" TargetMode="External"/><Relationship Id="rId3" Type="http://schemas.openxmlformats.org/officeDocument/2006/relationships/hyperlink" Target="https://github.blog/wp-content/uploads/2019/11/Screen-Shot-2019-11-13-at-12.33.17-PM.png?resize=1024%2C535" TargetMode="External"/><Relationship Id="rId4" Type="http://schemas.openxmlformats.org/officeDocument/2006/relationships/hyperlink" Target="https://github.blog/wp-content/uploads/2019/11/Screen-Shot-2019-11-13-at-12.33.17-PM.png?resize=1024%2C535" TargetMode="External"/><Relationship Id="rId5" Type="http://schemas.openxmlformats.org/officeDocument/2006/relationships/hyperlink" Target="https://docs.microsoft.com/en-us/azure/architecture/solution-ideas/media/devsecops-in-github-data-flow.png" TargetMode="External"/><Relationship Id="rId6" Type="http://schemas.openxmlformats.org/officeDocument/2006/relationships/hyperlink" Target="https://docs.microsoft.com/en-us/azure/architecture/solution-ideas/media/devsecops-in-github-data-flow.png" TargetMode="External"/><Relationship Id="rId7" Type="http://schemas.openxmlformats.org/officeDocument/2006/relationships/hyperlink" Target="https://owasp.org/www-project-devsecops-maturity-model/assets/images/impl.png" TargetMode="External"/><Relationship Id="rId8" Type="http://schemas.openxmlformats.org/officeDocument/2006/relationships/hyperlink" Target="https://owasp.org/www-project-devsecops-maturity-model/assets/images/impl.png" TargetMode="External"/><Relationship Id="rId9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4000"/>
          </a:bodyPr>
          <a:p>
            <a:pPr algn="r">
              <a:lnSpc>
                <a:spcPct val="80000"/>
              </a:lnSpc>
            </a:pPr>
            <a:r>
              <a:rPr b="0" lang="en-US" sz="5000" spc="199" strike="noStrike" cap="all">
                <a:solidFill>
                  <a:srgbClr val="0d0d0d"/>
                </a:solidFill>
                <a:latin typeface="Tw Cen MT Condensed"/>
              </a:rPr>
              <a:t>DevSecOps mit Azure Pipelines und GitHub Actions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610480" y="4960080"/>
            <a:ext cx="3200040" cy="1462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d0d0d"/>
                </a:solidFill>
                <a:latin typeface="Tw Cen MT"/>
              </a:rPr>
              <a:t>Florian Weidner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Security in Github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80" name="Grafik 1" descr=""/>
          <p:cNvPicPr/>
          <p:nvPr/>
        </p:nvPicPr>
        <p:blipFill>
          <a:blip r:embed="rId1"/>
          <a:stretch/>
        </p:blipFill>
        <p:spPr>
          <a:xfrm>
            <a:off x="1514520" y="870120"/>
            <a:ext cx="8738640" cy="6752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codespaces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Softwareentwicklungsumgebung in der Cloud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Nutzung von Visual Studio Code mit Terminal und Debugger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Gute Skalierbarkeit und Standardisierung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Visual Studio Code bietet viele Security Scanning Erweiterungen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Nachverfolgung durch Security Logs 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Verschlüsseltes Speichern von Umgebungsvariablen/Secrets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Secret scanning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1024200" y="354348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Secret Scanning überprüft, ob Secrets im Repository liegen.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Erweiterbare Muster mit Github Advanced Security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3113640" y="1983240"/>
            <a:ext cx="1732680" cy="12171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Secrets sollen geheim bleiben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5433840" y="2468880"/>
            <a:ext cx="966960" cy="4021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5"/>
          <p:cNvSpPr/>
          <p:nvPr/>
        </p:nvSpPr>
        <p:spPr>
          <a:xfrm>
            <a:off x="6922800" y="1983240"/>
            <a:ext cx="1764000" cy="12171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Secrets nicht in Repositories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Code Scanning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1024200" y="2286000"/>
            <a:ext cx="398556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Möglichkeit mit GitHub Actions verschieden vordefiniert Workflows zu integrieren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CodeQL als eigenes Code Scanning Tool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Security Tab zeigt gefundene Schwachstellen und gibt Tipps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Abhängigkeitsanalyse mit Dependabot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90" name="Grafik 3" descr=""/>
          <p:cNvPicPr/>
          <p:nvPr/>
        </p:nvPicPr>
        <p:blipFill>
          <a:blip r:embed="rId1"/>
          <a:stretch/>
        </p:blipFill>
        <p:spPr>
          <a:xfrm>
            <a:off x="5319720" y="324000"/>
            <a:ext cx="6872040" cy="613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CodeQl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unterstützt C/C++, C\#, Go, Java, JavaScript, Python, Ruby, Typescript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Code wird wie Daten verarbeitet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Sicherheitslücke wird als Abfrage modelliert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standardisierte Queries vs. Queries aus de Community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93" name="Picture 2" descr="GitHub Security Lab on Twitter: &quot;Share the CodeQL resources you ❤️ with the  rest of the community in our new CodeQL resources section! Open to PRs!  https://t.co/2FkfVSDo7x https://t.co/CUk8L2RW0D&quot; / Twitter"/>
          <p:cNvPicPr/>
          <p:nvPr/>
        </p:nvPicPr>
        <p:blipFill>
          <a:blip r:embed="rId1"/>
          <a:stretch/>
        </p:blipFill>
        <p:spPr>
          <a:xfrm>
            <a:off x="8820000" y="3679920"/>
            <a:ext cx="2184120" cy="218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OWAsp Maturity Model mit github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1024200" y="2286000"/>
            <a:ext cx="577188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Publiziert von OWASP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Zur Feststellung des DevSecOps Reifegrades eines Projektes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Einschätzung in 18 Dimensionen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GitHub bietet Dokumentation an um Level 1 umsetzen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96" name="Grafik 6" descr=""/>
          <p:cNvPicPr/>
          <p:nvPr/>
        </p:nvPicPr>
        <p:blipFill>
          <a:blip r:embed="rId1"/>
          <a:stretch/>
        </p:blipFill>
        <p:spPr>
          <a:xfrm>
            <a:off x="7341480" y="1954440"/>
            <a:ext cx="4621320" cy="4775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GitHub - Security Lab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98" name="Picture 4" descr="the software security workflow extends from maintainers and developers to researchers and security teams."/>
          <p:cNvPicPr/>
          <p:nvPr/>
        </p:nvPicPr>
        <p:blipFill>
          <a:blip r:embed="rId1"/>
          <a:stretch/>
        </p:blipFill>
        <p:spPr>
          <a:xfrm>
            <a:off x="2034360" y="2453040"/>
            <a:ext cx="7699320" cy="4022280"/>
          </a:xfrm>
          <a:prstGeom prst="rect">
            <a:avLst/>
          </a:prstGeom>
          <a:ln>
            <a:noFill/>
          </a:ln>
        </p:spPr>
      </p:pic>
      <p:pic>
        <p:nvPicPr>
          <p:cNvPr id="199" name="Picture 8" descr="GitHub Security Lab a project to identify vulnerabilities in open source  software | From Linux"/>
          <p:cNvPicPr/>
          <p:nvPr/>
        </p:nvPicPr>
        <p:blipFill>
          <a:blip r:embed="rId2"/>
          <a:srcRect l="25278" t="0" r="25685" b="0"/>
          <a:stretch/>
        </p:blipFill>
        <p:spPr>
          <a:xfrm>
            <a:off x="5961240" y="791280"/>
            <a:ext cx="1001880" cy="98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80000"/>
              </a:lnSpc>
            </a:pPr>
            <a:r>
              <a:rPr b="0" lang="en-US" sz="5000" spc="199" strike="noStrike" cap="all">
                <a:solidFill>
                  <a:srgbClr val="0d0d0d"/>
                </a:solidFill>
                <a:latin typeface="Tw Cen MT Condensed"/>
              </a:rPr>
              <a:t>Azure Devops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8610480" y="4960080"/>
            <a:ext cx="3200040" cy="1462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d0d0d"/>
                </a:solidFill>
                <a:latin typeface="Tw Cen MT"/>
              </a:rPr>
              <a:t>mit Azure Pipelines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Microsoft Security Code Analysis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Azure DevOps Erweiterung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Zur Einbindung von Security Tasks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lvl="1" marL="26532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Credential Scanner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pPr lvl="1" marL="26532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TSLint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pPr lvl="1" marL="26532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Roslyn Analyzers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pPr lvl="1" marL="26532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BinSkim 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pPr lvl="1" marL="26532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Anti-Malware Scanner.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Security Report: Zusammenfassung aller Tasks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Logging der Ergebnisse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bis Dezember 2022 verfügbar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80000"/>
              </a:lnSpc>
            </a:pPr>
            <a:r>
              <a:rPr b="0" lang="en-US" sz="5000" spc="199" strike="noStrike" cap="all">
                <a:solidFill>
                  <a:srgbClr val="0d0d0d"/>
                </a:solidFill>
                <a:latin typeface="Tw Cen MT Condensed"/>
              </a:rPr>
              <a:t>Vergleich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8610480" y="4960080"/>
            <a:ext cx="3200040" cy="1462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Inhaltsplatzhalter 5" descr=""/>
          <p:cNvPicPr/>
          <p:nvPr/>
        </p:nvPicPr>
        <p:blipFill>
          <a:blip r:embed="rId1"/>
          <a:stretch/>
        </p:blipFill>
        <p:spPr>
          <a:xfrm>
            <a:off x="1602360" y="246240"/>
            <a:ext cx="8657640" cy="6432840"/>
          </a:xfrm>
          <a:prstGeom prst="rect">
            <a:avLst/>
          </a:prstGeom>
          <a:ln>
            <a:noFill/>
          </a:ln>
        </p:spPr>
      </p:pic>
      <p:sp>
        <p:nvSpPr>
          <p:cNvPr id="141" name="CustomShape 1"/>
          <p:cNvSpPr/>
          <p:nvPr/>
        </p:nvSpPr>
        <p:spPr>
          <a:xfrm>
            <a:off x="387000" y="536400"/>
            <a:ext cx="799920" cy="1573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387000" y="536400"/>
            <a:ext cx="799920" cy="1573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7" name="Inhaltsplatzhalter 5" descr=""/>
          <p:cNvPicPr/>
          <p:nvPr/>
        </p:nvPicPr>
        <p:blipFill>
          <a:blip r:embed="rId1"/>
          <a:stretch/>
        </p:blipFill>
        <p:spPr>
          <a:xfrm>
            <a:off x="287640" y="1717560"/>
            <a:ext cx="6286320" cy="3809520"/>
          </a:xfrm>
          <a:prstGeom prst="rect">
            <a:avLst/>
          </a:prstGeom>
          <a:ln>
            <a:noFill/>
          </a:ln>
        </p:spPr>
      </p:pic>
      <p:pic>
        <p:nvPicPr>
          <p:cNvPr id="208" name="Grafik 7" descr=""/>
          <p:cNvPicPr/>
          <p:nvPr/>
        </p:nvPicPr>
        <p:blipFill>
          <a:blip r:embed="rId2"/>
          <a:stretch/>
        </p:blipFill>
        <p:spPr>
          <a:xfrm>
            <a:off x="6188400" y="1717560"/>
            <a:ext cx="6286320" cy="380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Benutzer Berechtigungen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1024200" y="2286000"/>
            <a:ext cx="985716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Azure DevOps: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Berechtigungen nach Gruppen möglich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GitHub: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Private Repositories haben nur Maintainer und Collaborator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Organisationen können auch gruppenbasiert eigene Rollen erstellen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Für Firmen gibt es ähnliche Möglichkeiten durch das selbe 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914400" y="6035040"/>
            <a:ext cx="369000" cy="1753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Automatisches Security Testing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normAutofit fontScale="94000"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Azure DevOps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Microsoft Security Code Analysis nur mit Unified/Premier Support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Nutzen von Drittanbietern (z.B SonarQube)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GitHub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Angebot vieler vorgefertigten Workflows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Vieles nur mit GitHub Advanced Security möglich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GitHub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1002600" y="6035040"/>
            <a:ext cx="369000" cy="1753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Kosten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graphicFrame>
        <p:nvGraphicFramePr>
          <p:cNvPr id="216" name="Table 2"/>
          <p:cNvGraphicFramePr/>
          <p:nvPr/>
        </p:nvGraphicFramePr>
        <p:xfrm>
          <a:off x="1023840" y="2286000"/>
          <a:ext cx="9720000" cy="1854000"/>
        </p:xfrm>
        <a:graphic>
          <a:graphicData uri="http://schemas.openxmlformats.org/drawingml/2006/table">
            <a:tbl>
              <a:tblPr/>
              <a:tblGrid>
                <a:gridCol w="4860000"/>
                <a:gridCol w="4860000"/>
              </a:tblGrid>
              <a:tr h="4136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Azure DevOps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GitHub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cade4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1800 min/Monat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2000 min/Monat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6$ pro User (5 User frei)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Grundsätzlich kostenlos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Azure Testplans kostet 52$ pro Person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GitHub Enterprise 21$ pro Person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Extra bezahlte Jobs ohne Limit möglich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50.000min/Monat (mit GitHub Enterprise)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Fazit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noAutofit/>
          </a:bodyPr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Beide Plattformen bieten die Möglichkeit DevSecOps zu integrieren.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GitHub gibt einem viel Unterstützung und nimmt einem Arbeit ab.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GitHub ist Communitynah.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quellen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Bilder: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1800" spc="-1" strike="noStrike" u="sng">
                <a:solidFill>
                  <a:srgbClr val="6b9f25"/>
                </a:solidFill>
                <a:uFillTx/>
                <a:latin typeface="Tw Cen MT"/>
                <a:hlinkClick r:id="rId1"/>
              </a:rPr>
              <a:t>https://</a:t>
            </a:r>
            <a:r>
              <a:rPr b="0" lang="en-US" sz="1800" spc="-1" strike="noStrike" u="sng">
                <a:solidFill>
                  <a:srgbClr val="6b9f25"/>
                </a:solidFill>
                <a:uFillTx/>
                <a:latin typeface="Tw Cen MT"/>
                <a:hlinkClick r:id="rId2"/>
              </a:rPr>
              <a:t>pbs.twimg.com/media/EwEJGEeXMAgJOHH.png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1800" spc="-1" strike="noStrike" u="sng">
                <a:solidFill>
                  <a:srgbClr val="6b9f25"/>
                </a:solidFill>
                <a:uFillTx/>
                <a:latin typeface="Tw Cen MT"/>
                <a:hlinkClick r:id="rId3"/>
              </a:rPr>
              <a:t>https://</a:t>
            </a:r>
            <a:r>
              <a:rPr b="0" lang="en-US" sz="1800" spc="-1" strike="noStrike" u="sng">
                <a:solidFill>
                  <a:srgbClr val="6b9f25"/>
                </a:solidFill>
                <a:uFillTx/>
                <a:latin typeface="Tw Cen MT"/>
                <a:hlinkClick r:id="rId4"/>
              </a:rPr>
              <a:t>github.blog/wp-content/uploads/2019/11/Screen-Shot-2019-11-13-at-12.33.17-PM.png?resize=1024%2C535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1800" spc="-1" strike="noStrike" u="sng">
                <a:solidFill>
                  <a:srgbClr val="6b9f25"/>
                </a:solidFill>
                <a:uFillTx/>
                <a:latin typeface="Tw Cen MT"/>
                <a:hlinkClick r:id="rId5"/>
              </a:rPr>
              <a:t>https://</a:t>
            </a:r>
            <a:r>
              <a:rPr b="0" lang="en-US" sz="1800" spc="-1" strike="noStrike" u="sng">
                <a:solidFill>
                  <a:srgbClr val="6b9f25"/>
                </a:solidFill>
                <a:uFillTx/>
                <a:latin typeface="Tw Cen MT"/>
                <a:hlinkClick r:id="rId6"/>
              </a:rPr>
              <a:t>docs.microsoft.com/en-us/azure/architecture/solution-ideas/media/devsecops-in-github-data-flow.png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1800" spc="-1" strike="noStrike" u="sng">
                <a:solidFill>
                  <a:srgbClr val="6b9f25"/>
                </a:solidFill>
                <a:uFillTx/>
                <a:latin typeface="Tw Cen MT"/>
                <a:hlinkClick r:id="rId7"/>
              </a:rPr>
              <a:t>https://</a:t>
            </a:r>
            <a:r>
              <a:rPr b="0" lang="en-US" sz="1800" spc="-1" strike="noStrike" u="sng">
                <a:solidFill>
                  <a:srgbClr val="6b9f25"/>
                </a:solidFill>
                <a:uFillTx/>
                <a:latin typeface="Tw Cen MT"/>
                <a:hlinkClick r:id="rId8"/>
              </a:rPr>
              <a:t>owasp.org/www-project-devsecops-maturity-model/assets/images/impl.png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nhaltsplatzhalter 3" descr=""/>
          <p:cNvPicPr/>
          <p:nvPr/>
        </p:nvPicPr>
        <p:blipFill>
          <a:blip r:embed="rId1"/>
          <a:stretch/>
        </p:blipFill>
        <p:spPr>
          <a:xfrm>
            <a:off x="2406240" y="98640"/>
            <a:ext cx="6847200" cy="6539040"/>
          </a:xfrm>
          <a:prstGeom prst="rect">
            <a:avLst/>
          </a:prstGeom>
          <a:ln>
            <a:noFill/>
          </a:ln>
        </p:spPr>
      </p:pic>
      <p:sp>
        <p:nvSpPr>
          <p:cNvPr id="143" name="CustomShape 1"/>
          <p:cNvSpPr/>
          <p:nvPr/>
        </p:nvSpPr>
        <p:spPr>
          <a:xfrm>
            <a:off x="387000" y="536400"/>
            <a:ext cx="799920" cy="1573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Gliederung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noAutofit/>
          </a:bodyPr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 Condensed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Chancen und Risiken von DevOps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 Condensed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DevSecOps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 Condensed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GitHub 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 Condensed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Azure DevOps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 Condensed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Vergleich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 Condensed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Fazit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Chancen und Risiken mit DevOps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graphicFrame>
        <p:nvGraphicFramePr>
          <p:cNvPr id="147" name="Table 2"/>
          <p:cNvGraphicFramePr/>
          <p:nvPr/>
        </p:nvGraphicFramePr>
        <p:xfrm>
          <a:off x="1023840" y="2286000"/>
          <a:ext cx="9720000" cy="1482840"/>
        </p:xfrm>
        <a:graphic>
          <a:graphicData uri="http://schemas.openxmlformats.org/drawingml/2006/table">
            <a:tbl>
              <a:tblPr/>
              <a:tblGrid>
                <a:gridCol w="4860000"/>
                <a:gridCol w="486000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Chancen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Risiken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cade4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feste, zentrale und standardisierte Buildpipeline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Alte Sicherheitsmethodiken nicht integrierbar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Ausschluss des Sicherheitsteams vom DevOps Prozess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Wenig Zeit für Security bei schnellen Release-Iterationen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Devsecops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1024200" y="3607560"/>
            <a:ext cx="8708760" cy="449640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normAutofit fontScale="33000"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200" spc="-1" strike="noStrike">
                <a:solidFill>
                  <a:srgbClr val="000000"/>
                </a:solidFill>
                <a:latin typeface="Tw Cen MT"/>
              </a:rPr>
              <a:t>Ziel: IT-Sicherheit in den kompletten Entwicklungsprozess zu integrieren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997200" y="2034000"/>
            <a:ext cx="2252520" cy="10155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Development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4757760" y="2084760"/>
            <a:ext cx="2252520" cy="10155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Security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8518320" y="2084760"/>
            <a:ext cx="2252520" cy="10155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Operations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6"/>
          <p:cNvSpPr/>
          <p:nvPr/>
        </p:nvSpPr>
        <p:spPr>
          <a:xfrm>
            <a:off x="3546720" y="2135520"/>
            <a:ext cx="914040" cy="914040"/>
          </a:xfrm>
          <a:prstGeom prst="mathPlus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7"/>
          <p:cNvSpPr/>
          <p:nvPr/>
        </p:nvSpPr>
        <p:spPr>
          <a:xfrm>
            <a:off x="7307280" y="2186280"/>
            <a:ext cx="914040" cy="914040"/>
          </a:xfrm>
          <a:prstGeom prst="mathPlus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8"/>
          <p:cNvSpPr/>
          <p:nvPr/>
        </p:nvSpPr>
        <p:spPr>
          <a:xfrm>
            <a:off x="4114800" y="4280760"/>
            <a:ext cx="2253960" cy="45972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Automatisierung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9"/>
          <p:cNvSpPr/>
          <p:nvPr/>
        </p:nvSpPr>
        <p:spPr>
          <a:xfrm>
            <a:off x="897840" y="4197600"/>
            <a:ext cx="1407240" cy="45972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Shift Left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10"/>
          <p:cNvSpPr/>
          <p:nvPr/>
        </p:nvSpPr>
        <p:spPr>
          <a:xfrm>
            <a:off x="1097280" y="4937760"/>
            <a:ext cx="1926000" cy="51660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Risikoanalyse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11"/>
          <p:cNvSpPr/>
          <p:nvPr/>
        </p:nvSpPr>
        <p:spPr>
          <a:xfrm>
            <a:off x="3422160" y="5236200"/>
            <a:ext cx="1616400" cy="45972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SAST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CustomShape 12"/>
          <p:cNvSpPr/>
          <p:nvPr/>
        </p:nvSpPr>
        <p:spPr>
          <a:xfrm>
            <a:off x="5950440" y="5236200"/>
            <a:ext cx="1616400" cy="45972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Tests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13"/>
          <p:cNvSpPr/>
          <p:nvPr/>
        </p:nvSpPr>
        <p:spPr>
          <a:xfrm>
            <a:off x="6956280" y="4298400"/>
            <a:ext cx="1913400" cy="63360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Abhängigkeitsanalysen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CustomShape 14"/>
          <p:cNvSpPr/>
          <p:nvPr/>
        </p:nvSpPr>
        <p:spPr>
          <a:xfrm>
            <a:off x="457200" y="5931720"/>
            <a:ext cx="2048040" cy="62748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Infrastruktur- Bereitstellung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CustomShape 15"/>
          <p:cNvSpPr/>
          <p:nvPr/>
        </p:nvSpPr>
        <p:spPr>
          <a:xfrm>
            <a:off x="3574800" y="6192000"/>
            <a:ext cx="1616400" cy="45972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DAST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CustomShape 16"/>
          <p:cNvSpPr/>
          <p:nvPr/>
        </p:nvSpPr>
        <p:spPr>
          <a:xfrm>
            <a:off x="5339520" y="6192000"/>
            <a:ext cx="1975680" cy="54252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Automatisierte Attacken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CustomShape 17"/>
          <p:cNvSpPr/>
          <p:nvPr/>
        </p:nvSpPr>
        <p:spPr>
          <a:xfrm>
            <a:off x="7680960" y="6035040"/>
            <a:ext cx="1616400" cy="45972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Monitoring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18"/>
          <p:cNvSpPr/>
          <p:nvPr/>
        </p:nvSpPr>
        <p:spPr>
          <a:xfrm>
            <a:off x="9235440" y="4846320"/>
            <a:ext cx="1616400" cy="45972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Training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Line 19"/>
          <p:cNvSpPr/>
          <p:nvPr/>
        </p:nvSpPr>
        <p:spPr>
          <a:xfrm>
            <a:off x="6369120" y="4510440"/>
            <a:ext cx="586800" cy="104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Line 20"/>
          <p:cNvSpPr/>
          <p:nvPr/>
        </p:nvSpPr>
        <p:spPr>
          <a:xfrm>
            <a:off x="6077520" y="4740480"/>
            <a:ext cx="681120" cy="4957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Line 21"/>
          <p:cNvSpPr/>
          <p:nvPr/>
        </p:nvSpPr>
        <p:spPr>
          <a:xfrm flipH="1">
            <a:off x="4230360" y="4740480"/>
            <a:ext cx="1229040" cy="4957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2"/>
          <p:cNvSpPr/>
          <p:nvPr/>
        </p:nvSpPr>
        <p:spPr>
          <a:xfrm>
            <a:off x="9936000" y="5774040"/>
            <a:ext cx="1792800" cy="70128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w Cen MT"/>
              </a:rPr>
              <a:t>DevOps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Zero Trust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1024200" y="3823920"/>
            <a:ext cx="9719640" cy="2485080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Keine Vertrauensgrenze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Jeder Zugriff/Aktion wird überprüft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Vertrauen nur durch Authentifizierung, Verifikation und Autorisierung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Identität steht im Vordergrund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3000960" y="2294280"/>
            <a:ext cx="1919880" cy="9140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Trust but verify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7273800" y="2294280"/>
            <a:ext cx="1919880" cy="9140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Never Trust, always Verify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5789520" y="2520720"/>
            <a:ext cx="6156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vs.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Berufsbild Devsecops engineer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Stoßen auf Herausforderungen beim Einführen von DevSecOps.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lvl="1" marL="26532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Hohe Kosten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pPr lvl="1" marL="26532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Bestehende solide Organisationsstrukturen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pPr lvl="1" marL="26532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Kultureller Widerstand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-&gt; Einstellen eins DevSecOps Spezialisten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lvl="1" marL="26532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Tiefes IT-Sicherheitsverständnis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pPr lvl="1" marL="26532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Übernehmen der DevSecOps Aufgaben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pPr lvl="1" marL="26532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Überzeugen der restlichen Teammitglieder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80000"/>
              </a:lnSpc>
            </a:pPr>
            <a:r>
              <a:rPr b="0" lang="en-US" sz="5000" spc="199" strike="noStrike" cap="all">
                <a:solidFill>
                  <a:srgbClr val="0d0d0d"/>
                </a:solidFill>
                <a:latin typeface="Tw Cen MT Condensed"/>
              </a:rPr>
              <a:t>Github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8610480" y="4960080"/>
            <a:ext cx="3200040" cy="1462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d0d0d"/>
                </a:solidFill>
                <a:latin typeface="Tw Cen MT"/>
              </a:rPr>
              <a:t>mit GitHub Actions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</TotalTime>
  <Application>LibreOffice/6.3.1.2$Windows_X86_64 LibreOffice_project/b79626edf0065ac373bd1df5c28bd630b4424273</Application>
  <Words>570</Words>
  <Paragraphs>146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2022-07-04T11:20:25Z</dcterms:created>
  <dc:creator>Florian Weidner</dc:creator>
  <dc:description/>
  <dc:language>en-US</dc:language>
  <cp:lastModifiedBy>Florian Weidner</cp:lastModifiedBy>
  <dcterms:modified xsi:type="dcterms:W3CDTF">2022-07-07T09:05:58Z</dcterms:modified>
  <cp:revision>42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