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7" r:id="rId12"/>
    <p:sldId id="266" r:id="rId13"/>
    <p:sldId id="268" r:id="rId14"/>
    <p:sldId id="267" r:id="rId15"/>
    <p:sldId id="270" r:id="rId16"/>
    <p:sldId id="271" r:id="rId17"/>
    <p:sldId id="272" r:id="rId18"/>
    <p:sldId id="274" r:id="rId19"/>
    <p:sldId id="275" r:id="rId20"/>
    <p:sldId id="273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F8AD4-1D47-4049-AEE2-D51502B55949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92543-191D-44F5-8CE4-61B0EA910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5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Überwachung -&gt; Einblick in Datenverkehr</a:t>
            </a:r>
            <a:r>
              <a:rPr lang="de-DE" baseline="0" dirty="0" smtClean="0"/>
              <a:t> -&gt; bösartiges Benutzerverhalten erkennen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92543-191D-44F5-8CE4-61B0EA910F2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50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Advanced</a:t>
            </a:r>
            <a:r>
              <a:rPr lang="de-DE" dirty="0" smtClean="0"/>
              <a:t> Security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 Enterprise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92543-191D-44F5-8CE4-61B0EA910F2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240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Microsoft</a:t>
            </a:r>
            <a:r>
              <a:rPr lang="de-DE" baseline="0" dirty="0" smtClean="0"/>
              <a:t> wirbt bei </a:t>
            </a:r>
            <a:r>
              <a:rPr lang="de-DE" baseline="0" dirty="0" err="1" smtClean="0"/>
              <a:t>DevSecOps</a:t>
            </a:r>
            <a:r>
              <a:rPr lang="de-DE" baseline="0" dirty="0" smtClean="0"/>
              <a:t> nur mit </a:t>
            </a:r>
            <a:r>
              <a:rPr lang="de-DE" baseline="0" dirty="0" err="1" smtClean="0"/>
              <a:t>GitHub</a:t>
            </a:r>
            <a:endParaRPr lang="de-DE" baseline="0" dirty="0" smtClean="0"/>
          </a:p>
          <a:p>
            <a:endParaRPr lang="de-DE" dirty="0" smtClean="0"/>
          </a:p>
          <a:p>
            <a:r>
              <a:rPr lang="de-DE" dirty="0" err="1" smtClean="0"/>
              <a:t>DevSecOps</a:t>
            </a:r>
            <a:r>
              <a:rPr lang="de-DE" dirty="0" smtClean="0"/>
              <a:t> Komplex</a:t>
            </a:r>
            <a:r>
              <a:rPr lang="de-DE" baseline="0" dirty="0" smtClean="0"/>
              <a:t> -&gt; </a:t>
            </a:r>
            <a:r>
              <a:rPr lang="de-DE" dirty="0" smtClean="0"/>
              <a:t>Schritt</a:t>
            </a:r>
            <a:r>
              <a:rPr lang="de-DE" baseline="0" dirty="0" smtClean="0"/>
              <a:t> für Schritt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92543-191D-44F5-8CE4-61B0EA910F2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3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4A2BC73-CF7A-46DC-A614-B1C8166B4D4E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7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09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20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71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30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71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79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96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37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40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A2BC73-CF7A-46DC-A614-B1C8166B4D4E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87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blog/wp-content/uploads/2019/11/Screen-Shot-2019-11-13-at-12.33.17-PM.png?resize=1024%2C535" TargetMode="External"/><Relationship Id="rId2" Type="http://schemas.openxmlformats.org/officeDocument/2006/relationships/hyperlink" Target="https://pbs.twimg.com/media/EwEJGEeXMAgJOHH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wasp.org/www-project-devsecops-maturity-model/assets/images/impl.png" TargetMode="External"/><Relationship Id="rId4" Type="http://schemas.openxmlformats.org/officeDocument/2006/relationships/hyperlink" Target="https://docs.microsoft.com/en-us/azure/architecture/solution-ideas/media/devsecops-in-github-data-flow.p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DevSecOps</a:t>
            </a:r>
            <a:r>
              <a:rPr lang="de-DE" dirty="0" smtClean="0"/>
              <a:t> mit </a:t>
            </a:r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DevOps</a:t>
            </a:r>
            <a:r>
              <a:rPr lang="de-DE" dirty="0" smtClean="0"/>
              <a:t> Pipelines und </a:t>
            </a:r>
            <a:r>
              <a:rPr lang="de-DE" dirty="0" err="1" smtClean="0"/>
              <a:t>GitHub</a:t>
            </a:r>
            <a:r>
              <a:rPr lang="de-DE" dirty="0" smtClean="0"/>
              <a:t> Actions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Florian Weidner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56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Scanning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98602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Möglichkeit mit </a:t>
            </a:r>
            <a:r>
              <a:rPr lang="de-DE" dirty="0" err="1" smtClean="0"/>
              <a:t>GitHub</a:t>
            </a:r>
            <a:r>
              <a:rPr lang="de-DE" dirty="0" smtClean="0"/>
              <a:t> Actions verschieden vordefiniert Workflows zu integrieren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err="1" smtClean="0"/>
              <a:t>CodeQL</a:t>
            </a:r>
            <a:r>
              <a:rPr lang="de-DE" dirty="0" smtClean="0"/>
              <a:t> als eigenes Code Scanning Tool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Security Tab zeigt gefundene Schwachstellen und gibt Tipps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Abhängigkeitsanalyse mit </a:t>
            </a:r>
            <a:r>
              <a:rPr lang="de-DE" dirty="0" err="1" smtClean="0"/>
              <a:t>Dependabot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607" y="323850"/>
            <a:ext cx="6872393" cy="61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3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CodeQl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unterstützt C/C++, C\#, Go, Java, JavaScript, Python, Ruby, </a:t>
            </a:r>
            <a:r>
              <a:rPr lang="de-DE" dirty="0" smtClean="0"/>
              <a:t>Typescript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Code wird wie Daten verarbeitet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Sicherheitslücke wird als Abfrage modelliert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standardisierte </a:t>
            </a:r>
            <a:r>
              <a:rPr lang="de-DE" dirty="0"/>
              <a:t>Queries</a:t>
            </a:r>
            <a:r>
              <a:rPr lang="de-DE" dirty="0" smtClean="0"/>
              <a:t> vs. Queries aus de Community</a:t>
            </a:r>
            <a:endParaRPr lang="de-DE" dirty="0"/>
          </a:p>
        </p:txBody>
      </p:sp>
      <p:pic>
        <p:nvPicPr>
          <p:cNvPr id="2050" name="Picture 2" descr="GitHub Security Lab on Twitter: &quot;Share the CodeQL resources you ❤️ with the  rest of the community in our new CodeQL resources section! Open to PRs!  https://t.co/2FkfVSDo7x https://t.co/CUk8L2RW0D&quot; /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0" y="3679825"/>
            <a:ext cx="21844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04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codespaces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Softwareentwicklungsumgebung in der Cloud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Nutzung von Visual Studio Code mit Terminal und Debugger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Gute Skalierbarkeit und Standardisierung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Visual Studio Code bietet viele Security Scanning Erweiterungen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Nachverfolgung durch Security Logs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Verschlüsseltes Speichern von Umgebungsvariablen/</a:t>
            </a:r>
            <a:r>
              <a:rPr lang="de-DE" dirty="0" err="1" smtClean="0"/>
              <a:t>Secrets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80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OWAsp</a:t>
            </a:r>
            <a:r>
              <a:rPr lang="de-DE" dirty="0" smtClean="0"/>
              <a:t> </a:t>
            </a:r>
            <a:r>
              <a:rPr lang="de-DE" dirty="0" err="1" smtClean="0"/>
              <a:t>Maturity</a:t>
            </a:r>
            <a:r>
              <a:rPr lang="de-DE" dirty="0" smtClean="0"/>
              <a:t> Model mit </a:t>
            </a:r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77232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Publiziert von OWASP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Zur Feststellung des </a:t>
            </a:r>
            <a:r>
              <a:rPr lang="de-DE" dirty="0" err="1" smtClean="0"/>
              <a:t>DevSecOps</a:t>
            </a:r>
            <a:r>
              <a:rPr lang="de-DE" dirty="0" smtClean="0"/>
              <a:t> Reifegrades eines Projektes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Einschätzung in 18 Dimensionen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smtClean="0"/>
              <a:t>bietet Dokumentation an um Level 1 umsetzen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578" y="1954313"/>
            <a:ext cx="4621678" cy="477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2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 - Security Lab</a:t>
            </a:r>
            <a:endParaRPr lang="de-DE" dirty="0"/>
          </a:p>
        </p:txBody>
      </p:sp>
      <p:pic>
        <p:nvPicPr>
          <p:cNvPr id="1028" name="Picture 4" descr="the software security workflow extends from maintainers and developers to researchers and security team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79" y="2453054"/>
            <a:ext cx="769957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Security Lab a project to identify vulnerabilities in open source  software | From Linux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6" r="25692"/>
          <a:stretch/>
        </p:blipFill>
        <p:spPr bwMode="auto">
          <a:xfrm>
            <a:off x="5961274" y="791308"/>
            <a:ext cx="1002233" cy="9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94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Devops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Azure</a:t>
            </a:r>
            <a:r>
              <a:rPr lang="de-DE" dirty="0" smtClean="0"/>
              <a:t> Pipelines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5349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Microsoft </a:t>
            </a:r>
            <a:r>
              <a:rPr lang="de-DE" dirty="0"/>
              <a:t>Security Code Analysis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</a:t>
            </a:r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/>
              <a:t>DevOps</a:t>
            </a:r>
            <a:r>
              <a:rPr lang="de-DE" dirty="0"/>
              <a:t> </a:t>
            </a:r>
            <a:r>
              <a:rPr lang="de-DE" dirty="0" smtClean="0"/>
              <a:t>Erweiterung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Zur Einbindung von </a:t>
            </a:r>
            <a:r>
              <a:rPr lang="de-DE" dirty="0" err="1" smtClean="0"/>
              <a:t>Secuity</a:t>
            </a:r>
            <a:r>
              <a:rPr lang="de-DE" dirty="0" smtClean="0"/>
              <a:t> Tasks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err="1" smtClean="0"/>
              <a:t>Credential</a:t>
            </a:r>
            <a:r>
              <a:rPr lang="de-DE" dirty="0" smtClean="0"/>
              <a:t> Scanner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 smtClean="0"/>
              <a:t> </a:t>
            </a:r>
            <a:r>
              <a:rPr lang="de-DE" dirty="0" err="1" smtClean="0"/>
              <a:t>TSLint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 smtClean="0"/>
              <a:t> </a:t>
            </a:r>
            <a:r>
              <a:rPr lang="de-DE" dirty="0" err="1" smtClean="0"/>
              <a:t>Roslyn</a:t>
            </a:r>
            <a:r>
              <a:rPr lang="de-DE" dirty="0" smtClean="0"/>
              <a:t> </a:t>
            </a:r>
            <a:r>
              <a:rPr lang="de-DE" dirty="0" err="1" smtClean="0"/>
              <a:t>Analyzers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 smtClean="0"/>
              <a:t> </a:t>
            </a:r>
            <a:r>
              <a:rPr lang="de-DE" dirty="0" err="1"/>
              <a:t>BinSkim</a:t>
            </a:r>
            <a:r>
              <a:rPr lang="de-DE" dirty="0"/>
              <a:t> 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Anti-Malware </a:t>
            </a:r>
            <a:r>
              <a:rPr lang="de-DE" dirty="0"/>
              <a:t>Scanner</a:t>
            </a:r>
            <a:r>
              <a:rPr lang="de-DE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Security Report: Zusammenfassung aller Tasks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</a:t>
            </a:r>
            <a:r>
              <a:rPr lang="de-DE" dirty="0" err="1" smtClean="0"/>
              <a:t>Logging</a:t>
            </a:r>
            <a:r>
              <a:rPr lang="de-DE" dirty="0" smtClean="0"/>
              <a:t> der Ergebnisse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bis Dezember 2022 verfügbar</a:t>
            </a:r>
          </a:p>
          <a:p>
            <a:pPr>
              <a:buFont typeface="Wingdings" panose="05000000000000000000" pitchFamily="2" charset="2"/>
              <a:buChar char="v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4521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096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 Berechtigungen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DevOps</a:t>
            </a:r>
            <a:r>
              <a:rPr lang="de-DE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Berechtigungen nach Gruppen möglich</a:t>
            </a:r>
          </a:p>
          <a:p>
            <a:pPr>
              <a:buFont typeface="Wingdings" panose="05000000000000000000" pitchFamily="2" charset="2"/>
              <a:buChar char="v"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GitHub</a:t>
            </a:r>
            <a:r>
              <a:rPr lang="de-DE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Private </a:t>
            </a:r>
            <a:r>
              <a:rPr lang="de-DE" dirty="0" err="1" smtClean="0"/>
              <a:t>Repositories</a:t>
            </a:r>
            <a:r>
              <a:rPr lang="de-DE" dirty="0" smtClean="0"/>
              <a:t> haben nur </a:t>
            </a:r>
            <a:r>
              <a:rPr lang="de-DE" dirty="0" err="1" smtClean="0"/>
              <a:t>Maintainer</a:t>
            </a:r>
            <a:r>
              <a:rPr lang="de-DE" dirty="0" smtClean="0"/>
              <a:t> und </a:t>
            </a:r>
            <a:r>
              <a:rPr lang="de-DE" dirty="0" err="1" smtClean="0"/>
              <a:t>Collaborator</a:t>
            </a:r>
            <a:endParaRPr lang="de-DE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Organisationen können auch </a:t>
            </a:r>
            <a:r>
              <a:rPr lang="de-DE" dirty="0" err="1" smtClean="0"/>
              <a:t>gruppenbassiert</a:t>
            </a:r>
            <a:r>
              <a:rPr lang="de-DE" dirty="0" smtClean="0"/>
              <a:t> eigene Rollen erstellen</a:t>
            </a:r>
          </a:p>
          <a:p>
            <a:pPr>
              <a:buFont typeface="Wingdings" panose="05000000000000000000" pitchFamily="2" charset="2"/>
              <a:buChar char="v"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	Für Firmen gibt es ähnliche </a:t>
            </a:r>
            <a:r>
              <a:rPr lang="de-DE" dirty="0" smtClean="0"/>
              <a:t>M</a:t>
            </a:r>
            <a:r>
              <a:rPr lang="de-DE" dirty="0" smtClean="0"/>
              <a:t>öglichkeiten durch </a:t>
            </a:r>
            <a:r>
              <a:rPr lang="de-DE" dirty="0" err="1" smtClean="0"/>
              <a:t>selbes</a:t>
            </a:r>
            <a:r>
              <a:rPr lang="de-DE" dirty="0" smtClean="0"/>
              <a:t> Konzept</a:t>
            </a:r>
          </a:p>
        </p:txBody>
      </p:sp>
      <p:sp>
        <p:nvSpPr>
          <p:cNvPr id="4" name="Pfeil nach rechts 3"/>
          <p:cNvSpPr/>
          <p:nvPr/>
        </p:nvSpPr>
        <p:spPr>
          <a:xfrm>
            <a:off x="1446159" y="5746652"/>
            <a:ext cx="369277" cy="17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46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Automatisches Security </a:t>
            </a:r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DevOps</a:t>
            </a:r>
            <a:endParaRPr lang="de-DE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Nutzen von Drittanbietern (</a:t>
            </a:r>
            <a:r>
              <a:rPr lang="de-DE" dirty="0" err="1" smtClean="0"/>
              <a:t>z.B</a:t>
            </a:r>
            <a:r>
              <a:rPr lang="de-DE" dirty="0" smtClean="0"/>
              <a:t> </a:t>
            </a:r>
            <a:r>
              <a:rPr lang="de-DE" dirty="0" err="1" smtClean="0"/>
              <a:t>SonarQube</a:t>
            </a:r>
            <a:r>
              <a:rPr lang="de-DE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Microsoft Security Code Analysis nur mit Unified/Premier Support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Angebot vieler vorgefertigten Workflows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Vieles nur mit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Advanced</a:t>
            </a:r>
            <a:r>
              <a:rPr lang="de-DE" dirty="0" smtClean="0"/>
              <a:t> Security möglich</a:t>
            </a:r>
          </a:p>
          <a:p>
            <a:pPr>
              <a:buFont typeface="Wingdings" panose="05000000000000000000" pitchFamily="2" charset="2"/>
              <a:buChar char="v"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GitHub</a:t>
            </a:r>
            <a:r>
              <a:rPr lang="de-DE" dirty="0" smtClean="0"/>
              <a:t> macht es einem einfacher</a:t>
            </a:r>
          </a:p>
        </p:txBody>
      </p:sp>
      <p:sp>
        <p:nvSpPr>
          <p:cNvPr id="4" name="Pfeil nach rechts 3"/>
          <p:cNvSpPr/>
          <p:nvPr/>
        </p:nvSpPr>
        <p:spPr>
          <a:xfrm>
            <a:off x="1454951" y="5948876"/>
            <a:ext cx="369277" cy="17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4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Chancen und Risiken von </a:t>
            </a:r>
            <a:r>
              <a:rPr lang="de-DE" dirty="0" err="1" smtClean="0"/>
              <a:t>DevOps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DevSecOps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GitHub</a:t>
            </a:r>
            <a:r>
              <a:rPr lang="de-DE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DevOps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Vergleich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550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Kosten</a:t>
            </a:r>
            <a:endParaRPr lang="de-DE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017787"/>
              </p:ext>
            </p:extLst>
          </p:nvPr>
        </p:nvGraphicFramePr>
        <p:xfrm>
          <a:off x="1023938" y="2286000"/>
          <a:ext cx="97202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3637100681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1867974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Azure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DevOps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GitHub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40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1800 min/Monat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2000 m</a:t>
                      </a:r>
                      <a:r>
                        <a:rPr lang="de-DE" baseline="0" dirty="0" smtClean="0"/>
                        <a:t>in/Monat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75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6$ pro User (5</a:t>
                      </a:r>
                      <a:r>
                        <a:rPr lang="de-DE" baseline="0" dirty="0" smtClean="0"/>
                        <a:t> User frei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Grundsätzlich</a:t>
                      </a:r>
                      <a:r>
                        <a:rPr lang="de-DE" baseline="0" dirty="0" smtClean="0"/>
                        <a:t> kostenlos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Azure</a:t>
                      </a:r>
                      <a:r>
                        <a:rPr lang="de-DE" dirty="0" smtClean="0"/>
                        <a:t> Testplans</a:t>
                      </a:r>
                      <a:r>
                        <a:rPr lang="de-DE" baseline="0" dirty="0" smtClean="0"/>
                        <a:t> kostet 52$ pro Person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GitHub</a:t>
                      </a:r>
                      <a:r>
                        <a:rPr lang="de-DE" dirty="0" smtClean="0"/>
                        <a:t> Enterprise </a:t>
                      </a:r>
                      <a:r>
                        <a:rPr lang="de-DE" baseline="0" dirty="0" smtClean="0"/>
                        <a:t>21$ pro Person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Extra bezahlte Jobs ohne</a:t>
                      </a:r>
                      <a:r>
                        <a:rPr lang="de-DE" baseline="0" dirty="0" smtClean="0"/>
                        <a:t> Limit möglich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50.000min/Monat</a:t>
                      </a:r>
                      <a:r>
                        <a:rPr lang="de-DE" baseline="0" dirty="0" smtClean="0"/>
                        <a:t> (mit </a:t>
                      </a:r>
                      <a:r>
                        <a:rPr lang="de-DE" baseline="0" dirty="0" err="1" smtClean="0"/>
                        <a:t>GitHub</a:t>
                      </a:r>
                      <a:r>
                        <a:rPr lang="de-DE" baseline="0" dirty="0" smtClean="0"/>
                        <a:t> Enterprise)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361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353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DE" dirty="0" smtClean="0"/>
              <a:t>Beide Plattformen bieten die Möglichkeit </a:t>
            </a:r>
            <a:r>
              <a:rPr lang="de-DE" dirty="0" err="1" smtClean="0"/>
              <a:t>DevSecOps</a:t>
            </a:r>
            <a:r>
              <a:rPr lang="de-DE" dirty="0" smtClean="0"/>
              <a:t> zu integrieren.</a:t>
            </a:r>
          </a:p>
          <a:p>
            <a:pPr algn="ctr"/>
            <a:endParaRPr lang="de-DE" dirty="0"/>
          </a:p>
          <a:p>
            <a:pPr algn="ctr"/>
            <a:r>
              <a:rPr lang="de-DE" dirty="0" err="1" smtClean="0"/>
              <a:t>GitHub</a:t>
            </a:r>
            <a:r>
              <a:rPr lang="de-DE" dirty="0" smtClean="0"/>
              <a:t> gibt einem viel Unterstützung und nimmt einem Arbeit ab.</a:t>
            </a:r>
          </a:p>
          <a:p>
            <a:pPr algn="ctr"/>
            <a:endParaRPr lang="de-DE" dirty="0"/>
          </a:p>
          <a:p>
            <a:pPr algn="ctr"/>
            <a:r>
              <a:rPr lang="de-DE" dirty="0" err="1" smtClean="0"/>
              <a:t>GitHub</a:t>
            </a:r>
            <a:r>
              <a:rPr lang="de-DE" dirty="0" smtClean="0"/>
              <a:t> ist </a:t>
            </a:r>
            <a:r>
              <a:rPr lang="de-DE" dirty="0" err="1" smtClean="0"/>
              <a:t>Communitynah</a:t>
            </a:r>
            <a:r>
              <a:rPr lang="de-DE" dirty="0" smtClean="0"/>
              <a:t>.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870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pbs.twimg.com/media/EwEJGEeXMAgJOHH.png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github.blog/wp-content/uploads/2019/11/Screen-Shot-2019-11-13-at-12.33.17-PM.png?resize=1024%2C535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docs.microsoft.com/en-us/azure/architecture/solution-ideas/media/devsecops-in-github-data-flow.png</a:t>
            </a:r>
            <a:endParaRPr lang="de-DE" dirty="0" smtClean="0"/>
          </a:p>
          <a:p>
            <a:r>
              <a:rPr lang="de-DE">
                <a:hlinkClick r:id="rId5"/>
              </a:rPr>
              <a:t>https://</a:t>
            </a:r>
            <a:r>
              <a:rPr lang="de-DE" smtClean="0">
                <a:hlinkClick r:id="rId5"/>
              </a:rPr>
              <a:t>owasp.org/www-project-devsecops-maturity-model/assets/images/impl.png</a:t>
            </a:r>
            <a:endParaRPr lang="de-DE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528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Chancen und Risiken mit </a:t>
            </a:r>
            <a:r>
              <a:rPr lang="de-DE" dirty="0" err="1" smtClean="0"/>
              <a:t>DevOps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900157"/>
              </p:ext>
            </p:extLst>
          </p:nvPr>
        </p:nvGraphicFramePr>
        <p:xfrm>
          <a:off x="1023938" y="2286000"/>
          <a:ext cx="972026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900455066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527049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Chancen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Risiken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1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feste,</a:t>
                      </a:r>
                      <a:r>
                        <a:rPr lang="de-DE" baseline="0" dirty="0" smtClean="0"/>
                        <a:t> zentrale und standardisierte </a:t>
                      </a:r>
                      <a:r>
                        <a:rPr lang="de-DE" baseline="0" dirty="0" err="1" smtClean="0"/>
                        <a:t>Buildpipeline</a:t>
                      </a:r>
                      <a:endParaRPr lang="de-D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Alte </a:t>
                      </a:r>
                      <a:r>
                        <a:rPr lang="de-DE" dirty="0" err="1" smtClean="0"/>
                        <a:t>Sicherheitsmethodiken</a:t>
                      </a:r>
                      <a:r>
                        <a:rPr lang="de-DE" baseline="0" dirty="0" smtClean="0"/>
                        <a:t> nicht integrierbar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3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Ausschluss des Sicherheitsteams vom </a:t>
                      </a:r>
                      <a:r>
                        <a:rPr lang="de-DE" dirty="0" err="1" smtClean="0"/>
                        <a:t>DevOps</a:t>
                      </a:r>
                      <a:r>
                        <a:rPr lang="de-DE" dirty="0" smtClean="0"/>
                        <a:t> Prozess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 Zeit für Security bei</a:t>
                      </a:r>
                      <a:r>
                        <a:rPr lang="de-DE" baseline="0" dirty="0" smtClean="0"/>
                        <a:t> schnellen Release-Iterationen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08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64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Devsecops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4128" y="3607724"/>
            <a:ext cx="8708957" cy="449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Ziel: IT-Sicherheit in den kompletten Entwicklungsprozess zu integrieren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Abgerundetes Rechteck 3"/>
          <p:cNvSpPr/>
          <p:nvPr/>
        </p:nvSpPr>
        <p:spPr>
          <a:xfrm>
            <a:off x="997111" y="2034124"/>
            <a:ext cx="2252749" cy="101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Development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757789" y="2084832"/>
            <a:ext cx="2252749" cy="101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Security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8518468" y="2084832"/>
            <a:ext cx="2252749" cy="101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Operations</a:t>
            </a:r>
            <a:endParaRPr lang="de-DE" dirty="0"/>
          </a:p>
        </p:txBody>
      </p:sp>
      <p:sp>
        <p:nvSpPr>
          <p:cNvPr id="8" name="Plus 7"/>
          <p:cNvSpPr/>
          <p:nvPr/>
        </p:nvSpPr>
        <p:spPr>
          <a:xfrm>
            <a:off x="3546625" y="2135539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lus 8"/>
          <p:cNvSpPr/>
          <p:nvPr/>
        </p:nvSpPr>
        <p:spPr>
          <a:xfrm>
            <a:off x="7307302" y="2186247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4550136" y="4280667"/>
            <a:ext cx="1819133" cy="4599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Automatisierung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897709" y="4197638"/>
            <a:ext cx="1407684" cy="4599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Shift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Left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407025" y="4994711"/>
            <a:ext cx="1616590" cy="4599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Risikoanalyse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3422102" y="5236351"/>
            <a:ext cx="1616590" cy="4599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SAST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950406" y="5236352"/>
            <a:ext cx="1616590" cy="4599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Tests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956206" y="4298549"/>
            <a:ext cx="1657805" cy="6339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Abhängigkeitsanalysen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793256" y="5931832"/>
            <a:ext cx="1712552" cy="6277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Infrastruktur- Bereitstellung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574887" y="6192035"/>
            <a:ext cx="1616590" cy="4599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DAST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339616" y="6192034"/>
            <a:ext cx="1616590" cy="4599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Automatisierte </a:t>
            </a:r>
            <a:r>
              <a:rPr lang="de-DE" dirty="0" err="1" smtClean="0">
                <a:solidFill>
                  <a:schemeClr val="tx1"/>
                </a:solidFill>
              </a:rPr>
              <a:t>Atacken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7413407" y="6015750"/>
            <a:ext cx="1616590" cy="4599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Monitoring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8765612" y="4959979"/>
            <a:ext cx="1616590" cy="4599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Training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r Verbinder 20"/>
          <p:cNvCxnSpPr>
            <a:stCxn id="10" idx="3"/>
            <a:endCxn id="15" idx="1"/>
          </p:cNvCxnSpPr>
          <p:nvPr/>
        </p:nvCxnSpPr>
        <p:spPr>
          <a:xfrm>
            <a:off x="6369269" y="4510648"/>
            <a:ext cx="586937" cy="104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endCxn id="14" idx="0"/>
          </p:cNvCxnSpPr>
          <p:nvPr/>
        </p:nvCxnSpPr>
        <p:spPr>
          <a:xfrm>
            <a:off x="6077615" y="4740628"/>
            <a:ext cx="681086" cy="495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10" idx="2"/>
            <a:endCxn id="13" idx="0"/>
          </p:cNvCxnSpPr>
          <p:nvPr/>
        </p:nvCxnSpPr>
        <p:spPr>
          <a:xfrm flipH="1">
            <a:off x="4230397" y="4740628"/>
            <a:ext cx="1229306" cy="495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bgerundetes Rechteck 28"/>
          <p:cNvSpPr/>
          <p:nvPr/>
        </p:nvSpPr>
        <p:spPr>
          <a:xfrm>
            <a:off x="9935904" y="5774001"/>
            <a:ext cx="1793033" cy="7017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DevOps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3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Zero Trust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4128" y="3823854"/>
            <a:ext cx="9720073" cy="24855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Keine Vertrauensgrenze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Jeder Zugriff/Aktion wird überprüft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Vertrauen nur </a:t>
            </a:r>
            <a:r>
              <a:rPr lang="de-DE" dirty="0"/>
              <a:t>durch Authentifizierung, Verifikation und </a:t>
            </a:r>
            <a:r>
              <a:rPr lang="de-DE" dirty="0" smtClean="0"/>
              <a:t>Autorisierung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Identität steht im Vordergrund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000895" y="2294312"/>
            <a:ext cx="19202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Trust but </a:t>
            </a:r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7273636" y="2294312"/>
            <a:ext cx="19202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Never Trust,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854274" y="2520679"/>
            <a:ext cx="48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vs.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5178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Berufsbild </a:t>
            </a:r>
            <a:r>
              <a:rPr lang="de-DE" dirty="0" err="1" smtClean="0"/>
              <a:t>Devsecops</a:t>
            </a:r>
            <a:r>
              <a:rPr lang="de-DE" dirty="0" smtClean="0"/>
              <a:t> </a:t>
            </a:r>
            <a:r>
              <a:rPr lang="de-DE" dirty="0" err="1" smtClean="0"/>
              <a:t>engineer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Stoßen auf Herausforderungen beim Einführen von </a:t>
            </a:r>
            <a:r>
              <a:rPr lang="de-DE" dirty="0" err="1" smtClean="0"/>
              <a:t>DevSecOps</a:t>
            </a:r>
            <a:r>
              <a:rPr lang="de-DE" dirty="0" smtClean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 smtClean="0"/>
              <a:t>Hohe Kosten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 smtClean="0"/>
              <a:t>Bestehende solide Organisationsstrukturen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 smtClean="0"/>
              <a:t>Kultureller Widerstand</a:t>
            </a:r>
          </a:p>
          <a:p>
            <a:pPr lvl="1"/>
            <a:endParaRPr lang="de-DE" dirty="0"/>
          </a:p>
          <a:p>
            <a:r>
              <a:rPr lang="de-DE" dirty="0" smtClean="0"/>
              <a:t>-&gt; Einstellen eins </a:t>
            </a:r>
            <a:r>
              <a:rPr lang="de-DE" dirty="0" err="1" smtClean="0"/>
              <a:t>DevSecOps</a:t>
            </a:r>
            <a:r>
              <a:rPr lang="de-DE" dirty="0" smtClean="0"/>
              <a:t> Spezialisten</a:t>
            </a:r>
            <a:endParaRPr lang="de-DE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 smtClean="0"/>
              <a:t>Tiefes IT-Sicherheitsverständnis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 smtClean="0"/>
              <a:t>Übernehmen der </a:t>
            </a:r>
            <a:r>
              <a:rPr lang="de-DE" dirty="0" err="1" smtClean="0"/>
              <a:t>DevSecOps</a:t>
            </a:r>
            <a:r>
              <a:rPr lang="de-DE" dirty="0" smtClean="0"/>
              <a:t> Aufgaben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 smtClean="0"/>
              <a:t>Überzeugen der restlichen Teammitglieder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2397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GitHub</a:t>
            </a:r>
            <a:r>
              <a:rPr lang="de-DE" dirty="0" smtClean="0"/>
              <a:t> Actions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805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 in </a:t>
            </a:r>
            <a:r>
              <a:rPr lang="de-DE" dirty="0" err="1" smtClean="0"/>
              <a:t>Github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625" y="870007"/>
            <a:ext cx="8739078" cy="675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7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Secret </a:t>
            </a:r>
            <a:r>
              <a:rPr lang="de-DE" dirty="0" err="1" smtClean="0"/>
              <a:t>scanning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4128" y="3543300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Secret Scanning überprüft, ob </a:t>
            </a:r>
            <a:r>
              <a:rPr lang="de-DE" dirty="0" err="1" smtClean="0"/>
              <a:t>Secrets</a:t>
            </a:r>
            <a:r>
              <a:rPr lang="de-DE" dirty="0" smtClean="0"/>
              <a:t> im Repository liegen.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Erweiterbare Muster mit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Advanced</a:t>
            </a:r>
            <a:r>
              <a:rPr lang="de-DE" dirty="0" smtClean="0"/>
              <a:t> Security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113474" y="1983192"/>
            <a:ext cx="1732085" cy="92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Secrets</a:t>
            </a:r>
            <a:r>
              <a:rPr lang="de-DE" dirty="0" smtClean="0"/>
              <a:t> sollen geheim bleiben</a:t>
            </a:r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5400587" y="2249862"/>
            <a:ext cx="967154" cy="402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6922769" y="1983191"/>
            <a:ext cx="1732085" cy="92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Secrets</a:t>
            </a:r>
            <a:r>
              <a:rPr lang="de-DE" dirty="0" smtClean="0"/>
              <a:t> nicht in </a:t>
            </a:r>
            <a:r>
              <a:rPr lang="de-DE" dirty="0" err="1" smtClean="0"/>
              <a:t>Repositories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8358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570</Words>
  <Application>Microsoft Office PowerPoint</Application>
  <PresentationFormat>Breitbild</PresentationFormat>
  <Paragraphs>146</Paragraphs>
  <Slides>22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Calibri</vt:lpstr>
      <vt:lpstr>Tw Cen MT</vt:lpstr>
      <vt:lpstr>Tw Cen MT Condensed</vt:lpstr>
      <vt:lpstr>Wingdings</vt:lpstr>
      <vt:lpstr>Wingdings 3</vt:lpstr>
      <vt:lpstr>Integral</vt:lpstr>
      <vt:lpstr>DevSecOps mit Azure DevOps Pipelines und GitHub Actions</vt:lpstr>
      <vt:lpstr>Gliederung</vt:lpstr>
      <vt:lpstr>Chancen und Risiken mit DevOps</vt:lpstr>
      <vt:lpstr>Devsecops</vt:lpstr>
      <vt:lpstr>Zero Trust</vt:lpstr>
      <vt:lpstr>Berufsbild Devsecops engineer</vt:lpstr>
      <vt:lpstr>Github</vt:lpstr>
      <vt:lpstr>Security in Github</vt:lpstr>
      <vt:lpstr>Secret scanning</vt:lpstr>
      <vt:lpstr>Code Scanning</vt:lpstr>
      <vt:lpstr>CodeQl</vt:lpstr>
      <vt:lpstr>codespaces</vt:lpstr>
      <vt:lpstr>OWAsp Maturity Model mit github</vt:lpstr>
      <vt:lpstr>GitHub - Security Lab</vt:lpstr>
      <vt:lpstr>Azure Devops</vt:lpstr>
      <vt:lpstr>Microsoft Security Code Analysis</vt:lpstr>
      <vt:lpstr>Vergleich</vt:lpstr>
      <vt:lpstr>Benutzer Berechtigungen</vt:lpstr>
      <vt:lpstr>Automatisches Security Testing</vt:lpstr>
      <vt:lpstr>Kosten</vt:lpstr>
      <vt:lpstr>Fazit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Weidner</dc:creator>
  <cp:lastModifiedBy>Florian Weidner</cp:lastModifiedBy>
  <cp:revision>23</cp:revision>
  <dcterms:created xsi:type="dcterms:W3CDTF">2022-07-04T11:20:25Z</dcterms:created>
  <dcterms:modified xsi:type="dcterms:W3CDTF">2022-07-05T19:53:19Z</dcterms:modified>
</cp:coreProperties>
</file>