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4"/>
  </p:notesMasterIdLst>
  <p:sldIdLst>
    <p:sldId id="256" r:id="rId2"/>
    <p:sldId id="258" r:id="rId3"/>
    <p:sldId id="264" r:id="rId4"/>
    <p:sldId id="261" r:id="rId5"/>
    <p:sldId id="265" r:id="rId6"/>
    <p:sldId id="289" r:id="rId7"/>
    <p:sldId id="269" r:id="rId8"/>
    <p:sldId id="340" r:id="rId9"/>
    <p:sldId id="262" r:id="rId10"/>
    <p:sldId id="341" r:id="rId11"/>
    <p:sldId id="342" r:id="rId12"/>
    <p:sldId id="270" r:id="rId13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2419B5-F1CA-46DC-9028-B089896C519F}">
  <a:tblStyle styleId="{C52419B5-F1CA-46DC-9028-B089896C5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05934082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05934082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08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05934082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05934082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798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0d60e239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0d60e239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09952f2b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09952f2b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05934082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05934082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05934082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05934082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24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05934082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05934082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/>
          <p:nvPr/>
        </p:nvSpPr>
        <p:spPr>
          <a:xfrm>
            <a:off x="-44957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-44957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rot="5400000">
            <a:off x="7847462" y="4027254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 idx="2"/>
          </p:nvPr>
        </p:nvSpPr>
        <p:spPr>
          <a:xfrm>
            <a:off x="67803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subTitle" idx="1"/>
          </p:nvPr>
        </p:nvSpPr>
        <p:spPr>
          <a:xfrm>
            <a:off x="6780300" y="33053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4"/>
          <p:cNvSpPr txBox="1">
            <a:spLocks noGrp="1"/>
          </p:cNvSpPr>
          <p:nvPr>
            <p:ph type="title" idx="3"/>
          </p:nvPr>
        </p:nvSpPr>
        <p:spPr>
          <a:xfrm>
            <a:off x="4782791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34"/>
          <p:cNvSpPr txBox="1">
            <a:spLocks noGrp="1"/>
          </p:cNvSpPr>
          <p:nvPr>
            <p:ph type="subTitle" idx="4"/>
          </p:nvPr>
        </p:nvSpPr>
        <p:spPr>
          <a:xfrm>
            <a:off x="4782796" y="33053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title" idx="5"/>
          </p:nvPr>
        </p:nvSpPr>
        <p:spPr>
          <a:xfrm>
            <a:off x="7878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subTitle" idx="6"/>
          </p:nvPr>
        </p:nvSpPr>
        <p:spPr>
          <a:xfrm>
            <a:off x="787800" y="33052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4"/>
          <p:cNvSpPr txBox="1">
            <a:spLocks noGrp="1"/>
          </p:cNvSpPr>
          <p:nvPr>
            <p:ph type="title" idx="7"/>
          </p:nvPr>
        </p:nvSpPr>
        <p:spPr>
          <a:xfrm>
            <a:off x="2785291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8"/>
          </p:nvPr>
        </p:nvSpPr>
        <p:spPr>
          <a:xfrm>
            <a:off x="2785292" y="33052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1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1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2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2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786338"/>
            <a:ext cx="423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000" y="1776838"/>
            <a:ext cx="4232400" cy="25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5248475" y="41789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7" hasCustomPrompt="1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 hasCustomPrompt="1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 hasCustomPrompt="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2"/>
          </p:nvPr>
        </p:nvSpPr>
        <p:spPr>
          <a:xfrm>
            <a:off x="4072561" y="2322925"/>
            <a:ext cx="21651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4072561" y="2685650"/>
            <a:ext cx="21651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3"/>
          </p:nvPr>
        </p:nvSpPr>
        <p:spPr>
          <a:xfrm>
            <a:off x="4072557" y="1265625"/>
            <a:ext cx="21651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4"/>
          </p:nvPr>
        </p:nvSpPr>
        <p:spPr>
          <a:xfrm>
            <a:off x="4072561" y="1628300"/>
            <a:ext cx="21651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 idx="5"/>
          </p:nvPr>
        </p:nvSpPr>
        <p:spPr>
          <a:xfrm>
            <a:off x="4072559" y="3380225"/>
            <a:ext cx="21651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6"/>
          </p:nvPr>
        </p:nvSpPr>
        <p:spPr>
          <a:xfrm>
            <a:off x="4072561" y="3742950"/>
            <a:ext cx="21651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/>
          <p:nvPr/>
        </p:nvSpPr>
        <p:spPr>
          <a:xfrm rot="-5400000">
            <a:off x="-1317079" y="126064"/>
            <a:ext cx="3455113" cy="1727128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931570" y="3439104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 flipH="1">
            <a:off x="6237650" y="-596640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 flipH="1">
            <a:off x="6237650" y="-868251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 rot="-5400000" flipH="1">
            <a:off x="7198651" y="2319647"/>
            <a:ext cx="3564673" cy="208302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629135" y="2524900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2"/>
          </p:nvPr>
        </p:nvSpPr>
        <p:spPr>
          <a:xfrm>
            <a:off x="5067783" y="2524900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1"/>
          </p:nvPr>
        </p:nvSpPr>
        <p:spPr>
          <a:xfrm>
            <a:off x="5067788" y="2952650"/>
            <a:ext cx="2447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3"/>
          </p:nvPr>
        </p:nvSpPr>
        <p:spPr>
          <a:xfrm>
            <a:off x="1629112" y="2952650"/>
            <a:ext cx="2447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-5400000">
            <a:off x="7151855" y="3333779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10800000">
            <a:off x="2844446" y="4223314"/>
            <a:ext cx="3455113" cy="1727128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/>
          <p:nvPr/>
        </p:nvSpPr>
        <p:spPr>
          <a:xfrm rot="-5400000" flipH="1">
            <a:off x="-1665645" y="94730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 rot="-5400000" flipH="1">
            <a:off x="-1937256" y="94730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 rot="5400000" flipH="1">
            <a:off x="-659977" y="3340456"/>
            <a:ext cx="1866013" cy="109041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7220829" y="-411028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4330735" y="1249663"/>
            <a:ext cx="36903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subTitle" idx="1"/>
          </p:nvPr>
        </p:nvSpPr>
        <p:spPr>
          <a:xfrm>
            <a:off x="4330725" y="2030850"/>
            <a:ext cx="4214400" cy="18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-896150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>
            <a:off x="-567945" y="4181037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-896150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2805275" y="4406469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5400000">
            <a:off x="7337974" y="-123663"/>
            <a:ext cx="3022674" cy="151096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3320100" y="-879517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 rot="10800000">
            <a:off x="6329088" y="4286971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75148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75148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 rot="-5400000">
            <a:off x="-1009038" y="884792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title" idx="2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1"/>
          </p:nvPr>
        </p:nvSpPr>
        <p:spPr>
          <a:xfrm>
            <a:off x="828850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title" idx="3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4"/>
          </p:nvPr>
        </p:nvSpPr>
        <p:spPr>
          <a:xfrm>
            <a:off x="3451796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5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6"/>
          </p:nvPr>
        </p:nvSpPr>
        <p:spPr>
          <a:xfrm>
            <a:off x="6074748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1" r:id="rId5"/>
    <p:sldLayoutId id="2147483666" r:id="rId6"/>
    <p:sldLayoutId id="2147483671" r:id="rId7"/>
    <p:sldLayoutId id="2147483675" r:id="rId8"/>
    <p:sldLayoutId id="2147483677" r:id="rId9"/>
    <p:sldLayoutId id="2147483680" r:id="rId10"/>
    <p:sldLayoutId id="2147483687" r:id="rId11"/>
    <p:sldLayoutId id="214748368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200" dirty="0">
                <a:solidFill>
                  <a:schemeClr val="dk1"/>
                </a:solidFill>
              </a:rPr>
              <a:t>Novedades Team Imagen</a:t>
            </a:r>
            <a:endParaRPr sz="5100" dirty="0">
              <a:solidFill>
                <a:schemeClr val="accent1"/>
              </a:solidFill>
            </a:endParaRPr>
          </a:p>
        </p:txBody>
      </p:sp>
      <p:sp>
        <p:nvSpPr>
          <p:cNvPr id="417" name="Google Shape;417;p48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21/05/2024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IA caScore</a:t>
            </a:r>
            <a:endParaRPr dirty="0"/>
          </a:p>
        </p:txBody>
      </p:sp>
      <p:sp>
        <p:nvSpPr>
          <p:cNvPr id="492" name="Google Shape;492;p54"/>
          <p:cNvSpPr txBox="1">
            <a:spLocks noGrp="1"/>
          </p:cNvSpPr>
          <p:nvPr>
            <p:ph type="title" idx="3"/>
          </p:nvPr>
        </p:nvSpPr>
        <p:spPr>
          <a:xfrm>
            <a:off x="1406728" y="1539945"/>
            <a:ext cx="3432557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Trabajo futuro</a:t>
            </a:r>
            <a:endParaRPr dirty="0"/>
          </a:p>
        </p:txBody>
      </p:sp>
      <p:sp>
        <p:nvSpPr>
          <p:cNvPr id="493" name="Google Shape;493;p54"/>
          <p:cNvSpPr txBox="1">
            <a:spLocks noGrp="1"/>
          </p:cNvSpPr>
          <p:nvPr>
            <p:ph type="subTitle" idx="4"/>
          </p:nvPr>
        </p:nvSpPr>
        <p:spPr>
          <a:xfrm>
            <a:off x="1406733" y="1902619"/>
            <a:ext cx="4839322" cy="791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" dirty="0"/>
              <a:t>Incluir pre-entrenamiento (estamos en ello para la 2D)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" dirty="0"/>
              <a:t>Probar más modelos (hasta ahora solo efficientnet)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" dirty="0"/>
              <a:t>Artículo para workshop Miccai </a:t>
            </a:r>
          </a:p>
        </p:txBody>
      </p:sp>
    </p:spTree>
    <p:extLst>
      <p:ext uri="{BB962C8B-B14F-4D97-AF65-F5344CB8AC3E}">
        <p14:creationId xmlns:p14="http://schemas.microsoft.com/office/powerpoint/2010/main" val="304319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Ward</a:t>
            </a:r>
            <a:endParaRPr dirty="0"/>
          </a:p>
        </p:txBody>
      </p:sp>
      <p:sp>
        <p:nvSpPr>
          <p:cNvPr id="492" name="Google Shape;492;p54"/>
          <p:cNvSpPr txBox="1">
            <a:spLocks noGrp="1"/>
          </p:cNvSpPr>
          <p:nvPr>
            <p:ph type="title" idx="3"/>
          </p:nvPr>
        </p:nvSpPr>
        <p:spPr>
          <a:xfrm>
            <a:off x="1406728" y="1539945"/>
            <a:ext cx="3432557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Artículo pendiente de revisón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Trabajo futuro</a:t>
            </a:r>
            <a:endParaRPr dirty="0"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6"/>
          </p:nvPr>
        </p:nvSpPr>
        <p:spPr>
          <a:xfrm>
            <a:off x="1544179" y="1804367"/>
            <a:ext cx="2088692" cy="1247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Separación de </a:t>
            </a:r>
            <a:r>
              <a:rPr lang="es-ES" dirty="0" err="1"/>
              <a:t>functionsByEvents</a:t>
            </a:r>
            <a:r>
              <a:rPr lang="es-ES" dirty="0"/>
              <a:t> de ST en clases y archivos .</a:t>
            </a:r>
            <a:r>
              <a:rPr lang="es-ES" dirty="0" err="1"/>
              <a:t>py</a:t>
            </a:r>
            <a:r>
              <a:rPr lang="es-ES" dirty="0"/>
              <a:t> diferentes </a:t>
            </a:r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3"/>
          </p:nvPr>
        </p:nvSpPr>
        <p:spPr>
          <a:xfrm>
            <a:off x="6181395" y="1380868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IA coronarias</a:t>
            </a:r>
            <a:endParaRPr dirty="0"/>
          </a:p>
        </p:txBody>
      </p:sp>
      <p:sp>
        <p:nvSpPr>
          <p:cNvPr id="613" name="Google Shape;613;p62"/>
          <p:cNvSpPr txBox="1">
            <a:spLocks noGrp="1"/>
          </p:cNvSpPr>
          <p:nvPr>
            <p:ph type="subTitle" idx="4"/>
          </p:nvPr>
        </p:nvSpPr>
        <p:spPr>
          <a:xfrm>
            <a:off x="5783231" y="1835364"/>
            <a:ext cx="2372228" cy="1124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Implementación del nuevo Dice. Uso de bloques SE y, cambios en el procesado del centro del bloque.</a:t>
            </a:r>
            <a:endParaRPr dirty="0"/>
          </a:p>
        </p:txBody>
      </p:sp>
      <p:sp>
        <p:nvSpPr>
          <p:cNvPr id="614" name="Google Shape;614;p62"/>
          <p:cNvSpPr txBox="1">
            <a:spLocks noGrp="1"/>
          </p:cNvSpPr>
          <p:nvPr>
            <p:ph type="title" idx="5"/>
          </p:nvPr>
        </p:nvSpPr>
        <p:spPr>
          <a:xfrm>
            <a:off x="1800575" y="1380868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FBE</a:t>
            </a:r>
            <a:endParaRPr dirty="0"/>
          </a:p>
        </p:txBody>
      </p:sp>
      <p:sp>
        <p:nvSpPr>
          <p:cNvPr id="615" name="Google Shape;615;p62"/>
          <p:cNvSpPr txBox="1">
            <a:spLocks noGrp="1"/>
          </p:cNvSpPr>
          <p:nvPr>
            <p:ph type="title" idx="7"/>
          </p:nvPr>
        </p:nvSpPr>
        <p:spPr>
          <a:xfrm>
            <a:off x="3835757" y="1380868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IA ostium</a:t>
            </a:r>
            <a:endParaRPr dirty="0"/>
          </a:p>
        </p:txBody>
      </p:sp>
      <p:sp>
        <p:nvSpPr>
          <p:cNvPr id="616" name="Google Shape;616;p62"/>
          <p:cNvSpPr txBox="1">
            <a:spLocks noGrp="1"/>
          </p:cNvSpPr>
          <p:nvPr>
            <p:ph type="subTitle" idx="8"/>
          </p:nvPr>
        </p:nvSpPr>
        <p:spPr>
          <a:xfrm>
            <a:off x="3600376" y="1847615"/>
            <a:ext cx="2046662" cy="113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dirty="0"/>
              <a:t>Despliegue de la IA del ostium en ST. Arranque automático de la segmentación.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42D945-8353-8EFB-F3B2-29D1CDD22BF7}"/>
              </a:ext>
            </a:extLst>
          </p:cNvPr>
          <p:cNvSpPr/>
          <p:nvPr/>
        </p:nvSpPr>
        <p:spPr>
          <a:xfrm>
            <a:off x="1251805" y="2846851"/>
            <a:ext cx="360000" cy="2144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D46E4-29CD-8C0E-DFAE-C00EBB0D0B42}"/>
              </a:ext>
            </a:extLst>
          </p:cNvPr>
          <p:cNvSpPr/>
          <p:nvPr/>
        </p:nvSpPr>
        <p:spPr>
          <a:xfrm>
            <a:off x="3175477" y="3052205"/>
            <a:ext cx="360000" cy="4500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D097C-3A62-F5DF-6227-C9BE23150EC9}"/>
              </a:ext>
            </a:extLst>
          </p:cNvPr>
          <p:cNvSpPr/>
          <p:nvPr/>
        </p:nvSpPr>
        <p:spPr>
          <a:xfrm>
            <a:off x="3175477" y="3674491"/>
            <a:ext cx="360000" cy="45002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72589C-AD55-970F-A4FD-4E31178C0E46}"/>
              </a:ext>
            </a:extLst>
          </p:cNvPr>
          <p:cNvSpPr/>
          <p:nvPr/>
        </p:nvSpPr>
        <p:spPr>
          <a:xfrm>
            <a:off x="3175477" y="4336003"/>
            <a:ext cx="360000" cy="4500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FA65E1-52A6-D50D-9D52-4194DD056F1B}"/>
              </a:ext>
            </a:extLst>
          </p:cNvPr>
          <p:cNvSpPr/>
          <p:nvPr/>
        </p:nvSpPr>
        <p:spPr>
          <a:xfrm>
            <a:off x="1251805" y="3052205"/>
            <a:ext cx="360000" cy="4500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4599F-A3D6-6F93-1E98-F1FF79DC3362}"/>
              </a:ext>
            </a:extLst>
          </p:cNvPr>
          <p:cNvSpPr/>
          <p:nvPr/>
        </p:nvSpPr>
        <p:spPr>
          <a:xfrm>
            <a:off x="1251805" y="3674491"/>
            <a:ext cx="360000" cy="45002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BAF91-FA7D-263B-12C6-5EDEBC12D672}"/>
              </a:ext>
            </a:extLst>
          </p:cNvPr>
          <p:cNvSpPr/>
          <p:nvPr/>
        </p:nvSpPr>
        <p:spPr>
          <a:xfrm>
            <a:off x="1251805" y="4336003"/>
            <a:ext cx="360000" cy="4500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9C1EA-6B0F-F18F-9F10-46D124C11EB3}"/>
              </a:ext>
            </a:extLst>
          </p:cNvPr>
          <p:cNvSpPr/>
          <p:nvPr/>
        </p:nvSpPr>
        <p:spPr>
          <a:xfrm>
            <a:off x="2372457" y="3613172"/>
            <a:ext cx="360000" cy="6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92BA2-517D-3128-73AB-763DDE519A9C}"/>
              </a:ext>
            </a:extLst>
          </p:cNvPr>
          <p:cNvCxnSpPr>
            <a:cxnSpLocks/>
          </p:cNvCxnSpPr>
          <p:nvPr/>
        </p:nvCxnSpPr>
        <p:spPr>
          <a:xfrm flipH="1">
            <a:off x="2732457" y="3281981"/>
            <a:ext cx="443020" cy="64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A23FCE-2151-1864-D644-7B34CC38BBF7}"/>
              </a:ext>
            </a:extLst>
          </p:cNvPr>
          <p:cNvCxnSpPr>
            <a:cxnSpLocks/>
          </p:cNvCxnSpPr>
          <p:nvPr/>
        </p:nvCxnSpPr>
        <p:spPr>
          <a:xfrm flipH="1">
            <a:off x="2730076" y="3911692"/>
            <a:ext cx="443020" cy="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DF9547-4EB7-F96C-A294-1744DA80E979}"/>
              </a:ext>
            </a:extLst>
          </p:cNvPr>
          <p:cNvCxnSpPr>
            <a:cxnSpLocks/>
          </p:cNvCxnSpPr>
          <p:nvPr/>
        </p:nvCxnSpPr>
        <p:spPr>
          <a:xfrm flipH="1" flipV="1">
            <a:off x="2732457" y="3916737"/>
            <a:ext cx="443020" cy="64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609;p62">
            <a:extLst>
              <a:ext uri="{FF2B5EF4-FFF2-40B4-BE49-F238E27FC236}">
                <a16:creationId xmlns:a16="http://schemas.microsoft.com/office/drawing/2014/main" id="{A8A644B9-4E22-95F6-EC5D-E4E640309EA3}"/>
              </a:ext>
            </a:extLst>
          </p:cNvPr>
          <p:cNvSpPr txBox="1">
            <a:spLocks/>
          </p:cNvSpPr>
          <p:nvPr/>
        </p:nvSpPr>
        <p:spPr>
          <a:xfrm>
            <a:off x="736106" y="2678392"/>
            <a:ext cx="609794" cy="32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s-ES" sz="1100" dirty="0"/>
              <a:t>FBE</a:t>
            </a:r>
          </a:p>
        </p:txBody>
      </p:sp>
      <p:sp>
        <p:nvSpPr>
          <p:cNvPr id="25" name="Google Shape;609;p62">
            <a:extLst>
              <a:ext uri="{FF2B5EF4-FFF2-40B4-BE49-F238E27FC236}">
                <a16:creationId xmlns:a16="http://schemas.microsoft.com/office/drawing/2014/main" id="{DAB3B5C6-A377-A4AD-F2C0-4897E1464919}"/>
              </a:ext>
            </a:extLst>
          </p:cNvPr>
          <p:cNvSpPr txBox="1">
            <a:spLocks/>
          </p:cNvSpPr>
          <p:nvPr/>
        </p:nvSpPr>
        <p:spPr>
          <a:xfrm>
            <a:off x="2247560" y="3330097"/>
            <a:ext cx="609794" cy="32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s-ES" sz="1100" dirty="0"/>
              <a:t>Main</a:t>
            </a:r>
          </a:p>
        </p:txBody>
      </p:sp>
      <p:sp>
        <p:nvSpPr>
          <p:cNvPr id="26" name="Google Shape;609;p62">
            <a:extLst>
              <a:ext uri="{FF2B5EF4-FFF2-40B4-BE49-F238E27FC236}">
                <a16:creationId xmlns:a16="http://schemas.microsoft.com/office/drawing/2014/main" id="{68E27F08-4AAE-3CBB-8A29-19F575EE58A3}"/>
              </a:ext>
            </a:extLst>
          </p:cNvPr>
          <p:cNvSpPr txBox="1">
            <a:spLocks/>
          </p:cNvSpPr>
          <p:nvPr/>
        </p:nvSpPr>
        <p:spPr>
          <a:xfrm>
            <a:off x="3376501" y="3078089"/>
            <a:ext cx="1167947" cy="32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s-ES" sz="1100" dirty="0" err="1"/>
              <a:t>segmentator</a:t>
            </a:r>
            <a:endParaRPr lang="es-ES" sz="1100" dirty="0"/>
          </a:p>
        </p:txBody>
      </p:sp>
      <p:sp>
        <p:nvSpPr>
          <p:cNvPr id="27" name="Google Shape;609;p62">
            <a:extLst>
              <a:ext uri="{FF2B5EF4-FFF2-40B4-BE49-F238E27FC236}">
                <a16:creationId xmlns:a16="http://schemas.microsoft.com/office/drawing/2014/main" id="{4F847D7C-4A03-6BC2-A517-B3BACD76CF1E}"/>
              </a:ext>
            </a:extLst>
          </p:cNvPr>
          <p:cNvSpPr txBox="1">
            <a:spLocks/>
          </p:cNvSpPr>
          <p:nvPr/>
        </p:nvSpPr>
        <p:spPr>
          <a:xfrm>
            <a:off x="3456392" y="4336003"/>
            <a:ext cx="1099273" cy="32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s-ES" sz="1100" dirty="0" err="1"/>
              <a:t>macroClasser</a:t>
            </a:r>
            <a:endParaRPr lang="es-ES" sz="1100" dirty="0"/>
          </a:p>
        </p:txBody>
      </p:sp>
      <p:sp>
        <p:nvSpPr>
          <p:cNvPr id="28" name="Google Shape;609;p62">
            <a:extLst>
              <a:ext uri="{FF2B5EF4-FFF2-40B4-BE49-F238E27FC236}">
                <a16:creationId xmlns:a16="http://schemas.microsoft.com/office/drawing/2014/main" id="{FCE83AB1-DE55-1058-2172-2F2A36C58F27}"/>
              </a:ext>
            </a:extLst>
          </p:cNvPr>
          <p:cNvSpPr txBox="1">
            <a:spLocks/>
          </p:cNvSpPr>
          <p:nvPr/>
        </p:nvSpPr>
        <p:spPr>
          <a:xfrm>
            <a:off x="3456392" y="3702503"/>
            <a:ext cx="1099273" cy="32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s-ES" sz="1100" dirty="0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CONTENIDOS</a:t>
            </a:r>
            <a:endParaRPr dirty="0"/>
          </a:p>
        </p:txBody>
      </p:sp>
      <p:sp>
        <p:nvSpPr>
          <p:cNvPr id="429" name="Google Shape;429;p50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dirty="0"/>
              <a:t>I</a:t>
            </a:r>
            <a:r>
              <a:rPr lang="fr" sz="1700" dirty="0"/>
              <a:t>A ostium</a:t>
            </a:r>
            <a:endParaRPr sz="1700" dirty="0"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Funcionando. Falta despliegue en ST</a:t>
            </a:r>
            <a:endParaRPr dirty="0"/>
          </a:p>
        </p:txBody>
      </p:sp>
      <p:sp>
        <p:nvSpPr>
          <p:cNvPr id="431" name="Google Shape;431;p50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dirty="0"/>
              <a:t>Mejora uso memoria en ST</a:t>
            </a:r>
            <a:endParaRPr sz="1700" dirty="0"/>
          </a:p>
        </p:txBody>
      </p:sp>
      <p:sp>
        <p:nvSpPr>
          <p:cNvPr id="432" name="Google Shape;432;p50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Reducción de 31G a 13-14G</a:t>
            </a:r>
            <a:endParaRPr dirty="0"/>
          </a:p>
        </p:txBody>
      </p:sp>
      <p:sp>
        <p:nvSpPr>
          <p:cNvPr id="433" name="Google Shape;433;p50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dirty="0"/>
              <a:t>Re-ejecución de Heart Pruning en ST</a:t>
            </a:r>
            <a:endParaRPr sz="1700" dirty="0"/>
          </a:p>
        </p:txBody>
      </p:sp>
      <p:sp>
        <p:nvSpPr>
          <p:cNvPr id="434" name="Google Shape;434;p50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 falla se puede volver a ejecutar (</a:t>
            </a:r>
            <a:r>
              <a:rPr lang="es-ES" dirty="0" err="1"/>
              <a:t>len_min</a:t>
            </a:r>
            <a:r>
              <a:rPr lang="es-ES" dirty="0"/>
              <a:t>)</a:t>
            </a:r>
            <a:endParaRPr dirty="0"/>
          </a:p>
        </p:txBody>
      </p:sp>
      <p:sp>
        <p:nvSpPr>
          <p:cNvPr id="435" name="Google Shape;435;p50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dirty="0"/>
              <a:t>IA caScore</a:t>
            </a:r>
            <a:endParaRPr sz="1700" dirty="0"/>
          </a:p>
        </p:txBody>
      </p:sp>
      <p:sp>
        <p:nvSpPr>
          <p:cNvPr id="436" name="Google Shape;436;p50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En versiones 2D y 3D. Segmentation-models</a:t>
            </a:r>
            <a:endParaRPr dirty="0"/>
          </a:p>
        </p:txBody>
      </p:sp>
      <p:sp>
        <p:nvSpPr>
          <p:cNvPr id="437" name="Google Shape;437;p50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dirty="0"/>
              <a:t>Regulación de uso de </a:t>
            </a:r>
            <a:r>
              <a:rPr lang="es-ES" sz="1700" dirty="0" err="1"/>
              <a:t>cores</a:t>
            </a:r>
            <a:r>
              <a:rPr lang="es-ES" sz="1700" dirty="0"/>
              <a:t> en ST</a:t>
            </a:r>
            <a:endParaRPr sz="1700" dirty="0"/>
          </a:p>
        </p:txBody>
      </p:sp>
      <p:sp>
        <p:nvSpPr>
          <p:cNvPr id="438" name="Google Shape;438;p50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Especificar el % de cores disponible para Slicer</a:t>
            </a:r>
            <a:endParaRPr dirty="0"/>
          </a:p>
        </p:txBody>
      </p:sp>
      <p:sp>
        <p:nvSpPr>
          <p:cNvPr id="439" name="Google Shape;439;p50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dirty="0"/>
              <a:t>Ward</a:t>
            </a:r>
            <a:endParaRPr sz="1700" dirty="0"/>
          </a:p>
        </p:txBody>
      </p:sp>
      <p:sp>
        <p:nvSpPr>
          <p:cNvPr id="440" name="Google Shape;440;p50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Esperando revisión</a:t>
            </a:r>
            <a:endParaRPr dirty="0"/>
          </a:p>
        </p:txBody>
      </p:sp>
      <p:sp>
        <p:nvSpPr>
          <p:cNvPr id="441" name="Google Shape;441;p50"/>
          <p:cNvSpPr txBox="1">
            <a:spLocks noGrp="1"/>
          </p:cNvSpPr>
          <p:nvPr>
            <p:ph type="title" idx="16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01.</a:t>
            </a:r>
            <a:endParaRPr/>
          </a:p>
        </p:txBody>
      </p:sp>
      <p:sp>
        <p:nvSpPr>
          <p:cNvPr id="442" name="Google Shape;442;p50"/>
          <p:cNvSpPr txBox="1">
            <a:spLocks noGrp="1"/>
          </p:cNvSpPr>
          <p:nvPr>
            <p:ph type="title" idx="17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02.</a:t>
            </a:r>
            <a:endParaRPr/>
          </a:p>
        </p:txBody>
      </p:sp>
      <p:sp>
        <p:nvSpPr>
          <p:cNvPr id="443" name="Google Shape;443;p50"/>
          <p:cNvSpPr txBox="1">
            <a:spLocks noGrp="1"/>
          </p:cNvSpPr>
          <p:nvPr>
            <p:ph type="title" idx="18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03.</a:t>
            </a:r>
            <a:endParaRPr/>
          </a:p>
        </p:txBody>
      </p:sp>
      <p:sp>
        <p:nvSpPr>
          <p:cNvPr id="444" name="Google Shape;444;p50"/>
          <p:cNvSpPr txBox="1">
            <a:spLocks noGrp="1"/>
          </p:cNvSpPr>
          <p:nvPr>
            <p:ph type="title" idx="19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04.</a:t>
            </a:r>
            <a:endParaRPr/>
          </a:p>
        </p:txBody>
      </p:sp>
      <p:sp>
        <p:nvSpPr>
          <p:cNvPr id="445" name="Google Shape;445;p50"/>
          <p:cNvSpPr txBox="1">
            <a:spLocks noGrp="1"/>
          </p:cNvSpPr>
          <p:nvPr>
            <p:ph type="title" idx="20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05.</a:t>
            </a:r>
            <a:endParaRPr/>
          </a:p>
        </p:txBody>
      </p:sp>
      <p:sp>
        <p:nvSpPr>
          <p:cNvPr id="446" name="Google Shape;446;p50"/>
          <p:cNvSpPr txBox="1">
            <a:spLocks noGrp="1"/>
          </p:cNvSpPr>
          <p:nvPr>
            <p:ph type="title" idx="2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06.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 txBox="1">
            <a:spLocks noGrp="1"/>
          </p:cNvSpPr>
          <p:nvPr>
            <p:ph type="title"/>
          </p:nvPr>
        </p:nvSpPr>
        <p:spPr>
          <a:xfrm>
            <a:off x="720000" y="786338"/>
            <a:ext cx="423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IA OSTIUM</a:t>
            </a:r>
            <a:endParaRPr dirty="0"/>
          </a:p>
        </p:txBody>
      </p:sp>
      <p:sp>
        <p:nvSpPr>
          <p:cNvPr id="541" name="Google Shape;541;p56"/>
          <p:cNvSpPr txBox="1">
            <a:spLocks noGrp="1"/>
          </p:cNvSpPr>
          <p:nvPr>
            <p:ph type="body" idx="1"/>
          </p:nvPr>
        </p:nvSpPr>
        <p:spPr>
          <a:xfrm>
            <a:off x="719999" y="1776838"/>
            <a:ext cx="2961823" cy="25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Ahora el output son dos bloques por separado.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>
                <a:solidFill>
                  <a:schemeClr val="dk1"/>
                </a:solidFill>
              </a:rPr>
              <a:t>Uno para el primer punto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>
                <a:solidFill>
                  <a:schemeClr val="dk1"/>
                </a:solidFill>
              </a:rPr>
              <a:t>Otro para el segundo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Está </a:t>
            </a:r>
            <a:r>
              <a:rPr lang="es-ES" b="1" dirty="0">
                <a:solidFill>
                  <a:schemeClr val="dk1"/>
                </a:solidFill>
              </a:rPr>
              <a:t>funcionando fuera de ST </a:t>
            </a:r>
            <a:r>
              <a:rPr lang="es-ES" dirty="0">
                <a:solidFill>
                  <a:schemeClr val="dk1"/>
                </a:solidFill>
              </a:rPr>
              <a:t>(pruebas)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Estamos </a:t>
            </a:r>
            <a:r>
              <a:rPr lang="es-ES" b="1" dirty="0">
                <a:solidFill>
                  <a:schemeClr val="dk1"/>
                </a:solidFill>
              </a:rPr>
              <a:t>pendientes de su despliegue en ST </a:t>
            </a:r>
            <a:r>
              <a:rPr lang="es-ES" dirty="0">
                <a:solidFill>
                  <a:schemeClr val="dk1"/>
                </a:solidFill>
                <a:sym typeface="Wingdings" panose="05000000000000000000" pitchFamily="2" charset="2"/>
              </a:rPr>
              <a:t> probar que funciona para arrancar el algoritmo</a:t>
            </a:r>
            <a:endParaRPr dirty="0"/>
          </a:p>
        </p:txBody>
      </p:sp>
      <p:sp>
        <p:nvSpPr>
          <p:cNvPr id="543" name="Google Shape;543;p56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6"/>
          <p:cNvSpPr/>
          <p:nvPr/>
        </p:nvSpPr>
        <p:spPr>
          <a:xfrm>
            <a:off x="5248475" y="41789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olorful gradient with a red dot&#10;&#10;Description automatically generated with medium confidence">
            <a:extLst>
              <a:ext uri="{FF2B5EF4-FFF2-40B4-BE49-F238E27FC236}">
                <a16:creationId xmlns:a16="http://schemas.microsoft.com/office/drawing/2014/main" id="{61514FC4-A1C4-F3C7-2071-D53D5326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00" y="1227771"/>
            <a:ext cx="2880000" cy="2160000"/>
          </a:xfrm>
          <a:prstGeom prst="rect">
            <a:avLst/>
          </a:prstGeom>
        </p:spPr>
      </p:pic>
      <p:pic>
        <p:nvPicPr>
          <p:cNvPr id="5" name="Picture 4" descr="A purple square with a green and yellow dot&#10;&#10;Description automatically generated">
            <a:extLst>
              <a:ext uri="{FF2B5EF4-FFF2-40B4-BE49-F238E27FC236}">
                <a16:creationId xmlns:a16="http://schemas.microsoft.com/office/drawing/2014/main" id="{A4389292-974F-961C-44F1-888C019B2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75" y="2197138"/>
            <a:ext cx="2880000" cy="2160000"/>
          </a:xfrm>
          <a:prstGeom prst="rect">
            <a:avLst/>
          </a:prstGeom>
        </p:spPr>
      </p:pic>
      <p:pic>
        <p:nvPicPr>
          <p:cNvPr id="7" name="Picture 6" descr="A green and blue gradient with a yellow square&#10;&#10;Description automatically generated">
            <a:extLst>
              <a:ext uri="{FF2B5EF4-FFF2-40B4-BE49-F238E27FC236}">
                <a16:creationId xmlns:a16="http://schemas.microsoft.com/office/drawing/2014/main" id="{2396AFA7-B708-EE8D-1C20-32849B7FE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475" y="136279"/>
            <a:ext cx="288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Mejora del uso de memoria en ST</a:t>
            </a:r>
            <a:endParaRPr dirty="0"/>
          </a:p>
        </p:txBody>
      </p:sp>
      <p:sp>
        <p:nvSpPr>
          <p:cNvPr id="467" name="Google Shape;467;p53"/>
          <p:cNvSpPr txBox="1">
            <a:spLocks noGrp="1"/>
          </p:cNvSpPr>
          <p:nvPr>
            <p:ph type="title" idx="2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Tipo de datos</a:t>
            </a:r>
            <a:endParaRPr dirty="0"/>
          </a:p>
        </p:txBody>
      </p:sp>
      <p:sp>
        <p:nvSpPr>
          <p:cNvPr id="468" name="Google Shape;468;p53"/>
          <p:cNvSpPr txBox="1">
            <a:spLocks noGrp="1"/>
          </p:cNvSpPr>
          <p:nvPr>
            <p:ph type="subTitle" idx="1"/>
          </p:nvPr>
        </p:nvSpPr>
        <p:spPr>
          <a:xfrm>
            <a:off x="828850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</a:t>
            </a:r>
            <a:r>
              <a:rPr lang="fr" dirty="0"/>
              <a:t>loat32 </a:t>
            </a:r>
            <a:r>
              <a:rPr lang="fr" dirty="0">
                <a:sym typeface="Wingdings" panose="05000000000000000000" pitchFamily="2" charset="2"/>
              </a:rPr>
              <a:t> Float16</a:t>
            </a:r>
            <a:br>
              <a:rPr lang="fr" dirty="0">
                <a:sym typeface="Wingdings" panose="05000000000000000000" pitchFamily="2" charset="2"/>
              </a:rPr>
            </a:br>
            <a:r>
              <a:rPr lang="fr" dirty="0">
                <a:sym typeface="Wingdings" panose="05000000000000000000" pitchFamily="2" charset="2"/>
              </a:rPr>
              <a:t>                  Int8 (HU)</a:t>
            </a:r>
            <a:endParaRPr dirty="0"/>
          </a:p>
        </p:txBody>
      </p:sp>
      <p:sp>
        <p:nvSpPr>
          <p:cNvPr id="469" name="Google Shape;469;p53"/>
          <p:cNvSpPr txBox="1">
            <a:spLocks noGrp="1"/>
          </p:cNvSpPr>
          <p:nvPr>
            <p:ph type="title" idx="3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Islands</a:t>
            </a:r>
            <a:endParaRPr dirty="0"/>
          </a:p>
        </p:txBody>
      </p:sp>
      <p:sp>
        <p:nvSpPr>
          <p:cNvPr id="470" name="Google Shape;470;p53"/>
          <p:cNvSpPr txBox="1">
            <a:spLocks noGrp="1"/>
          </p:cNvSpPr>
          <p:nvPr>
            <p:ph type="subTitle" idx="4"/>
          </p:nvPr>
        </p:nvSpPr>
        <p:spPr>
          <a:xfrm>
            <a:off x="3451796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</a:t>
            </a:r>
            <a:r>
              <a:rPr lang="fr" dirty="0"/>
              <a:t>on cc3d en lugar de segment editor</a:t>
            </a:r>
            <a:endParaRPr dirty="0"/>
          </a:p>
        </p:txBody>
      </p:sp>
      <p:sp>
        <p:nvSpPr>
          <p:cNvPr id="471" name="Google Shape;471;p53"/>
          <p:cNvSpPr txBox="1">
            <a:spLocks noGrp="1"/>
          </p:cNvSpPr>
          <p:nvPr>
            <p:ph type="title" idx="5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Optimización de variables</a:t>
            </a:r>
            <a:endParaRPr dirty="0"/>
          </a:p>
        </p:txBody>
      </p:sp>
      <p:sp>
        <p:nvSpPr>
          <p:cNvPr id="472" name="Google Shape;472;p53"/>
          <p:cNvSpPr txBox="1">
            <a:spLocks noGrp="1"/>
          </p:cNvSpPr>
          <p:nvPr>
            <p:ph type="subTitle" idx="6"/>
          </p:nvPr>
        </p:nvSpPr>
        <p:spPr>
          <a:xfrm>
            <a:off x="6074748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Eliminación de variables redundantes</a:t>
            </a:r>
            <a:endParaRPr dirty="0"/>
          </a:p>
        </p:txBody>
      </p:sp>
      <p:sp>
        <p:nvSpPr>
          <p:cNvPr id="473" name="Google Shape;473;p53"/>
          <p:cNvSpPr/>
          <p:nvPr/>
        </p:nvSpPr>
        <p:spPr>
          <a:xfrm rot="10800000">
            <a:off x="1440414" y="1996728"/>
            <a:ext cx="1017286" cy="70534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3"/>
          <p:cNvSpPr/>
          <p:nvPr/>
        </p:nvSpPr>
        <p:spPr>
          <a:xfrm>
            <a:off x="4063352" y="1996728"/>
            <a:ext cx="1017286" cy="70534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3"/>
          <p:cNvSpPr/>
          <p:nvPr/>
        </p:nvSpPr>
        <p:spPr>
          <a:xfrm rot="10800000">
            <a:off x="6686302" y="1996728"/>
            <a:ext cx="1017286" cy="70534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16CFC-A03D-C073-E2D5-C3EA7757B171}"/>
              </a:ext>
            </a:extLst>
          </p:cNvPr>
          <p:cNvSpPr txBox="1"/>
          <p:nvPr/>
        </p:nvSpPr>
        <p:spPr>
          <a:xfrm>
            <a:off x="397561" y="4425426"/>
            <a:ext cx="5152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 </a:t>
            </a:r>
            <a:r>
              <a:rPr lang="en-GB" dirty="0" err="1"/>
              <a:t>createFullSegmentsByIndex</a:t>
            </a:r>
            <a:r>
              <a:rPr lang="en-GB" dirty="0"/>
              <a:t> de segmentator.py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7"/>
          <p:cNvSpPr txBox="1">
            <a:spLocks noGrp="1"/>
          </p:cNvSpPr>
          <p:nvPr>
            <p:ph type="title"/>
          </p:nvPr>
        </p:nvSpPr>
        <p:spPr>
          <a:xfrm>
            <a:off x="4058886" y="1329982"/>
            <a:ext cx="5085114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Regulación uso cores en ST</a:t>
            </a:r>
            <a:endParaRPr dirty="0"/>
          </a:p>
        </p:txBody>
      </p:sp>
      <p:sp>
        <p:nvSpPr>
          <p:cNvPr id="550" name="Google Shape;550;p57"/>
          <p:cNvSpPr txBox="1">
            <a:spLocks noGrp="1"/>
          </p:cNvSpPr>
          <p:nvPr>
            <p:ph type="subTitle" idx="1"/>
          </p:nvPr>
        </p:nvSpPr>
        <p:spPr>
          <a:xfrm>
            <a:off x="4293654" y="2434281"/>
            <a:ext cx="4368431" cy="1865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Automáticamente se selecciona el </a:t>
            </a:r>
            <a:r>
              <a:rPr lang="es-ES" b="1" dirty="0"/>
              <a:t>75% de los </a:t>
            </a:r>
            <a:r>
              <a:rPr lang="es-ES" b="1" dirty="0" err="1"/>
              <a:t>cores</a:t>
            </a:r>
            <a:r>
              <a:rPr lang="es-ES" b="1" dirty="0"/>
              <a:t> menos usados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p = </a:t>
            </a:r>
            <a:r>
              <a:rPr lang="es-ES" i="1" dirty="0" err="1"/>
              <a:t>subprocess.Popen</a:t>
            </a:r>
            <a:r>
              <a:rPr lang="es-ES" i="1" dirty="0"/>
              <a:t>(["powershell.exe",</a:t>
            </a:r>
            <a:r>
              <a:rPr lang="es-ES" i="1" dirty="0" err="1"/>
              <a:t>rf</a:t>
            </a:r>
            <a:r>
              <a:rPr lang="es-ES" i="1" dirty="0"/>
              <a:t>"&amp; '{</a:t>
            </a:r>
            <a:r>
              <a:rPr lang="es-ES" i="1" dirty="0" err="1"/>
              <a:t>modulePath</a:t>
            </a:r>
            <a:r>
              <a:rPr lang="es-ES" i="1" dirty="0"/>
              <a:t>}\coreConfiguration.ps1’”])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Esta funcionalidad sólo está disponible para los PC que tengan </a:t>
            </a:r>
            <a:r>
              <a:rPr lang="es-ES" i="1" dirty="0" err="1"/>
              <a:t>HyperThreading</a:t>
            </a:r>
            <a:r>
              <a:rPr lang="es-ES" i="1" dirty="0"/>
              <a:t> (si se usa sin HT, colapsa el PC)</a:t>
            </a:r>
            <a:endParaRPr i="1" dirty="0"/>
          </a:p>
        </p:txBody>
      </p:sp>
      <p:sp>
        <p:nvSpPr>
          <p:cNvPr id="552" name="Google Shape;552;p57"/>
          <p:cNvSpPr/>
          <p:nvPr/>
        </p:nvSpPr>
        <p:spPr>
          <a:xfrm rot="10800000">
            <a:off x="812384" y="1639281"/>
            <a:ext cx="3473411" cy="220970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4C05A63-8D03-7605-1434-6DF181A7B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3703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Re-ejecución de Heart Pruning</a:t>
            </a:r>
            <a:endParaRPr dirty="0"/>
          </a:p>
        </p:txBody>
      </p:sp>
      <p:sp>
        <p:nvSpPr>
          <p:cNvPr id="988" name="Google Shape;988;p81"/>
          <p:cNvSpPr txBox="1"/>
          <p:nvPr/>
        </p:nvSpPr>
        <p:spPr>
          <a:xfrm>
            <a:off x="2910275" y="2106675"/>
            <a:ext cx="197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9" name="Google Shape;989;p81"/>
          <p:cNvSpPr txBox="1"/>
          <p:nvPr/>
        </p:nvSpPr>
        <p:spPr>
          <a:xfrm>
            <a:off x="720003" y="1683075"/>
            <a:ext cx="10698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ST</a:t>
            </a:r>
            <a:endParaRPr sz="20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91" name="Google Shape;991;p81"/>
          <p:cNvSpPr txBox="1"/>
          <p:nvPr/>
        </p:nvSpPr>
        <p:spPr>
          <a:xfrm>
            <a:off x="2910273" y="1683075"/>
            <a:ext cx="19752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Heart Pruning</a:t>
            </a:r>
            <a:endParaRPr sz="20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992" name="Google Shape;992;p81"/>
          <p:cNvCxnSpPr>
            <a:stCxn id="989" idx="3"/>
            <a:endCxn id="991" idx="1"/>
          </p:cNvCxnSpPr>
          <p:nvPr/>
        </p:nvCxnSpPr>
        <p:spPr>
          <a:xfrm>
            <a:off x="1789803" y="1894875"/>
            <a:ext cx="112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81"/>
          <p:cNvSpPr txBox="1"/>
          <p:nvPr/>
        </p:nvSpPr>
        <p:spPr>
          <a:xfrm>
            <a:off x="6005950" y="2106675"/>
            <a:ext cx="197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Listo para simular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4" name="Google Shape;994;p81"/>
          <p:cNvSpPr txBox="1"/>
          <p:nvPr/>
        </p:nvSpPr>
        <p:spPr>
          <a:xfrm>
            <a:off x="6005948" y="1683075"/>
            <a:ext cx="19752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Final</a:t>
            </a:r>
            <a:endParaRPr sz="20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995" name="Google Shape;995;p81"/>
          <p:cNvCxnSpPr>
            <a:stCxn id="991" idx="3"/>
            <a:endCxn id="994" idx="1"/>
          </p:cNvCxnSpPr>
          <p:nvPr/>
        </p:nvCxnSpPr>
        <p:spPr>
          <a:xfrm>
            <a:off x="4885473" y="1894875"/>
            <a:ext cx="112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6" name="Google Shape;996;p81"/>
          <p:cNvSpPr txBox="1"/>
          <p:nvPr/>
        </p:nvSpPr>
        <p:spPr>
          <a:xfrm>
            <a:off x="2811421" y="3787549"/>
            <a:ext cx="197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Cambio parámetro len_min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9" name="Google Shape;999;p81"/>
          <p:cNvSpPr txBox="1"/>
          <p:nvPr/>
        </p:nvSpPr>
        <p:spPr>
          <a:xfrm>
            <a:off x="3207748" y="2460325"/>
            <a:ext cx="197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Fallo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" name="Google Shape;995;p81">
            <a:extLst>
              <a:ext uri="{FF2B5EF4-FFF2-40B4-BE49-F238E27FC236}">
                <a16:creationId xmlns:a16="http://schemas.microsoft.com/office/drawing/2014/main" id="{AA5FF607-77B9-16B5-59D7-C0DA1F9B92EA}"/>
              </a:ext>
            </a:extLst>
          </p:cNvPr>
          <p:cNvCxnSpPr>
            <a:cxnSpLocks/>
            <a:stCxn id="988" idx="0"/>
          </p:cNvCxnSpPr>
          <p:nvPr/>
        </p:nvCxnSpPr>
        <p:spPr>
          <a:xfrm flipH="1">
            <a:off x="3897873" y="2106675"/>
            <a:ext cx="2" cy="13499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7EB775-734C-CB11-97DC-1B8946B846C4}"/>
              </a:ext>
            </a:extLst>
          </p:cNvPr>
          <p:cNvCxnSpPr>
            <a:cxnSpLocks/>
            <a:endCxn id="988" idx="0"/>
          </p:cNvCxnSpPr>
          <p:nvPr/>
        </p:nvCxnSpPr>
        <p:spPr>
          <a:xfrm rot="10800000" flipH="1">
            <a:off x="2910273" y="2106675"/>
            <a:ext cx="987602" cy="1561750"/>
          </a:xfrm>
          <a:prstGeom prst="bentConnector4">
            <a:avLst>
              <a:gd name="adj1" fmla="val -23147"/>
              <a:gd name="adj2" fmla="val 1031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oogle Shape;995;p81">
            <a:extLst>
              <a:ext uri="{FF2B5EF4-FFF2-40B4-BE49-F238E27FC236}">
                <a16:creationId xmlns:a16="http://schemas.microsoft.com/office/drawing/2014/main" id="{8FD7E2F5-F080-1EFB-8BD7-AE1458B8E263}"/>
              </a:ext>
            </a:extLst>
          </p:cNvPr>
          <p:cNvCxnSpPr>
            <a:cxnSpLocks/>
          </p:cNvCxnSpPr>
          <p:nvPr/>
        </p:nvCxnSpPr>
        <p:spPr>
          <a:xfrm>
            <a:off x="5458002" y="1892816"/>
            <a:ext cx="0" cy="9059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97;p81">
            <a:extLst>
              <a:ext uri="{FF2B5EF4-FFF2-40B4-BE49-F238E27FC236}">
                <a16:creationId xmlns:a16="http://schemas.microsoft.com/office/drawing/2014/main" id="{29D94BD9-437A-76D1-DA68-C501300A6979}"/>
              </a:ext>
            </a:extLst>
          </p:cNvPr>
          <p:cNvSpPr txBox="1"/>
          <p:nvPr/>
        </p:nvSpPr>
        <p:spPr>
          <a:xfrm>
            <a:off x="2829955" y="3425733"/>
            <a:ext cx="19752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Re-ejecución</a:t>
            </a:r>
            <a:r>
              <a:rPr lang="fr" sz="20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 HP</a:t>
            </a:r>
            <a:endParaRPr sz="20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" name="Google Shape;997;p81">
            <a:extLst>
              <a:ext uri="{FF2B5EF4-FFF2-40B4-BE49-F238E27FC236}">
                <a16:creationId xmlns:a16="http://schemas.microsoft.com/office/drawing/2014/main" id="{C61A9B4D-FA53-33AA-2FE1-89963B75A1D1}"/>
              </a:ext>
            </a:extLst>
          </p:cNvPr>
          <p:cNvSpPr txBox="1"/>
          <p:nvPr/>
        </p:nvSpPr>
        <p:spPr>
          <a:xfrm>
            <a:off x="4489883" y="2737875"/>
            <a:ext cx="19752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Correcciones</a:t>
            </a:r>
            <a:endParaRPr sz="1600" b="1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996;p81">
            <a:extLst>
              <a:ext uri="{FF2B5EF4-FFF2-40B4-BE49-F238E27FC236}">
                <a16:creationId xmlns:a16="http://schemas.microsoft.com/office/drawing/2014/main" id="{59F73CD7-7ABC-85C0-7545-5F71CED9C789}"/>
              </a:ext>
            </a:extLst>
          </p:cNvPr>
          <p:cNvSpPr txBox="1"/>
          <p:nvPr/>
        </p:nvSpPr>
        <p:spPr>
          <a:xfrm>
            <a:off x="4551664" y="2957587"/>
            <a:ext cx="197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Libre modificación de los puntos LCA y RCA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1"/>
          <p:cNvSpPr txBox="1">
            <a:spLocks noGrp="1"/>
          </p:cNvSpPr>
          <p:nvPr>
            <p:ph type="title"/>
          </p:nvPr>
        </p:nvSpPr>
        <p:spPr>
          <a:xfrm>
            <a:off x="-48411" y="1952885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2D</a:t>
            </a:r>
            <a:endParaRPr dirty="0"/>
          </a:p>
        </p:txBody>
      </p:sp>
      <p:sp>
        <p:nvSpPr>
          <p:cNvPr id="590" name="Google Shape;590;p61"/>
          <p:cNvSpPr txBox="1">
            <a:spLocks noGrp="1"/>
          </p:cNvSpPr>
          <p:nvPr>
            <p:ph type="subTitle" idx="3"/>
          </p:nvPr>
        </p:nvSpPr>
        <p:spPr>
          <a:xfrm>
            <a:off x="-48434" y="2380635"/>
            <a:ext cx="2447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Efficientnet-b0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Dice + </a:t>
            </a:r>
            <a:r>
              <a:rPr lang="es-ES" dirty="0" err="1"/>
              <a:t>cross</a:t>
            </a:r>
            <a:r>
              <a:rPr lang="es-ES" dirty="0"/>
              <a:t> entropy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Predicción en 20s</a:t>
            </a:r>
            <a:endParaRPr dirty="0"/>
          </a:p>
        </p:txBody>
      </p:sp>
      <p:sp>
        <p:nvSpPr>
          <p:cNvPr id="591" name="Google Shape;591;p61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IA caScore</a:t>
            </a:r>
            <a:endParaRPr dirty="0"/>
          </a:p>
        </p:txBody>
      </p:sp>
      <p:grpSp>
        <p:nvGrpSpPr>
          <p:cNvPr id="594" name="Google Shape;594;p61"/>
          <p:cNvGrpSpPr/>
          <p:nvPr/>
        </p:nvGrpSpPr>
        <p:grpSpPr>
          <a:xfrm>
            <a:off x="6140031" y="1722944"/>
            <a:ext cx="341704" cy="330612"/>
            <a:chOff x="3254750" y="2140150"/>
            <a:chExt cx="334250" cy="323400"/>
          </a:xfrm>
        </p:grpSpPr>
        <p:sp>
          <p:nvSpPr>
            <p:cNvPr id="595" name="Google Shape;595;p61"/>
            <p:cNvSpPr/>
            <p:nvPr/>
          </p:nvSpPr>
          <p:spPr>
            <a:xfrm>
              <a:off x="3438525" y="2346425"/>
              <a:ext cx="19425" cy="18650"/>
            </a:xfrm>
            <a:custGeom>
              <a:avLst/>
              <a:gdLst/>
              <a:ahLst/>
              <a:cxnLst/>
              <a:rect l="l" t="t" r="r" b="b"/>
              <a:pathLst>
                <a:path w="777" h="746" extrusionOk="0">
                  <a:moveTo>
                    <a:pt x="1" y="1"/>
                  </a:moveTo>
                  <a:lnTo>
                    <a:pt x="1" y="745"/>
                  </a:lnTo>
                  <a:lnTo>
                    <a:pt x="776" y="74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1"/>
            <p:cNvSpPr/>
            <p:nvPr/>
          </p:nvSpPr>
          <p:spPr>
            <a:xfrm>
              <a:off x="3478075" y="2405375"/>
              <a:ext cx="18650" cy="19400"/>
            </a:xfrm>
            <a:custGeom>
              <a:avLst/>
              <a:gdLst/>
              <a:ahLst/>
              <a:cxnLst/>
              <a:rect l="l" t="t" r="r" b="b"/>
              <a:pathLst>
                <a:path w="746" h="776" extrusionOk="0">
                  <a:moveTo>
                    <a:pt x="1" y="0"/>
                  </a:moveTo>
                  <a:lnTo>
                    <a:pt x="1" y="776"/>
                  </a:lnTo>
                  <a:lnTo>
                    <a:pt x="745" y="776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1"/>
            <p:cNvSpPr/>
            <p:nvPr/>
          </p:nvSpPr>
          <p:spPr>
            <a:xfrm>
              <a:off x="3431550" y="2348775"/>
              <a:ext cx="72150" cy="72900"/>
            </a:xfrm>
            <a:custGeom>
              <a:avLst/>
              <a:gdLst/>
              <a:ahLst/>
              <a:cxnLst/>
              <a:rect l="l" t="t" r="r" b="b"/>
              <a:pathLst>
                <a:path w="2886" h="2916" extrusionOk="0">
                  <a:moveTo>
                    <a:pt x="2327" y="0"/>
                  </a:moveTo>
                  <a:lnTo>
                    <a:pt x="1" y="2357"/>
                  </a:lnTo>
                  <a:lnTo>
                    <a:pt x="528" y="2916"/>
                  </a:lnTo>
                  <a:lnTo>
                    <a:pt x="2885" y="558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1"/>
            <p:cNvSpPr/>
            <p:nvPr/>
          </p:nvSpPr>
          <p:spPr>
            <a:xfrm>
              <a:off x="3254750" y="2140150"/>
              <a:ext cx="334250" cy="323400"/>
            </a:xfrm>
            <a:custGeom>
              <a:avLst/>
              <a:gdLst/>
              <a:ahLst/>
              <a:cxnLst/>
              <a:rect l="l" t="t" r="r" b="b"/>
              <a:pathLst>
                <a:path w="13370" h="12936" extrusionOk="0">
                  <a:moveTo>
                    <a:pt x="3288" y="3165"/>
                  </a:moveTo>
                  <a:lnTo>
                    <a:pt x="3102" y="4561"/>
                  </a:lnTo>
                  <a:lnTo>
                    <a:pt x="5304" y="5646"/>
                  </a:lnTo>
                  <a:lnTo>
                    <a:pt x="3722" y="7911"/>
                  </a:lnTo>
                  <a:lnTo>
                    <a:pt x="3971" y="6019"/>
                  </a:lnTo>
                  <a:lnTo>
                    <a:pt x="1799" y="5305"/>
                  </a:lnTo>
                  <a:lnTo>
                    <a:pt x="3288" y="3165"/>
                  </a:lnTo>
                  <a:close/>
                  <a:moveTo>
                    <a:pt x="9895" y="7476"/>
                  </a:moveTo>
                  <a:lnTo>
                    <a:pt x="12253" y="9834"/>
                  </a:lnTo>
                  <a:lnTo>
                    <a:pt x="9895" y="12160"/>
                  </a:lnTo>
                  <a:lnTo>
                    <a:pt x="776" y="12160"/>
                  </a:lnTo>
                  <a:lnTo>
                    <a:pt x="776" y="7476"/>
                  </a:lnTo>
                  <a:lnTo>
                    <a:pt x="2978" y="7476"/>
                  </a:lnTo>
                  <a:lnTo>
                    <a:pt x="2544" y="10951"/>
                  </a:lnTo>
                  <a:lnTo>
                    <a:pt x="4963" y="7476"/>
                  </a:lnTo>
                  <a:close/>
                  <a:moveTo>
                    <a:pt x="4529" y="1"/>
                  </a:moveTo>
                  <a:lnTo>
                    <a:pt x="559" y="5708"/>
                  </a:lnTo>
                  <a:lnTo>
                    <a:pt x="3102" y="6546"/>
                  </a:lnTo>
                  <a:lnTo>
                    <a:pt x="3102" y="6670"/>
                  </a:lnTo>
                  <a:lnTo>
                    <a:pt x="0" y="6670"/>
                  </a:lnTo>
                  <a:lnTo>
                    <a:pt x="0" y="12936"/>
                  </a:lnTo>
                  <a:lnTo>
                    <a:pt x="10237" y="12936"/>
                  </a:lnTo>
                  <a:lnTo>
                    <a:pt x="13370" y="9803"/>
                  </a:lnTo>
                  <a:lnTo>
                    <a:pt x="10237" y="6670"/>
                  </a:lnTo>
                  <a:lnTo>
                    <a:pt x="5522" y="6670"/>
                  </a:lnTo>
                  <a:lnTo>
                    <a:pt x="6452" y="5336"/>
                  </a:lnTo>
                  <a:lnTo>
                    <a:pt x="3971" y="4095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7764BF-9199-338F-588F-5C868C55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061" y="1280654"/>
            <a:ext cx="6601279" cy="3133215"/>
          </a:xfrm>
          <a:prstGeom prst="rect">
            <a:avLst/>
          </a:prstGeom>
        </p:spPr>
      </p:pic>
      <p:sp>
        <p:nvSpPr>
          <p:cNvPr id="8" name="Google Shape;590;p61">
            <a:extLst>
              <a:ext uri="{FF2B5EF4-FFF2-40B4-BE49-F238E27FC236}">
                <a16:creationId xmlns:a16="http://schemas.microsoft.com/office/drawing/2014/main" id="{1DA71E26-FE0E-D0A0-F66C-216C4F62FB19}"/>
              </a:ext>
            </a:extLst>
          </p:cNvPr>
          <p:cNvSpPr txBox="1">
            <a:spLocks/>
          </p:cNvSpPr>
          <p:nvPr/>
        </p:nvSpPr>
        <p:spPr>
          <a:xfrm>
            <a:off x="2333061" y="1306381"/>
            <a:ext cx="660389" cy="3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fr-FR" dirty="0"/>
              <a:t>GT</a:t>
            </a:r>
          </a:p>
        </p:txBody>
      </p:sp>
      <p:sp>
        <p:nvSpPr>
          <p:cNvPr id="9" name="Google Shape;590;p61">
            <a:extLst>
              <a:ext uri="{FF2B5EF4-FFF2-40B4-BE49-F238E27FC236}">
                <a16:creationId xmlns:a16="http://schemas.microsoft.com/office/drawing/2014/main" id="{88215B46-3E89-ECFC-36E1-D83150C751CD}"/>
              </a:ext>
            </a:extLst>
          </p:cNvPr>
          <p:cNvSpPr txBox="1">
            <a:spLocks/>
          </p:cNvSpPr>
          <p:nvPr/>
        </p:nvSpPr>
        <p:spPr>
          <a:xfrm>
            <a:off x="5717480" y="1306381"/>
            <a:ext cx="1047705" cy="3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91B01D-DAFF-D8C1-3F21-01E8F25F57D4}"/>
              </a:ext>
            </a:extLst>
          </p:cNvPr>
          <p:cNvSpPr/>
          <p:nvPr/>
        </p:nvSpPr>
        <p:spPr>
          <a:xfrm>
            <a:off x="2607294" y="3227709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2C6EF0-DDE8-7E16-2006-0ECF16EE9DF4}"/>
              </a:ext>
            </a:extLst>
          </p:cNvPr>
          <p:cNvSpPr/>
          <p:nvPr/>
        </p:nvSpPr>
        <p:spPr>
          <a:xfrm>
            <a:off x="3179014" y="1521599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EEFFA8-13BF-DC26-8813-7CC7A7ED7199}"/>
              </a:ext>
            </a:extLst>
          </p:cNvPr>
          <p:cNvSpPr/>
          <p:nvPr/>
        </p:nvSpPr>
        <p:spPr>
          <a:xfrm>
            <a:off x="8247173" y="2166785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79720B-400E-D0BC-CBF5-CF8D286A0C65}"/>
              </a:ext>
            </a:extLst>
          </p:cNvPr>
          <p:cNvSpPr/>
          <p:nvPr/>
        </p:nvSpPr>
        <p:spPr>
          <a:xfrm>
            <a:off x="4157809" y="2010747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58E79-8910-E9BF-3ACF-3EF32C99269F}"/>
              </a:ext>
            </a:extLst>
          </p:cNvPr>
          <p:cNvSpPr/>
          <p:nvPr/>
        </p:nvSpPr>
        <p:spPr>
          <a:xfrm>
            <a:off x="6698421" y="3093130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E56A11-A5F4-B8FE-6FA8-4E49D9947486}"/>
              </a:ext>
            </a:extLst>
          </p:cNvPr>
          <p:cNvSpPr/>
          <p:nvPr/>
        </p:nvSpPr>
        <p:spPr>
          <a:xfrm>
            <a:off x="7248966" y="1558542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Google Shape;590;p61">
            <a:extLst>
              <a:ext uri="{FF2B5EF4-FFF2-40B4-BE49-F238E27FC236}">
                <a16:creationId xmlns:a16="http://schemas.microsoft.com/office/drawing/2014/main" id="{C003A874-B045-5E16-5A44-53530BBE7B64}"/>
              </a:ext>
            </a:extLst>
          </p:cNvPr>
          <p:cNvSpPr txBox="1">
            <a:spLocks/>
          </p:cNvSpPr>
          <p:nvPr/>
        </p:nvSpPr>
        <p:spPr>
          <a:xfrm>
            <a:off x="5303505" y="4517523"/>
            <a:ext cx="836526" cy="3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fr-FR" dirty="0"/>
              <a:t>tavi10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1"/>
          <p:cNvSpPr txBox="1">
            <a:spLocks noGrp="1"/>
          </p:cNvSpPr>
          <p:nvPr>
            <p:ph type="title"/>
          </p:nvPr>
        </p:nvSpPr>
        <p:spPr>
          <a:xfrm>
            <a:off x="-48411" y="1952885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3D</a:t>
            </a:r>
            <a:endParaRPr dirty="0"/>
          </a:p>
        </p:txBody>
      </p:sp>
      <p:sp>
        <p:nvSpPr>
          <p:cNvPr id="590" name="Google Shape;590;p61"/>
          <p:cNvSpPr txBox="1">
            <a:spLocks noGrp="1"/>
          </p:cNvSpPr>
          <p:nvPr>
            <p:ph type="subTitle" idx="3"/>
          </p:nvPr>
        </p:nvSpPr>
        <p:spPr>
          <a:xfrm>
            <a:off x="-48434" y="2380635"/>
            <a:ext cx="2447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Efficientnet-b0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Dice + </a:t>
            </a:r>
            <a:r>
              <a:rPr lang="es-ES" dirty="0" err="1"/>
              <a:t>cross</a:t>
            </a:r>
            <a:r>
              <a:rPr lang="es-ES" dirty="0"/>
              <a:t> entropy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Depth = 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Predicción en 6-7min</a:t>
            </a:r>
            <a:endParaRPr dirty="0"/>
          </a:p>
        </p:txBody>
      </p:sp>
      <p:sp>
        <p:nvSpPr>
          <p:cNvPr id="591" name="Google Shape;591;p61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IA caScore</a:t>
            </a:r>
            <a:endParaRPr dirty="0"/>
          </a:p>
        </p:txBody>
      </p:sp>
      <p:grpSp>
        <p:nvGrpSpPr>
          <p:cNvPr id="594" name="Google Shape;594;p61"/>
          <p:cNvGrpSpPr/>
          <p:nvPr/>
        </p:nvGrpSpPr>
        <p:grpSpPr>
          <a:xfrm>
            <a:off x="6140031" y="1722944"/>
            <a:ext cx="341704" cy="330612"/>
            <a:chOff x="3254750" y="2140150"/>
            <a:chExt cx="334250" cy="323400"/>
          </a:xfrm>
        </p:grpSpPr>
        <p:sp>
          <p:nvSpPr>
            <p:cNvPr id="595" name="Google Shape;595;p61"/>
            <p:cNvSpPr/>
            <p:nvPr/>
          </p:nvSpPr>
          <p:spPr>
            <a:xfrm>
              <a:off x="3438525" y="2346425"/>
              <a:ext cx="19425" cy="18650"/>
            </a:xfrm>
            <a:custGeom>
              <a:avLst/>
              <a:gdLst/>
              <a:ahLst/>
              <a:cxnLst/>
              <a:rect l="l" t="t" r="r" b="b"/>
              <a:pathLst>
                <a:path w="777" h="746" extrusionOk="0">
                  <a:moveTo>
                    <a:pt x="1" y="1"/>
                  </a:moveTo>
                  <a:lnTo>
                    <a:pt x="1" y="745"/>
                  </a:lnTo>
                  <a:lnTo>
                    <a:pt x="776" y="74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1"/>
            <p:cNvSpPr/>
            <p:nvPr/>
          </p:nvSpPr>
          <p:spPr>
            <a:xfrm>
              <a:off x="3478075" y="2405375"/>
              <a:ext cx="18650" cy="19400"/>
            </a:xfrm>
            <a:custGeom>
              <a:avLst/>
              <a:gdLst/>
              <a:ahLst/>
              <a:cxnLst/>
              <a:rect l="l" t="t" r="r" b="b"/>
              <a:pathLst>
                <a:path w="746" h="776" extrusionOk="0">
                  <a:moveTo>
                    <a:pt x="1" y="0"/>
                  </a:moveTo>
                  <a:lnTo>
                    <a:pt x="1" y="776"/>
                  </a:lnTo>
                  <a:lnTo>
                    <a:pt x="745" y="776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1"/>
            <p:cNvSpPr/>
            <p:nvPr/>
          </p:nvSpPr>
          <p:spPr>
            <a:xfrm>
              <a:off x="3431550" y="2348775"/>
              <a:ext cx="72150" cy="72900"/>
            </a:xfrm>
            <a:custGeom>
              <a:avLst/>
              <a:gdLst/>
              <a:ahLst/>
              <a:cxnLst/>
              <a:rect l="l" t="t" r="r" b="b"/>
              <a:pathLst>
                <a:path w="2886" h="2916" extrusionOk="0">
                  <a:moveTo>
                    <a:pt x="2327" y="0"/>
                  </a:moveTo>
                  <a:lnTo>
                    <a:pt x="1" y="2357"/>
                  </a:lnTo>
                  <a:lnTo>
                    <a:pt x="528" y="2916"/>
                  </a:lnTo>
                  <a:lnTo>
                    <a:pt x="2885" y="558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1"/>
            <p:cNvSpPr/>
            <p:nvPr/>
          </p:nvSpPr>
          <p:spPr>
            <a:xfrm>
              <a:off x="3254750" y="2140150"/>
              <a:ext cx="334250" cy="323400"/>
            </a:xfrm>
            <a:custGeom>
              <a:avLst/>
              <a:gdLst/>
              <a:ahLst/>
              <a:cxnLst/>
              <a:rect l="l" t="t" r="r" b="b"/>
              <a:pathLst>
                <a:path w="13370" h="12936" extrusionOk="0">
                  <a:moveTo>
                    <a:pt x="3288" y="3165"/>
                  </a:moveTo>
                  <a:lnTo>
                    <a:pt x="3102" y="4561"/>
                  </a:lnTo>
                  <a:lnTo>
                    <a:pt x="5304" y="5646"/>
                  </a:lnTo>
                  <a:lnTo>
                    <a:pt x="3722" y="7911"/>
                  </a:lnTo>
                  <a:lnTo>
                    <a:pt x="3971" y="6019"/>
                  </a:lnTo>
                  <a:lnTo>
                    <a:pt x="1799" y="5305"/>
                  </a:lnTo>
                  <a:lnTo>
                    <a:pt x="3288" y="3165"/>
                  </a:lnTo>
                  <a:close/>
                  <a:moveTo>
                    <a:pt x="9895" y="7476"/>
                  </a:moveTo>
                  <a:lnTo>
                    <a:pt x="12253" y="9834"/>
                  </a:lnTo>
                  <a:lnTo>
                    <a:pt x="9895" y="12160"/>
                  </a:lnTo>
                  <a:lnTo>
                    <a:pt x="776" y="12160"/>
                  </a:lnTo>
                  <a:lnTo>
                    <a:pt x="776" y="7476"/>
                  </a:lnTo>
                  <a:lnTo>
                    <a:pt x="2978" y="7476"/>
                  </a:lnTo>
                  <a:lnTo>
                    <a:pt x="2544" y="10951"/>
                  </a:lnTo>
                  <a:lnTo>
                    <a:pt x="4963" y="7476"/>
                  </a:lnTo>
                  <a:close/>
                  <a:moveTo>
                    <a:pt x="4529" y="1"/>
                  </a:moveTo>
                  <a:lnTo>
                    <a:pt x="559" y="5708"/>
                  </a:lnTo>
                  <a:lnTo>
                    <a:pt x="3102" y="6546"/>
                  </a:lnTo>
                  <a:lnTo>
                    <a:pt x="3102" y="6670"/>
                  </a:lnTo>
                  <a:lnTo>
                    <a:pt x="0" y="6670"/>
                  </a:lnTo>
                  <a:lnTo>
                    <a:pt x="0" y="12936"/>
                  </a:lnTo>
                  <a:lnTo>
                    <a:pt x="10237" y="12936"/>
                  </a:lnTo>
                  <a:lnTo>
                    <a:pt x="13370" y="9803"/>
                  </a:lnTo>
                  <a:lnTo>
                    <a:pt x="10237" y="6670"/>
                  </a:lnTo>
                  <a:lnTo>
                    <a:pt x="5522" y="6670"/>
                  </a:lnTo>
                  <a:lnTo>
                    <a:pt x="6452" y="5336"/>
                  </a:lnTo>
                  <a:lnTo>
                    <a:pt x="3971" y="4095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276C46-AD5E-6140-04E6-25947054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061" y="1306381"/>
            <a:ext cx="5929408" cy="3255492"/>
          </a:xfrm>
          <a:prstGeom prst="rect">
            <a:avLst/>
          </a:prstGeom>
        </p:spPr>
      </p:pic>
      <p:sp>
        <p:nvSpPr>
          <p:cNvPr id="8" name="Google Shape;590;p61">
            <a:extLst>
              <a:ext uri="{FF2B5EF4-FFF2-40B4-BE49-F238E27FC236}">
                <a16:creationId xmlns:a16="http://schemas.microsoft.com/office/drawing/2014/main" id="{1DA71E26-FE0E-D0A0-F66C-216C4F62FB19}"/>
              </a:ext>
            </a:extLst>
          </p:cNvPr>
          <p:cNvSpPr txBox="1">
            <a:spLocks/>
          </p:cNvSpPr>
          <p:nvPr/>
        </p:nvSpPr>
        <p:spPr>
          <a:xfrm>
            <a:off x="2333061" y="1306381"/>
            <a:ext cx="660389" cy="3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fr-FR" dirty="0"/>
              <a:t>GT</a:t>
            </a:r>
          </a:p>
        </p:txBody>
      </p:sp>
      <p:sp>
        <p:nvSpPr>
          <p:cNvPr id="9" name="Google Shape;590;p61">
            <a:extLst>
              <a:ext uri="{FF2B5EF4-FFF2-40B4-BE49-F238E27FC236}">
                <a16:creationId xmlns:a16="http://schemas.microsoft.com/office/drawing/2014/main" id="{88215B46-3E89-ECFC-36E1-D83150C751CD}"/>
              </a:ext>
            </a:extLst>
          </p:cNvPr>
          <p:cNvSpPr txBox="1">
            <a:spLocks/>
          </p:cNvSpPr>
          <p:nvPr/>
        </p:nvSpPr>
        <p:spPr>
          <a:xfrm>
            <a:off x="5717480" y="1306381"/>
            <a:ext cx="1047705" cy="3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91B01D-DAFF-D8C1-3F21-01E8F25F57D4}"/>
              </a:ext>
            </a:extLst>
          </p:cNvPr>
          <p:cNvSpPr/>
          <p:nvPr/>
        </p:nvSpPr>
        <p:spPr>
          <a:xfrm>
            <a:off x="2607294" y="3227709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2C6EF0-DDE8-7E16-2006-0ECF16EE9DF4}"/>
              </a:ext>
            </a:extLst>
          </p:cNvPr>
          <p:cNvSpPr/>
          <p:nvPr/>
        </p:nvSpPr>
        <p:spPr>
          <a:xfrm>
            <a:off x="3318981" y="1537418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EEFFA8-13BF-DC26-8813-7CC7A7ED7199}"/>
              </a:ext>
            </a:extLst>
          </p:cNvPr>
          <p:cNvSpPr/>
          <p:nvPr/>
        </p:nvSpPr>
        <p:spPr>
          <a:xfrm>
            <a:off x="7830759" y="2571750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79720B-400E-D0BC-CBF5-CF8D286A0C65}"/>
              </a:ext>
            </a:extLst>
          </p:cNvPr>
          <p:cNvSpPr/>
          <p:nvPr/>
        </p:nvSpPr>
        <p:spPr>
          <a:xfrm>
            <a:off x="4601737" y="2390971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58E79-8910-E9BF-3ACF-3EF32C99269F}"/>
              </a:ext>
            </a:extLst>
          </p:cNvPr>
          <p:cNvSpPr/>
          <p:nvPr/>
        </p:nvSpPr>
        <p:spPr>
          <a:xfrm>
            <a:off x="5852748" y="3227709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E56A11-A5F4-B8FE-6FA8-4E49D9947486}"/>
              </a:ext>
            </a:extLst>
          </p:cNvPr>
          <p:cNvSpPr/>
          <p:nvPr/>
        </p:nvSpPr>
        <p:spPr>
          <a:xfrm>
            <a:off x="6582406" y="1654626"/>
            <a:ext cx="495014" cy="49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Google Shape;590;p61">
            <a:extLst>
              <a:ext uri="{FF2B5EF4-FFF2-40B4-BE49-F238E27FC236}">
                <a16:creationId xmlns:a16="http://schemas.microsoft.com/office/drawing/2014/main" id="{ECAC3206-9959-33A9-7946-B2C581FE9815}"/>
              </a:ext>
            </a:extLst>
          </p:cNvPr>
          <p:cNvSpPr txBox="1">
            <a:spLocks/>
          </p:cNvSpPr>
          <p:nvPr/>
        </p:nvSpPr>
        <p:spPr>
          <a:xfrm>
            <a:off x="5558007" y="4517523"/>
            <a:ext cx="836526" cy="3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fr-FR" dirty="0"/>
              <a:t>tavi10</a:t>
            </a:r>
          </a:p>
        </p:txBody>
      </p:sp>
    </p:spTree>
    <p:extLst>
      <p:ext uri="{BB962C8B-B14F-4D97-AF65-F5344CB8AC3E}">
        <p14:creationId xmlns:p14="http://schemas.microsoft.com/office/powerpoint/2010/main" val="356187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0A9AFDA-CEF1-94AD-16C0-8AC7CEF0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8" y="1600685"/>
            <a:ext cx="3429315" cy="3542815"/>
          </a:xfrm>
          <a:prstGeom prst="rect">
            <a:avLst/>
          </a:prstGeom>
        </p:spPr>
      </p:pic>
      <p:sp>
        <p:nvSpPr>
          <p:cNvPr id="489" name="Google Shape;489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IA caScore</a:t>
            </a:r>
            <a:endParaRPr dirty="0"/>
          </a:p>
        </p:txBody>
      </p:sp>
      <p:sp>
        <p:nvSpPr>
          <p:cNvPr id="490" name="Google Shape;490;p54"/>
          <p:cNvSpPr txBox="1">
            <a:spLocks noGrp="1"/>
          </p:cNvSpPr>
          <p:nvPr>
            <p:ph type="title" idx="2"/>
          </p:nvPr>
        </p:nvSpPr>
        <p:spPr>
          <a:xfrm>
            <a:off x="3889681" y="1346561"/>
            <a:ext cx="21651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Pesos</a:t>
            </a:r>
            <a:endParaRPr dirty="0"/>
          </a:p>
        </p:txBody>
      </p:sp>
      <p:sp>
        <p:nvSpPr>
          <p:cNvPr id="491" name="Google Shape;491;p54"/>
          <p:cNvSpPr txBox="1">
            <a:spLocks noGrp="1"/>
          </p:cNvSpPr>
          <p:nvPr>
            <p:ph type="subTitle" idx="1"/>
          </p:nvPr>
        </p:nvSpPr>
        <p:spPr>
          <a:xfrm>
            <a:off x="3889681" y="1868228"/>
            <a:ext cx="21651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 </a:t>
            </a:r>
            <a:r>
              <a:rPr lang="fr" dirty="0">
                <a:sym typeface="Wingdings" panose="05000000000000000000" pitchFamily="2" charset="2"/>
              </a:rPr>
              <a:t> fondo y aorta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ym typeface="Wingdings" panose="05000000000000000000" pitchFamily="2" charset="2"/>
              </a:rPr>
              <a:t>15  ca valvula y arco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ym typeface="Wingdings" panose="05000000000000000000" pitchFamily="2" charset="2"/>
              </a:rPr>
              <a:t>20  ca tubular y descendente</a:t>
            </a:r>
            <a:endParaRPr dirty="0"/>
          </a:p>
        </p:txBody>
      </p:sp>
      <p:sp>
        <p:nvSpPr>
          <p:cNvPr id="492" name="Google Shape;492;p54"/>
          <p:cNvSpPr txBox="1">
            <a:spLocks noGrp="1"/>
          </p:cNvSpPr>
          <p:nvPr>
            <p:ph type="title" idx="3"/>
          </p:nvPr>
        </p:nvSpPr>
        <p:spPr>
          <a:xfrm>
            <a:off x="239073" y="323792"/>
            <a:ext cx="3432557" cy="394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Post-procesado</a:t>
            </a:r>
            <a:endParaRPr dirty="0"/>
          </a:p>
        </p:txBody>
      </p:sp>
      <p:sp>
        <p:nvSpPr>
          <p:cNvPr id="493" name="Google Shape;493;p54"/>
          <p:cNvSpPr txBox="1">
            <a:spLocks noGrp="1"/>
          </p:cNvSpPr>
          <p:nvPr>
            <p:ph type="subTitle" idx="4"/>
          </p:nvPr>
        </p:nvSpPr>
        <p:spPr>
          <a:xfrm>
            <a:off x="239078" y="686466"/>
            <a:ext cx="3291876" cy="923224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Limpieza </a:t>
            </a:r>
            <a:r>
              <a:rPr lang="fr" dirty="0">
                <a:sym typeface="Wingdings" panose="05000000000000000000" pitchFamily="2" charset="2"/>
              </a:rPr>
              <a:t> componente conexa más grande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ym typeface="Wingdings" panose="05000000000000000000" pitchFamily="2" charset="2"/>
              </a:rPr>
              <a:t>Recolocación de ca en la clase superior  dudas en el borde de los calcios (3D)</a:t>
            </a:r>
            <a:endParaRPr dirty="0"/>
          </a:p>
        </p:txBody>
      </p:sp>
      <p:sp>
        <p:nvSpPr>
          <p:cNvPr id="494" name="Google Shape;494;p54"/>
          <p:cNvSpPr txBox="1">
            <a:spLocks noGrp="1"/>
          </p:cNvSpPr>
          <p:nvPr>
            <p:ph type="title" idx="5"/>
          </p:nvPr>
        </p:nvSpPr>
        <p:spPr>
          <a:xfrm>
            <a:off x="6603556" y="489366"/>
            <a:ext cx="2165100" cy="394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Predicción 3D </a:t>
            </a:r>
            <a:endParaRPr dirty="0"/>
          </a:p>
        </p:txBody>
      </p:sp>
      <p:sp>
        <p:nvSpPr>
          <p:cNvPr id="495" name="Google Shape;495;p54"/>
          <p:cNvSpPr txBox="1">
            <a:spLocks noGrp="1"/>
          </p:cNvSpPr>
          <p:nvPr>
            <p:ph type="subTitle" idx="6"/>
          </p:nvPr>
        </p:nvSpPr>
        <p:spPr>
          <a:xfrm>
            <a:off x="6603558" y="852091"/>
            <a:ext cx="2165100" cy="5355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Uso de la media de las predicciones</a:t>
            </a:r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146A2B-0A0A-0F47-D75D-46BA9284E544}"/>
              </a:ext>
            </a:extLst>
          </p:cNvPr>
          <p:cNvGrpSpPr/>
          <p:nvPr/>
        </p:nvGrpSpPr>
        <p:grpSpPr>
          <a:xfrm>
            <a:off x="6288348" y="1560925"/>
            <a:ext cx="1793536" cy="1302515"/>
            <a:chOff x="3148509" y="3181217"/>
            <a:chExt cx="2478563" cy="180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DE8366-46E8-684D-2CAF-46FA14728CF1}"/>
                </a:ext>
              </a:extLst>
            </p:cNvPr>
            <p:cNvSpPr/>
            <p:nvPr/>
          </p:nvSpPr>
          <p:spPr>
            <a:xfrm>
              <a:off x="3827072" y="3181217"/>
              <a:ext cx="1800000" cy="180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FE0E5F-4111-7A03-F20F-57672BECBA4D}"/>
                </a:ext>
              </a:extLst>
            </p:cNvPr>
            <p:cNvSpPr/>
            <p:nvPr/>
          </p:nvSpPr>
          <p:spPr>
            <a:xfrm>
              <a:off x="3827072" y="3181217"/>
              <a:ext cx="1800000" cy="18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C4ED94-DDB6-0ECB-519C-B92602210BCC}"/>
                </a:ext>
              </a:extLst>
            </p:cNvPr>
            <p:cNvSpPr/>
            <p:nvPr/>
          </p:nvSpPr>
          <p:spPr>
            <a:xfrm>
              <a:off x="3827072" y="3383231"/>
              <a:ext cx="1800000" cy="1800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58018F-44DB-833A-FE0C-DAA6F89A8696}"/>
                </a:ext>
              </a:extLst>
            </p:cNvPr>
            <p:cNvSpPr/>
            <p:nvPr/>
          </p:nvSpPr>
          <p:spPr>
            <a:xfrm>
              <a:off x="3827072" y="3585245"/>
              <a:ext cx="1800000" cy="180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FD6DDE-3718-6785-279F-5474D16E6237}"/>
                </a:ext>
              </a:extLst>
            </p:cNvPr>
            <p:cNvSpPr/>
            <p:nvPr/>
          </p:nvSpPr>
          <p:spPr>
            <a:xfrm>
              <a:off x="3827072" y="3787259"/>
              <a:ext cx="180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194AA-DEE2-47B4-46C8-74C49312A004}"/>
                </a:ext>
              </a:extLst>
            </p:cNvPr>
            <p:cNvSpPr/>
            <p:nvPr/>
          </p:nvSpPr>
          <p:spPr>
            <a:xfrm>
              <a:off x="3827072" y="3989273"/>
              <a:ext cx="180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CF25D4-686A-7C98-D2EA-D06A3163ED19}"/>
                </a:ext>
              </a:extLst>
            </p:cNvPr>
            <p:cNvSpPr/>
            <p:nvPr/>
          </p:nvSpPr>
          <p:spPr>
            <a:xfrm>
              <a:off x="3827072" y="4191287"/>
              <a:ext cx="1800000" cy="180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7BBF88-9C85-1387-72F6-C58614E25D89}"/>
                </a:ext>
              </a:extLst>
            </p:cNvPr>
            <p:cNvSpPr/>
            <p:nvPr/>
          </p:nvSpPr>
          <p:spPr>
            <a:xfrm>
              <a:off x="3827072" y="4393301"/>
              <a:ext cx="180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25BB02-FDCA-84D3-A723-050B021BCE31}"/>
                </a:ext>
              </a:extLst>
            </p:cNvPr>
            <p:cNvSpPr/>
            <p:nvPr/>
          </p:nvSpPr>
          <p:spPr>
            <a:xfrm>
              <a:off x="3827072" y="4595315"/>
              <a:ext cx="1800000" cy="1800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904E47-4D76-DEF0-567D-B7ACF8E1856D}"/>
                </a:ext>
              </a:extLst>
            </p:cNvPr>
            <p:cNvSpPr/>
            <p:nvPr/>
          </p:nvSpPr>
          <p:spPr>
            <a:xfrm>
              <a:off x="3827072" y="4797330"/>
              <a:ext cx="1800000" cy="18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C62432F4-F206-EA2D-F94A-978AD59A74EB}"/>
                </a:ext>
              </a:extLst>
            </p:cNvPr>
            <p:cNvSpPr/>
            <p:nvPr/>
          </p:nvSpPr>
          <p:spPr>
            <a:xfrm>
              <a:off x="3499997" y="3787259"/>
              <a:ext cx="327073" cy="7727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Google Shape;495;p54">
              <a:extLst>
                <a:ext uri="{FF2B5EF4-FFF2-40B4-BE49-F238E27FC236}">
                  <a16:creationId xmlns:a16="http://schemas.microsoft.com/office/drawing/2014/main" id="{7DD49E0D-7627-539B-E120-FA403810E945}"/>
                </a:ext>
              </a:extLst>
            </p:cNvPr>
            <p:cNvSpPr txBox="1">
              <a:spLocks/>
            </p:cNvSpPr>
            <p:nvPr/>
          </p:nvSpPr>
          <p:spPr>
            <a:xfrm>
              <a:off x="3148509" y="3884117"/>
              <a:ext cx="566037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es-ES" dirty="0"/>
                <a:t>32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7414388-FEFD-3A49-83CA-186D57CA5C82}"/>
              </a:ext>
            </a:extLst>
          </p:cNvPr>
          <p:cNvSpPr/>
          <p:nvPr/>
        </p:nvSpPr>
        <p:spPr>
          <a:xfrm>
            <a:off x="1406714" y="2659142"/>
            <a:ext cx="478302" cy="47830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D8F0EE-A617-C1C0-01B1-C56F7513C7B8}"/>
              </a:ext>
            </a:extLst>
          </p:cNvPr>
          <p:cNvSpPr txBox="1"/>
          <p:nvPr/>
        </p:nvSpPr>
        <p:spPr>
          <a:xfrm>
            <a:off x="3465117" y="3068115"/>
            <a:ext cx="2213768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/>
              <a:t>Train:</a:t>
            </a:r>
          </a:p>
          <a:p>
            <a:r>
              <a:rPr lang="en-GB" sz="1050" dirty="0"/>
              <a:t>Total de </a:t>
            </a:r>
            <a:r>
              <a:rPr lang="en-GB" sz="1050" dirty="0" err="1"/>
              <a:t>imágenes</a:t>
            </a:r>
            <a:r>
              <a:rPr lang="en-GB" sz="1050" dirty="0"/>
              <a:t>: 3847</a:t>
            </a:r>
          </a:p>
          <a:p>
            <a:r>
              <a:rPr lang="en-GB" sz="1050" dirty="0" err="1"/>
              <a:t>Conteo</a:t>
            </a:r>
            <a:r>
              <a:rPr lang="en-GB" sz="1050" dirty="0"/>
              <a:t> de </a:t>
            </a:r>
            <a:r>
              <a:rPr lang="en-GB" sz="1050" dirty="0" err="1"/>
              <a:t>clases</a:t>
            </a:r>
            <a:r>
              <a:rPr lang="en-GB" sz="1050" dirty="0"/>
              <a:t>:</a:t>
            </a:r>
          </a:p>
          <a:p>
            <a:r>
              <a:rPr lang="en-GB" sz="1050" dirty="0"/>
              <a:t>aorta 100.0%</a:t>
            </a:r>
          </a:p>
          <a:p>
            <a:r>
              <a:rPr lang="en-GB" sz="1050" dirty="0"/>
              <a:t>valve 32.41%</a:t>
            </a:r>
          </a:p>
          <a:p>
            <a:r>
              <a:rPr lang="en-GB" sz="1050" u="sng" dirty="0"/>
              <a:t>tubular 29.19%</a:t>
            </a:r>
          </a:p>
          <a:p>
            <a:r>
              <a:rPr lang="en-GB" sz="1050" dirty="0" err="1"/>
              <a:t>supArch</a:t>
            </a:r>
            <a:r>
              <a:rPr lang="en-GB" sz="1050" dirty="0"/>
              <a:t> 52.56%</a:t>
            </a:r>
          </a:p>
          <a:p>
            <a:r>
              <a:rPr lang="en-GB" sz="1050" dirty="0" err="1"/>
              <a:t>infArch</a:t>
            </a:r>
            <a:r>
              <a:rPr lang="en-GB" sz="1050" dirty="0"/>
              <a:t> 43.59%</a:t>
            </a:r>
          </a:p>
          <a:p>
            <a:r>
              <a:rPr lang="en-GB" sz="1050" u="sng" dirty="0"/>
              <a:t>descending 29.92%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212A48-5ADB-E6B8-9191-F5B894CE4D03}"/>
              </a:ext>
            </a:extLst>
          </p:cNvPr>
          <p:cNvSpPr txBox="1"/>
          <p:nvPr/>
        </p:nvSpPr>
        <p:spPr>
          <a:xfrm>
            <a:off x="5125124" y="3068115"/>
            <a:ext cx="1769308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 b="1"/>
            </a:lvl1pPr>
          </a:lstStyle>
          <a:p>
            <a:r>
              <a:rPr lang="en-GB" dirty="0"/>
              <a:t>Validation:</a:t>
            </a:r>
          </a:p>
          <a:p>
            <a:r>
              <a:rPr lang="en-GB" b="0" dirty="0"/>
              <a:t>Total de </a:t>
            </a:r>
            <a:r>
              <a:rPr lang="en-GB" b="0" dirty="0" err="1"/>
              <a:t>imágenes</a:t>
            </a:r>
            <a:r>
              <a:rPr lang="en-GB" b="0" dirty="0"/>
              <a:t>: 1102</a:t>
            </a:r>
          </a:p>
          <a:p>
            <a:r>
              <a:rPr lang="en-GB" b="0" dirty="0" err="1"/>
              <a:t>Conteo</a:t>
            </a:r>
            <a:r>
              <a:rPr lang="en-GB" b="0" dirty="0"/>
              <a:t> de </a:t>
            </a:r>
            <a:r>
              <a:rPr lang="en-GB" b="0" dirty="0" err="1"/>
              <a:t>clases</a:t>
            </a:r>
            <a:r>
              <a:rPr lang="en-GB" b="0" dirty="0"/>
              <a:t>:</a:t>
            </a:r>
          </a:p>
          <a:p>
            <a:r>
              <a:rPr lang="en-GB" b="0" dirty="0"/>
              <a:t>aorta 100.0%</a:t>
            </a:r>
          </a:p>
          <a:p>
            <a:r>
              <a:rPr lang="en-GB" b="0" dirty="0"/>
              <a:t>valve 34.03%</a:t>
            </a:r>
          </a:p>
          <a:p>
            <a:r>
              <a:rPr lang="en-GB" b="0" u="sng" dirty="0"/>
              <a:t>tubular 34.57%</a:t>
            </a:r>
          </a:p>
          <a:p>
            <a:r>
              <a:rPr lang="en-GB" b="0" dirty="0" err="1"/>
              <a:t>supArch</a:t>
            </a:r>
            <a:r>
              <a:rPr lang="en-GB" b="0" dirty="0"/>
              <a:t> 45.1%</a:t>
            </a:r>
          </a:p>
          <a:p>
            <a:r>
              <a:rPr lang="en-GB" b="0" dirty="0" err="1"/>
              <a:t>infArch</a:t>
            </a:r>
            <a:r>
              <a:rPr lang="en-GB" b="0" dirty="0"/>
              <a:t> 39.11%</a:t>
            </a:r>
          </a:p>
          <a:p>
            <a:r>
              <a:rPr lang="en-GB" b="0" u="sng" dirty="0"/>
              <a:t>descending 29.4%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960C40-3585-A2A9-DF23-33052BDBD30A}"/>
              </a:ext>
            </a:extLst>
          </p:cNvPr>
          <p:cNvSpPr txBox="1"/>
          <p:nvPr/>
        </p:nvSpPr>
        <p:spPr>
          <a:xfrm>
            <a:off x="6779367" y="3068115"/>
            <a:ext cx="1609029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 b="1"/>
            </a:lvl1pPr>
          </a:lstStyle>
          <a:p>
            <a:r>
              <a:rPr lang="en-GB" dirty="0"/>
              <a:t>Test:</a:t>
            </a:r>
          </a:p>
          <a:p>
            <a:r>
              <a:rPr lang="en-GB" b="0" dirty="0"/>
              <a:t>Total de </a:t>
            </a:r>
            <a:r>
              <a:rPr lang="en-GB" b="0" dirty="0" err="1"/>
              <a:t>imágenes</a:t>
            </a:r>
            <a:r>
              <a:rPr lang="en-GB" b="0" dirty="0"/>
              <a:t>: 621</a:t>
            </a:r>
          </a:p>
          <a:p>
            <a:r>
              <a:rPr lang="en-GB" b="0" dirty="0" err="1"/>
              <a:t>Conteo</a:t>
            </a:r>
            <a:r>
              <a:rPr lang="en-GB" b="0" dirty="0"/>
              <a:t> de </a:t>
            </a:r>
            <a:r>
              <a:rPr lang="en-GB" b="0" dirty="0" err="1"/>
              <a:t>clases</a:t>
            </a:r>
            <a:r>
              <a:rPr lang="en-GB" b="0" dirty="0"/>
              <a:t>:</a:t>
            </a:r>
          </a:p>
          <a:p>
            <a:r>
              <a:rPr lang="en-GB" b="0" dirty="0"/>
              <a:t>aorta 100.0%</a:t>
            </a:r>
          </a:p>
          <a:p>
            <a:r>
              <a:rPr lang="en-GB" b="0" dirty="0"/>
              <a:t>valve 30.76%</a:t>
            </a:r>
          </a:p>
          <a:p>
            <a:r>
              <a:rPr lang="en-GB" b="0" dirty="0"/>
              <a:t>tubular 27.05%</a:t>
            </a:r>
          </a:p>
          <a:p>
            <a:r>
              <a:rPr lang="en-GB" b="0" dirty="0" err="1"/>
              <a:t>supArch</a:t>
            </a:r>
            <a:r>
              <a:rPr lang="en-GB" b="0" dirty="0"/>
              <a:t> 59.26%</a:t>
            </a:r>
          </a:p>
          <a:p>
            <a:r>
              <a:rPr lang="en-GB" b="0" dirty="0" err="1"/>
              <a:t>infArch</a:t>
            </a:r>
            <a:r>
              <a:rPr lang="en-GB" b="0" dirty="0"/>
              <a:t> 50.89%</a:t>
            </a:r>
          </a:p>
          <a:p>
            <a:r>
              <a:rPr lang="en-GB" b="0" dirty="0"/>
              <a:t>descending 39.29%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position de projet minimaliste en niveaux de gris by Slidesgo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516</Words>
  <Application>Microsoft Office PowerPoint</Application>
  <PresentationFormat>On-screen Show (16:9)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Arial</vt:lpstr>
      <vt:lpstr>Fjalla One</vt:lpstr>
      <vt:lpstr>Wingdings</vt:lpstr>
      <vt:lpstr>Proposition de projet minimaliste en niveaux de gris by Slidesgo</vt:lpstr>
      <vt:lpstr>Novedades Team Imagen</vt:lpstr>
      <vt:lpstr>CONTENIDOS</vt:lpstr>
      <vt:lpstr>IA OSTIUM</vt:lpstr>
      <vt:lpstr>Mejora del uso de memoria en ST</vt:lpstr>
      <vt:lpstr>Regulación uso cores en ST</vt:lpstr>
      <vt:lpstr>Re-ejecución de Heart Pruning</vt:lpstr>
      <vt:lpstr>2D</vt:lpstr>
      <vt:lpstr>3D</vt:lpstr>
      <vt:lpstr>IA caScore</vt:lpstr>
      <vt:lpstr>IA caScore</vt:lpstr>
      <vt:lpstr>Ward</vt:lpstr>
      <vt:lpstr>Trabajo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Novedades Team Imagen</dc:title>
  <cp:lastModifiedBy>SERRANO ANTÓN BELÉN</cp:lastModifiedBy>
  <cp:revision>12</cp:revision>
  <dcterms:modified xsi:type="dcterms:W3CDTF">2024-05-21T11:30:06Z</dcterms:modified>
</cp:coreProperties>
</file>