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89" r:id="rId12"/>
    <p:sldId id="287" r:id="rId13"/>
    <p:sldId id="286" r:id="rId14"/>
    <p:sldId id="290" r:id="rId15"/>
    <p:sldId id="300" r:id="rId16"/>
    <p:sldId id="285" r:id="rId17"/>
    <p:sldId id="291" r:id="rId18"/>
    <p:sldId id="278" r:id="rId19"/>
    <p:sldId id="282" r:id="rId20"/>
    <p:sldId id="284" r:id="rId21"/>
    <p:sldId id="283" r:id="rId22"/>
    <p:sldId id="301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706" autoAdjust="0"/>
  </p:normalViewPr>
  <p:slideViewPr>
    <p:cSldViewPr snapToGrid="0">
      <p:cViewPr varScale="1">
        <p:scale>
          <a:sx n="68" d="100"/>
          <a:sy n="68" d="100"/>
        </p:scale>
        <p:origin x="63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07/05/2018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29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c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c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AEBAC-8DE1-444C-BF68-A9E71BDAD572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ADCE9-2746-4109-93AE-44EE791AF1DC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BC022-307C-4A17-8ECE-8018BAABE805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62D9E-4F32-418B-903F-7C9AD8E728F8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8A51F-FBD3-41FB-89C1-BA983868FB20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4E612-CD29-443D-90FA-23CF62D2F102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c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c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c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c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c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c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c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c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c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ción de pie de pá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12" name="Marcador de posición de fech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0C2A6-AF01-4DD1-94C7-453C3ED9264F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214" name="Marcador de posición de número de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c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c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c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á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60" name="Conector rec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492F1B4-63C4-4019-9F7F-8F2DD95C80A5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c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c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c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á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c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c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c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c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c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c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c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cxnSp>
        <p:nvCxnSpPr>
          <p:cNvPr id="148" name="Conector rec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07/05/2018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YIhcOohmlrcly44EMfPrPirYuSUwhSLNO3pG1VkvBU/edit?usp=sharing" TargetMode="External"/><Relationship Id="rId2" Type="http://schemas.openxmlformats.org/officeDocument/2006/relationships/hyperlink" Target="https://github.com/Flowah155/ArduinoElectricD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fmat.slack.com/messages/G9DMJ46L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Arduino Drum MIDI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21588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Integrantes:</a:t>
            </a:r>
          </a:p>
          <a:p>
            <a:pPr rtl="0"/>
            <a:r>
              <a:rPr lang="es-ES" dirty="0"/>
              <a:t>Elena Soledad Medina Favela                   José Marcos Morales Gómez</a:t>
            </a:r>
          </a:p>
          <a:p>
            <a:pPr rtl="0"/>
            <a:r>
              <a:rPr lang="es-ES" dirty="0"/>
              <a:t>Rodrigo Moguel Gamboa                           Víctor Manuel Ortiz García</a:t>
            </a:r>
          </a:p>
          <a:p>
            <a:pPr rtl="0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117B6-95DC-472B-B85B-0871F473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8409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D9E36-04E7-42F3-A739-954124AC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23827"/>
            <a:ext cx="9601200" cy="2609653"/>
          </a:xfrm>
        </p:spPr>
        <p:txBody>
          <a:bodyPr/>
          <a:lstStyle/>
          <a:p>
            <a:r>
              <a:rPr lang="es-MX" b="1" dirty="0"/>
              <a:t>RF004: Al golpear dos o más sensores al mismo tiempo, los sonidos se escucharán simultáneamente.</a:t>
            </a:r>
          </a:p>
          <a:p>
            <a:pPr marL="0" indent="0">
              <a:buNone/>
            </a:pPr>
            <a:r>
              <a:rPr lang="es-MX" dirty="0"/>
              <a:t>La comunicación MIDI es serial, por lo tanto la transmisión de datos se lleva a cabo uno tras otro, pero esta transmisión se ejecuta tan rápido que parece que los sonidos se reproducen simultáneamente.</a:t>
            </a:r>
          </a:p>
          <a:p>
            <a:r>
              <a:rPr lang="es-MX" b="1" dirty="0"/>
              <a:t>RNF003: El sistema acepta un máximo de 6 sensores definidos desde un principio.</a:t>
            </a:r>
          </a:p>
          <a:p>
            <a:endParaRPr lang="es-MX" b="1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7666AD-AA4D-435C-BC79-05D75304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79" y="3709448"/>
            <a:ext cx="10304442" cy="2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1767-E35D-46E4-B0EA-ACBAD4A6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del Estándar de Codificación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B73EA8-45B9-4AFD-8014-980CA1D68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0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DDA1B-BA4C-433A-8F12-357105BD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Estándar de Codificación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78DD0-FF37-440C-BF2B-FBF3CC5A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7" y="1395167"/>
            <a:ext cx="6217920" cy="521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5.-  </a:t>
            </a:r>
            <a:r>
              <a:rPr lang="es-MX" dirty="0"/>
              <a:t>Comentario al inicio del código que incluya los datos del equipo que lo realizó.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6.- </a:t>
            </a:r>
            <a:r>
              <a:rPr lang="es-MX" dirty="0"/>
              <a:t>Comentarios que expliquen de manera detallada que almacena cada variable, constante o arreglo.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7.- </a:t>
            </a:r>
            <a:r>
              <a:rPr lang="es-MX" dirty="0"/>
              <a:t>Uso de comentarios que incluyan la descripción de cada función, sus parámetros y valores de retorno.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8.- </a:t>
            </a:r>
            <a:r>
              <a:rPr lang="es-MX" dirty="0"/>
              <a:t>El nombre de la función estará definido por la acción que vaya a realizar. Todas las palabras escritas en minúsculas y separadas por un guion bajo a excepción de las que vienen definidas por las librerías.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lvl="0" indent="-457200">
              <a:buFont typeface="+mj-lt"/>
              <a:buAutoNum type="arabicPeriod"/>
            </a:pPr>
            <a:endParaRPr lang="es-MX" sz="2000" dirty="0"/>
          </a:p>
          <a:p>
            <a:pPr marL="274320" lvl="1" indent="0">
              <a:buNone/>
            </a:pPr>
            <a:endParaRPr lang="es-MX" dirty="0"/>
          </a:p>
          <a:p>
            <a:pPr marL="274320" lvl="1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91435-446F-4A11-AC89-8D85A956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dirty="0"/>
              <a:t>Cambridge</a:t>
            </a:r>
          </a:p>
        </p:txBody>
      </p:sp>
    </p:spTree>
    <p:extLst>
      <p:ext uri="{BB962C8B-B14F-4D97-AF65-F5344CB8AC3E}">
        <p14:creationId xmlns:p14="http://schemas.microsoft.com/office/powerpoint/2010/main" val="3021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DDA1B-BA4C-433A-8F12-357105BD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Estándar de Codificación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78DD0-FF37-440C-BF2B-FBF3CC5A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7" y="233313"/>
            <a:ext cx="6217920" cy="63913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1.-  </a:t>
            </a:r>
            <a:r>
              <a:rPr lang="es-MX" dirty="0"/>
              <a:t>Nombrado de Variables:</a:t>
            </a:r>
          </a:p>
          <a:p>
            <a:pPr lvl="1"/>
            <a:r>
              <a:rPr lang="es-MX" dirty="0"/>
              <a:t>La primera palabra en minúscula, las siguientes palabras inician con mayúscula.</a:t>
            </a:r>
          </a:p>
          <a:p>
            <a:pPr lvl="1"/>
            <a:r>
              <a:rPr lang="es-MX" dirty="0"/>
              <a:t>Nombre que proporcione contexto de la variable usando sustantivos.</a:t>
            </a:r>
          </a:p>
          <a:p>
            <a:pPr lvl="1"/>
            <a:r>
              <a:rPr lang="es-MX" dirty="0"/>
              <a:t>No usar espacios ni caracteres especiales, solo alfanuméricos.</a:t>
            </a:r>
          </a:p>
          <a:p>
            <a:pPr lvl="1"/>
            <a:r>
              <a:rPr lang="es-MX" dirty="0"/>
              <a:t>Las variables auxiliares pueden constar de una sola letra en el rango [</a:t>
            </a:r>
            <a:r>
              <a:rPr lang="es-MX" dirty="0" err="1"/>
              <a:t>i,z</a:t>
            </a:r>
            <a:r>
              <a:rPr lang="es-MX" dirty="0"/>
              <a:t>].</a:t>
            </a:r>
          </a:p>
          <a:p>
            <a:pPr marL="0" lv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2.-  </a:t>
            </a:r>
            <a:r>
              <a:rPr lang="es-MX" dirty="0"/>
              <a:t>Indentación de bloques, bloques bien definidos   basados en el uso de inicio y fin del bloque (uso de {}).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3.-  </a:t>
            </a:r>
            <a:r>
              <a:rPr lang="es-MX" dirty="0"/>
              <a:t>Todo el código desarrollado tendrá una Indentación de 4 espacios.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4.-  </a:t>
            </a:r>
            <a:r>
              <a:rPr lang="es-MX" dirty="0"/>
              <a:t>Nombrado de Constantes:</a:t>
            </a:r>
          </a:p>
          <a:p>
            <a:pPr marL="685800" lvl="1" indent="-457200"/>
            <a:r>
              <a:rPr lang="es-MX" dirty="0"/>
              <a:t>Toda la palabra en mayúscula.</a:t>
            </a:r>
          </a:p>
          <a:p>
            <a:pPr marL="685800" lvl="1" indent="-457200"/>
            <a:r>
              <a:rPr lang="es-MX" dirty="0"/>
              <a:t>Nombre que proporcione contexto de la constante usando sustantivos.</a:t>
            </a:r>
          </a:p>
          <a:p>
            <a:pPr marL="457200" lvl="0" indent="-457200">
              <a:buFont typeface="+mj-lt"/>
              <a:buAutoNum type="arabicPeriod"/>
            </a:pPr>
            <a:endParaRPr lang="es-MX" sz="2000" dirty="0"/>
          </a:p>
          <a:p>
            <a:pPr marL="274320" lvl="1" indent="0">
              <a:buNone/>
            </a:pPr>
            <a:endParaRPr lang="es-MX" dirty="0"/>
          </a:p>
          <a:p>
            <a:pPr marL="274320" lvl="1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91435-446F-4A11-AC89-8D85A956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dirty="0"/>
              <a:t>Cambridge</a:t>
            </a:r>
          </a:p>
        </p:txBody>
      </p:sp>
    </p:spTree>
    <p:extLst>
      <p:ext uri="{BB962C8B-B14F-4D97-AF65-F5344CB8AC3E}">
        <p14:creationId xmlns:p14="http://schemas.microsoft.com/office/powerpoint/2010/main" val="11291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DEA91-BB49-4198-B5AC-8598D322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Modularidad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2B2A2-7380-4BCB-857C-8A74A5BFD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4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70584DC-9EBB-4740-9B35-319614A291D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874470" y="4702406"/>
            <a:ext cx="3142" cy="46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EE7401D-7CBA-4BDD-8A9A-AB8343F8E0E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74470" y="3747155"/>
            <a:ext cx="0" cy="52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E3CEBBE-6709-4046-B697-18EED98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83924"/>
          </a:xfrm>
        </p:spPr>
        <p:txBody>
          <a:bodyPr/>
          <a:lstStyle/>
          <a:p>
            <a:pPr algn="ctr"/>
            <a:r>
              <a:rPr lang="es-MX" dirty="0"/>
              <a:t>Organización del sistema en general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31F2799-316D-4381-B6C8-9CD1FD8B7B64}"/>
              </a:ext>
            </a:extLst>
          </p:cNvPr>
          <p:cNvSpPr/>
          <p:nvPr/>
        </p:nvSpPr>
        <p:spPr>
          <a:xfrm>
            <a:off x="4871301" y="1329178"/>
            <a:ext cx="1984342" cy="45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Se ejecuta Arduino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F5EE546-064A-4891-A962-36232A2EE571}"/>
              </a:ext>
            </a:extLst>
          </p:cNvPr>
          <p:cNvCxnSpPr>
            <a:cxnSpLocks/>
          </p:cNvCxnSpPr>
          <p:nvPr/>
        </p:nvCxnSpPr>
        <p:spPr>
          <a:xfrm>
            <a:off x="5863472" y="1626122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43CB3A4-3E97-4471-B1C9-89E4990B0A35}"/>
              </a:ext>
            </a:extLst>
          </p:cNvPr>
          <p:cNvSpPr/>
          <p:nvPr/>
        </p:nvSpPr>
        <p:spPr>
          <a:xfrm>
            <a:off x="5005633" y="1960773"/>
            <a:ext cx="1715678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Reserva espacio de memoria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C78F96D-12EC-4E29-9D01-854A812B218B}"/>
              </a:ext>
            </a:extLst>
          </p:cNvPr>
          <p:cNvCxnSpPr>
            <a:cxnSpLocks/>
          </p:cNvCxnSpPr>
          <p:nvPr/>
        </p:nvCxnSpPr>
        <p:spPr>
          <a:xfrm>
            <a:off x="5874470" y="2351986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3ACC79-25F0-44D1-8768-C1E2B8D55531}"/>
              </a:ext>
            </a:extLst>
          </p:cNvPr>
          <p:cNvSpPr/>
          <p:nvPr/>
        </p:nvSpPr>
        <p:spPr>
          <a:xfrm>
            <a:off x="5005633" y="2663071"/>
            <a:ext cx="1715678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Llama a la función: </a:t>
            </a:r>
            <a:r>
              <a:rPr lang="es-MX" sz="1400" dirty="0" err="1"/>
              <a:t>setup</a:t>
            </a:r>
            <a:r>
              <a:rPr lang="es-MX" sz="1400" dirty="0"/>
              <a:t>()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EA5366E-D0B5-4597-85F5-E8D004FCE8CB}"/>
              </a:ext>
            </a:extLst>
          </p:cNvPr>
          <p:cNvCxnSpPr>
            <a:cxnSpLocks/>
          </p:cNvCxnSpPr>
          <p:nvPr/>
        </p:nvCxnSpPr>
        <p:spPr>
          <a:xfrm>
            <a:off x="5874470" y="3054284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BD2140B-26B3-4BEF-A86F-805DB0F29AF1}"/>
              </a:ext>
            </a:extLst>
          </p:cNvPr>
          <p:cNvSpPr/>
          <p:nvPr/>
        </p:nvSpPr>
        <p:spPr>
          <a:xfrm>
            <a:off x="5005633" y="3374796"/>
            <a:ext cx="1715678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Llama a la función: </a:t>
            </a:r>
            <a:r>
              <a:rPr lang="es-MX" sz="1400" dirty="0" err="1"/>
              <a:t>loop</a:t>
            </a:r>
            <a:r>
              <a:rPr lang="es-MX" sz="1400" dirty="0"/>
              <a:t>()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7B3F910-9B3F-4435-B71D-5FEEA93C2A64}"/>
              </a:ext>
            </a:extLst>
          </p:cNvPr>
          <p:cNvSpPr/>
          <p:nvPr/>
        </p:nvSpPr>
        <p:spPr>
          <a:xfrm>
            <a:off x="5016631" y="4271914"/>
            <a:ext cx="1715678" cy="546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Llama a la función: </a:t>
            </a:r>
          </a:p>
          <a:p>
            <a:pPr algn="ctr"/>
            <a:r>
              <a:rPr lang="es-MX" sz="1400" dirty="0" err="1"/>
              <a:t>validar_datos</a:t>
            </a:r>
            <a:r>
              <a:rPr lang="es-MX" sz="1400" dirty="0"/>
              <a:t>()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FBDE02A-B1B7-4B1B-8810-BE838D0A5B0E}"/>
              </a:ext>
            </a:extLst>
          </p:cNvPr>
          <p:cNvSpPr/>
          <p:nvPr/>
        </p:nvSpPr>
        <p:spPr>
          <a:xfrm>
            <a:off x="5016631" y="5169033"/>
            <a:ext cx="1715678" cy="546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Llama a la función: </a:t>
            </a:r>
          </a:p>
          <a:p>
            <a:pPr algn="ctr"/>
            <a:r>
              <a:rPr lang="es-MX" sz="1400" dirty="0" err="1"/>
              <a:t>enviar_datos</a:t>
            </a:r>
            <a:r>
              <a:rPr lang="es-MX" sz="1400" dirty="0"/>
              <a:t>()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F29878E-B745-4251-9304-9665A8EA347E}"/>
              </a:ext>
            </a:extLst>
          </p:cNvPr>
          <p:cNvCxnSpPr>
            <a:stCxn id="18" idx="2"/>
          </p:cNvCxnSpPr>
          <p:nvPr/>
        </p:nvCxnSpPr>
        <p:spPr>
          <a:xfrm rot="5400000" flipH="1">
            <a:off x="5033126" y="4874445"/>
            <a:ext cx="1671690" cy="10998"/>
          </a:xfrm>
          <a:prstGeom prst="bentConnector5">
            <a:avLst>
              <a:gd name="adj1" fmla="val -13675"/>
              <a:gd name="adj2" fmla="val 10221368"/>
              <a:gd name="adj3" fmla="val 996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F4761A3-8D0F-4947-912C-B73C772A9B0C}"/>
              </a:ext>
            </a:extLst>
          </p:cNvPr>
          <p:cNvCxnSpPr/>
          <p:nvPr/>
        </p:nvCxnSpPr>
        <p:spPr>
          <a:xfrm flipH="1">
            <a:off x="4741682" y="4986779"/>
            <a:ext cx="113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2274438-B658-4B90-A643-35D3C56E3FC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721311" y="5442411"/>
            <a:ext cx="928541" cy="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C9126144-EFC2-4911-943A-E11B8EA39997}"/>
              </a:ext>
            </a:extLst>
          </p:cNvPr>
          <p:cNvSpPr/>
          <p:nvPr/>
        </p:nvSpPr>
        <p:spPr>
          <a:xfrm>
            <a:off x="7649852" y="5214595"/>
            <a:ext cx="1715678" cy="4556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B3CE991-1427-428B-810F-84D0B4DBF037}"/>
              </a:ext>
            </a:extLst>
          </p:cNvPr>
          <p:cNvSpPr txBox="1"/>
          <p:nvPr/>
        </p:nvSpPr>
        <p:spPr>
          <a:xfrm>
            <a:off x="6743307" y="5180862"/>
            <a:ext cx="928541" cy="26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Puerto USB</a:t>
            </a:r>
          </a:p>
        </p:txBody>
      </p:sp>
    </p:spTree>
    <p:extLst>
      <p:ext uri="{BB962C8B-B14F-4D97-AF65-F5344CB8AC3E}">
        <p14:creationId xmlns:p14="http://schemas.microsoft.com/office/powerpoint/2010/main" val="32814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60F7AA-27B8-497D-B3F9-5237C019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3" y="2887883"/>
            <a:ext cx="1160678" cy="11606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DD6ABF-2877-4274-A549-83D21D5F6BE2}"/>
              </a:ext>
            </a:extLst>
          </p:cNvPr>
          <p:cNvSpPr txBox="1"/>
          <p:nvPr/>
        </p:nvSpPr>
        <p:spPr>
          <a:xfrm>
            <a:off x="1095621" y="4048561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uhaus 93" panose="04030905020B02020C02" pitchFamily="82" charset="0"/>
              </a:rPr>
              <a:t>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0CE868-725A-47A9-B959-A43724CF9350}"/>
              </a:ext>
            </a:extLst>
          </p:cNvPr>
          <p:cNvSpPr/>
          <p:nvPr/>
        </p:nvSpPr>
        <p:spPr>
          <a:xfrm>
            <a:off x="3421816" y="1911965"/>
            <a:ext cx="1537987" cy="4475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996E2CE-5C1E-4103-8BFF-622E83681B7E}"/>
              </a:ext>
            </a:extLst>
          </p:cNvPr>
          <p:cNvSpPr/>
          <p:nvPr/>
        </p:nvSpPr>
        <p:spPr>
          <a:xfrm>
            <a:off x="1026926" y="2887884"/>
            <a:ext cx="1167905" cy="1160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58B3E9E-F1B0-4E6B-A8D4-1F56A73D6967}"/>
              </a:ext>
            </a:extLst>
          </p:cNvPr>
          <p:cNvSpPr/>
          <p:nvPr/>
        </p:nvSpPr>
        <p:spPr>
          <a:xfrm>
            <a:off x="5671532" y="1911965"/>
            <a:ext cx="2511235" cy="4475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5CD22D-5A99-4887-A74A-DFAF1299D0B8}"/>
              </a:ext>
            </a:extLst>
          </p:cNvPr>
          <p:cNvSpPr/>
          <p:nvPr/>
        </p:nvSpPr>
        <p:spPr>
          <a:xfrm>
            <a:off x="8943976" y="1911965"/>
            <a:ext cx="1545772" cy="4475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F8347C-380D-4A6B-84FF-837059753AB1}"/>
              </a:ext>
            </a:extLst>
          </p:cNvPr>
          <p:cNvSpPr txBox="1"/>
          <p:nvPr/>
        </p:nvSpPr>
        <p:spPr>
          <a:xfrm>
            <a:off x="3548684" y="1542633"/>
            <a:ext cx="12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uhaus 93" panose="04030905020B02020C02" pitchFamily="82" charset="0"/>
              </a:rPr>
              <a:t>Hardware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004083-09A7-497A-948B-FDB43D8C9F50}"/>
              </a:ext>
            </a:extLst>
          </p:cNvPr>
          <p:cNvSpPr txBox="1"/>
          <p:nvPr/>
        </p:nvSpPr>
        <p:spPr>
          <a:xfrm>
            <a:off x="6440524" y="154263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uhaus 93" panose="04030905020B02020C02" pitchFamily="82" charset="0"/>
              </a:rPr>
              <a:t>Sistema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38DD60-3B48-4F7E-A947-A14C35FE0414}"/>
              </a:ext>
            </a:extLst>
          </p:cNvPr>
          <p:cNvSpPr txBox="1"/>
          <p:nvPr/>
        </p:nvSpPr>
        <p:spPr>
          <a:xfrm>
            <a:off x="8855537" y="1542633"/>
            <a:ext cx="17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uhaus 93" panose="04030905020B02020C02" pitchFamily="82" charset="0"/>
              </a:rPr>
              <a:t>Editor de Audio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EB61683-8D6D-4A7F-AB39-53A0B5AA6050}"/>
              </a:ext>
            </a:extLst>
          </p:cNvPr>
          <p:cNvSpPr/>
          <p:nvPr/>
        </p:nvSpPr>
        <p:spPr>
          <a:xfrm>
            <a:off x="3611227" y="2551607"/>
            <a:ext cx="1159164" cy="5422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C2EA482-CF6F-4385-9FCA-F27AAC74783D}"/>
              </a:ext>
            </a:extLst>
          </p:cNvPr>
          <p:cNvSpPr/>
          <p:nvPr/>
        </p:nvSpPr>
        <p:spPr>
          <a:xfrm>
            <a:off x="3611227" y="3877629"/>
            <a:ext cx="1159164" cy="5422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6562159-5A8D-4675-96D8-F08F78EE6B34}"/>
              </a:ext>
            </a:extLst>
          </p:cNvPr>
          <p:cNvSpPr txBox="1"/>
          <p:nvPr/>
        </p:nvSpPr>
        <p:spPr>
          <a:xfrm>
            <a:off x="3605552" y="2551607"/>
            <a:ext cx="116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Detectar Vibración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DD5862A-C3B3-44EB-9A68-C69A1DA5B557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194831" y="2822737"/>
            <a:ext cx="1416396" cy="6454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58F11F-052F-40D6-A2C7-057A13426A81}"/>
              </a:ext>
            </a:extLst>
          </p:cNvPr>
          <p:cNvSpPr txBox="1"/>
          <p:nvPr/>
        </p:nvSpPr>
        <p:spPr>
          <a:xfrm>
            <a:off x="3605552" y="3824714"/>
            <a:ext cx="1174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Detectar Vibraciones Simultaneas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C6B1853-BB4C-40AC-976A-5C05179B4B2E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2194831" y="3468223"/>
            <a:ext cx="1416396" cy="6805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5B1B4B3-9A3C-4584-86D8-148E9CBF09E2}"/>
              </a:ext>
            </a:extLst>
          </p:cNvPr>
          <p:cNvCxnSpPr>
            <a:stCxn id="19" idx="2"/>
          </p:cNvCxnSpPr>
          <p:nvPr/>
        </p:nvCxnSpPr>
        <p:spPr>
          <a:xfrm>
            <a:off x="4190809" y="3093867"/>
            <a:ext cx="0" cy="783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0ECF6D-635B-4227-ADC6-4D7D06B2E2B5}"/>
              </a:ext>
            </a:extLst>
          </p:cNvPr>
          <p:cNvSpPr txBox="1"/>
          <p:nvPr/>
        </p:nvSpPr>
        <p:spPr>
          <a:xfrm>
            <a:off x="2131035" y="3146800"/>
            <a:ext cx="2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A35808B-F7C5-4449-88AA-77B51D3C4F6B}"/>
              </a:ext>
            </a:extLst>
          </p:cNvPr>
          <p:cNvSpPr txBox="1"/>
          <p:nvPr/>
        </p:nvSpPr>
        <p:spPr>
          <a:xfrm>
            <a:off x="3368651" y="2551607"/>
            <a:ext cx="1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*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91DCFE2-6992-4348-B410-C2A4E321618E}"/>
              </a:ext>
            </a:extLst>
          </p:cNvPr>
          <p:cNvSpPr txBox="1"/>
          <p:nvPr/>
        </p:nvSpPr>
        <p:spPr>
          <a:xfrm>
            <a:off x="3372190" y="3831058"/>
            <a:ext cx="1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*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EE346C-4863-47F4-A9D2-DC42FC81BB25}"/>
              </a:ext>
            </a:extLst>
          </p:cNvPr>
          <p:cNvSpPr/>
          <p:nvPr/>
        </p:nvSpPr>
        <p:spPr>
          <a:xfrm>
            <a:off x="5976940" y="2152360"/>
            <a:ext cx="1900417" cy="8211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7103C6B-D972-4606-BD49-D67547028866}"/>
              </a:ext>
            </a:extLst>
          </p:cNvPr>
          <p:cNvCxnSpPr>
            <a:cxnSpLocks/>
            <a:stCxn id="21" idx="3"/>
            <a:endCxn id="29" idx="2"/>
          </p:cNvCxnSpPr>
          <p:nvPr/>
        </p:nvCxnSpPr>
        <p:spPr>
          <a:xfrm flipV="1">
            <a:off x="4770392" y="2562946"/>
            <a:ext cx="1206548" cy="2502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A260F74-9B48-4577-8F7A-F06371609D3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80246" y="2791960"/>
            <a:ext cx="593420" cy="136837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20FB55-1292-49D9-9135-F095CDCD90D9}"/>
              </a:ext>
            </a:extLst>
          </p:cNvPr>
          <p:cNvSpPr txBox="1"/>
          <p:nvPr/>
        </p:nvSpPr>
        <p:spPr>
          <a:xfrm>
            <a:off x="6153538" y="2233163"/>
            <a:ext cx="156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Almacenamiento constante de información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80A5404-19DA-4CDC-A56D-265B6AEC9A1C}"/>
              </a:ext>
            </a:extLst>
          </p:cNvPr>
          <p:cNvSpPr/>
          <p:nvPr/>
        </p:nvSpPr>
        <p:spPr>
          <a:xfrm>
            <a:off x="3605552" y="5132411"/>
            <a:ext cx="1159164" cy="5422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14FC232-6622-4B63-B1B6-A1DCBB977C94}"/>
              </a:ext>
            </a:extLst>
          </p:cNvPr>
          <p:cNvSpPr txBox="1"/>
          <p:nvPr/>
        </p:nvSpPr>
        <p:spPr>
          <a:xfrm>
            <a:off x="3605552" y="5132411"/>
            <a:ext cx="115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Sin Cambios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76AF3A85-E99A-4415-AA91-84F5B61E40E0}"/>
              </a:ext>
            </a:extLst>
          </p:cNvPr>
          <p:cNvCxnSpPr>
            <a:cxnSpLocks/>
          </p:cNvCxnSpPr>
          <p:nvPr/>
        </p:nvCxnSpPr>
        <p:spPr>
          <a:xfrm flipV="1">
            <a:off x="4763608" y="4147879"/>
            <a:ext cx="608950" cy="125566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4D436556-ABDE-493F-A39A-EDD0A77C8785}"/>
              </a:ext>
            </a:extLst>
          </p:cNvPr>
          <p:cNvSpPr/>
          <p:nvPr/>
        </p:nvSpPr>
        <p:spPr>
          <a:xfrm>
            <a:off x="6054219" y="3342863"/>
            <a:ext cx="1742999" cy="763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61CEE95-1E25-40DE-89EE-49FB22AC074D}"/>
              </a:ext>
            </a:extLst>
          </p:cNvPr>
          <p:cNvSpPr txBox="1"/>
          <p:nvPr/>
        </p:nvSpPr>
        <p:spPr>
          <a:xfrm>
            <a:off x="6141475" y="3398554"/>
            <a:ext cx="156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Validación de la información almacenada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AA44B5B-944A-4CF7-B627-7B797A25DEF9}"/>
              </a:ext>
            </a:extLst>
          </p:cNvPr>
          <p:cNvCxnSpPr>
            <a:stCxn id="29" idx="4"/>
            <a:endCxn id="36" idx="0"/>
          </p:cNvCxnSpPr>
          <p:nvPr/>
        </p:nvCxnSpPr>
        <p:spPr>
          <a:xfrm flipH="1">
            <a:off x="6925719" y="2973531"/>
            <a:ext cx="1430" cy="369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ABF2E75-A848-4173-AB69-1B760FE0AD84}"/>
              </a:ext>
            </a:extLst>
          </p:cNvPr>
          <p:cNvSpPr txBox="1"/>
          <p:nvPr/>
        </p:nvSpPr>
        <p:spPr>
          <a:xfrm>
            <a:off x="6917244" y="3054334"/>
            <a:ext cx="7844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/>
              <a:t>&lt;&lt;INCLUDE&gt;&gt;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C66E954-75F4-46E1-B8A1-B63FDC3CB35E}"/>
              </a:ext>
            </a:extLst>
          </p:cNvPr>
          <p:cNvSpPr/>
          <p:nvPr/>
        </p:nvSpPr>
        <p:spPr>
          <a:xfrm>
            <a:off x="6084287" y="4297776"/>
            <a:ext cx="1742999" cy="763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962ABF2-5D40-4313-9A82-ABB8C4C89AB7}"/>
              </a:ext>
            </a:extLst>
          </p:cNvPr>
          <p:cNvSpPr txBox="1"/>
          <p:nvPr/>
        </p:nvSpPr>
        <p:spPr>
          <a:xfrm>
            <a:off x="6133173" y="4448507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Generación de comando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96E2EE47-523C-4593-A7D4-00751CCFB664}"/>
              </a:ext>
            </a:extLst>
          </p:cNvPr>
          <p:cNvCxnSpPr>
            <a:stCxn id="36" idx="2"/>
            <a:endCxn id="40" idx="2"/>
          </p:cNvCxnSpPr>
          <p:nvPr/>
        </p:nvCxnSpPr>
        <p:spPr>
          <a:xfrm rot="10800000" flipH="1" flipV="1">
            <a:off x="6054219" y="3724427"/>
            <a:ext cx="30068" cy="954913"/>
          </a:xfrm>
          <a:prstGeom prst="bentConnector3">
            <a:avLst>
              <a:gd name="adj1" fmla="val -760277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6D1A8A6-C786-416F-B360-5BE1D6300982}"/>
              </a:ext>
            </a:extLst>
          </p:cNvPr>
          <p:cNvSpPr txBox="1"/>
          <p:nvPr/>
        </p:nvSpPr>
        <p:spPr>
          <a:xfrm>
            <a:off x="5798662" y="4111776"/>
            <a:ext cx="1005865" cy="23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&lt;&lt;</a:t>
            </a:r>
            <a:r>
              <a:rPr lang="es-MX" sz="900" dirty="0" err="1"/>
              <a:t>Extends</a:t>
            </a:r>
            <a:r>
              <a:rPr lang="es-MX" sz="900" dirty="0"/>
              <a:t>&gt;&gt;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16C2909-9605-4BDB-BFF8-648C32B8681A}"/>
              </a:ext>
            </a:extLst>
          </p:cNvPr>
          <p:cNvSpPr/>
          <p:nvPr/>
        </p:nvSpPr>
        <p:spPr>
          <a:xfrm>
            <a:off x="6084287" y="5430986"/>
            <a:ext cx="1742999" cy="763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8A4A9F6-BE51-419D-B1E5-897A4D77ACF8}"/>
              </a:ext>
            </a:extLst>
          </p:cNvPr>
          <p:cNvSpPr txBox="1"/>
          <p:nvPr/>
        </p:nvSpPr>
        <p:spPr>
          <a:xfrm>
            <a:off x="6917244" y="5129883"/>
            <a:ext cx="7844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/>
              <a:t>&lt;&lt;INCLUDE&gt;&gt;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B776390-BF01-43C4-B135-C67C18E67DB3}"/>
              </a:ext>
            </a:extLst>
          </p:cNvPr>
          <p:cNvCxnSpPr>
            <a:stCxn id="40" idx="4"/>
            <a:endCxn id="44" idx="0"/>
          </p:cNvCxnSpPr>
          <p:nvPr/>
        </p:nvCxnSpPr>
        <p:spPr>
          <a:xfrm>
            <a:off x="6955787" y="5060905"/>
            <a:ext cx="0" cy="370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3D760DF-5269-4162-94BE-4AFFE044BA72}"/>
              </a:ext>
            </a:extLst>
          </p:cNvPr>
          <p:cNvSpPr txBox="1"/>
          <p:nvPr/>
        </p:nvSpPr>
        <p:spPr>
          <a:xfrm>
            <a:off x="6166423" y="5581718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Transferencia de información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470BDC72-61BA-40ED-8E28-35078496E538}"/>
              </a:ext>
            </a:extLst>
          </p:cNvPr>
          <p:cNvSpPr/>
          <p:nvPr/>
        </p:nvSpPr>
        <p:spPr>
          <a:xfrm>
            <a:off x="9096865" y="3824713"/>
            <a:ext cx="1247775" cy="5931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EEFC218-7287-4AA9-9C2D-71689469A893}"/>
              </a:ext>
            </a:extLst>
          </p:cNvPr>
          <p:cNvSpPr txBox="1"/>
          <p:nvPr/>
        </p:nvSpPr>
        <p:spPr>
          <a:xfrm>
            <a:off x="9072809" y="3893261"/>
            <a:ext cx="129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Reproducción de sonido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CD0F00CE-5563-4964-9688-0C7672048259}"/>
              </a:ext>
            </a:extLst>
          </p:cNvPr>
          <p:cNvCxnSpPr>
            <a:stCxn id="44" idx="6"/>
            <a:endCxn id="49" idx="1"/>
          </p:cNvCxnSpPr>
          <p:nvPr/>
        </p:nvCxnSpPr>
        <p:spPr>
          <a:xfrm flipV="1">
            <a:off x="7827286" y="4124094"/>
            <a:ext cx="1245523" cy="168845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5E41549-59B8-46E5-BD87-E374F4FC233B}"/>
              </a:ext>
            </a:extLst>
          </p:cNvPr>
          <p:cNvSpPr txBox="1"/>
          <p:nvPr/>
        </p:nvSpPr>
        <p:spPr>
          <a:xfrm>
            <a:off x="7781324" y="5570041"/>
            <a:ext cx="25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FB3DB20-10C2-461C-AE8D-76387358F278}"/>
              </a:ext>
            </a:extLst>
          </p:cNvPr>
          <p:cNvSpPr txBox="1"/>
          <p:nvPr/>
        </p:nvSpPr>
        <p:spPr>
          <a:xfrm>
            <a:off x="8883398" y="3818173"/>
            <a:ext cx="18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1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9D77D24C-577B-44C6-AFAD-A1F9BC3DBE3C}"/>
              </a:ext>
            </a:extLst>
          </p:cNvPr>
          <p:cNvSpPr txBox="1">
            <a:spLocks/>
          </p:cNvSpPr>
          <p:nvPr/>
        </p:nvSpPr>
        <p:spPr>
          <a:xfrm>
            <a:off x="597887" y="454127"/>
            <a:ext cx="10972800" cy="11423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/>
              <a:t>Organización del código con base en Entradas, Procesamiento y Salidas.</a:t>
            </a:r>
          </a:p>
        </p:txBody>
      </p:sp>
    </p:spTree>
    <p:extLst>
      <p:ext uri="{BB962C8B-B14F-4D97-AF65-F5344CB8AC3E}">
        <p14:creationId xmlns:p14="http://schemas.microsoft.com/office/powerpoint/2010/main" val="41098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75A1-9FC4-4DF0-8608-7588262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34F76-52DB-44E5-B19B-9A037E229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4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933CA-1118-47CF-8A66-9CF90CD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17C288-0E45-49FE-A901-39677B84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b="1" dirty="0"/>
              <a:t>GitHub </a:t>
            </a:r>
            <a:r>
              <a:rPr lang="en-GB" dirty="0"/>
              <a:t>Repositorio: </a:t>
            </a:r>
            <a:r>
              <a:rPr lang="en-GB" dirty="0" err="1"/>
              <a:t>ArduinoElectricDrum</a:t>
            </a:r>
            <a:r>
              <a:rPr lang="en-GB" dirty="0"/>
              <a:t>   </a:t>
            </a:r>
            <a:r>
              <a:rPr lang="en-GB" i="1" dirty="0">
                <a:hlinkClick r:id="rId2"/>
              </a:rPr>
              <a:t>https://github.com/Flowah155/ArduinoElectricDrum</a:t>
            </a:r>
            <a:endParaRPr lang="es-MX" dirty="0"/>
          </a:p>
          <a:p>
            <a:pPr lvl="0">
              <a:lnSpc>
                <a:spcPct val="120000"/>
              </a:lnSpc>
            </a:pPr>
            <a:r>
              <a:rPr lang="es-MX" b="1" dirty="0"/>
              <a:t>Google </a:t>
            </a:r>
            <a:r>
              <a:rPr lang="es-MX" b="1" dirty="0" err="1"/>
              <a:t>Docs</a:t>
            </a:r>
            <a:r>
              <a:rPr lang="es-MX" dirty="0"/>
              <a:t> Nombre: Arduino Electric Drum </a:t>
            </a:r>
            <a:r>
              <a:rPr lang="es-MX" i="1" dirty="0">
                <a:hlinkClick r:id="rId3"/>
              </a:rPr>
              <a:t>https://docs.google.com/document/d/1EYIhcOohmlrcly44EMfPrPirYuSUwhSLNO3pG1VkvBU/edit?usp=sharing</a:t>
            </a:r>
            <a:endParaRPr lang="es-MX" dirty="0"/>
          </a:p>
          <a:p>
            <a:pPr lvl="0">
              <a:lnSpc>
                <a:spcPct val="120000"/>
              </a:lnSpc>
            </a:pPr>
            <a:r>
              <a:rPr lang="en-GB" b="1" dirty="0"/>
              <a:t>Slack </a:t>
            </a:r>
            <a:r>
              <a:rPr lang="en-GB" dirty="0"/>
              <a:t>Canal: </a:t>
            </a:r>
            <a:r>
              <a:rPr lang="en-GB" dirty="0" err="1"/>
              <a:t>arduino_electric_drum</a:t>
            </a:r>
            <a:r>
              <a:rPr lang="en-GB" dirty="0"/>
              <a:t>  </a:t>
            </a:r>
            <a:r>
              <a:rPr lang="en-GB" i="1" dirty="0">
                <a:hlinkClick r:id="rId4"/>
              </a:rPr>
              <a:t>https://pefmat.slack.com/messages/G9DMJ46LE/</a:t>
            </a:r>
            <a:endParaRPr lang="es-MX" dirty="0"/>
          </a:p>
          <a:p>
            <a:pPr lvl="0">
              <a:lnSpc>
                <a:spcPct val="120000"/>
              </a:lnSpc>
            </a:pPr>
            <a:r>
              <a:rPr lang="es-MX" b="1" dirty="0"/>
              <a:t>IDE de Arduino </a:t>
            </a:r>
            <a:endParaRPr lang="es-MX" dirty="0"/>
          </a:p>
          <a:p>
            <a:pPr lvl="0">
              <a:lnSpc>
                <a:spcPct val="120000"/>
              </a:lnSpc>
            </a:pPr>
            <a:r>
              <a:rPr lang="es-MX" b="1" dirty="0"/>
              <a:t>FL studio – Editor de Audio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7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6A06-BC8E-4225-9931-7A2279D5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Productividad Grupal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12F3B-AB39-47C9-B437-740E3374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800" dirty="0"/>
              <a:t>El porcentaje de productividad grupal estará directamente ligado a la calendarización de las entregas. Es decir, el porcentaje de productividad grupal estará dado por el porcentaje de tareas realizadas con respecto a las calendarizadas.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0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54F85-7EF4-4D2E-99A8-2989AF70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Mapeo de Requerimientos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8BD97-6B09-461E-8936-AE8A75275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7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EFB39-3B24-4356-891A-BFCA3E9E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Productividad Individual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A2665-DAE6-4ECD-8069-8681738A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33575"/>
            <a:ext cx="9601200" cy="3857625"/>
          </a:xfrm>
        </p:spPr>
        <p:txBody>
          <a:bodyPr>
            <a:normAutofit/>
          </a:bodyPr>
          <a:lstStyle/>
          <a:p>
            <a:r>
              <a:rPr lang="es-MX" dirty="0"/>
              <a:t>20%  Asistió a todas las reuniones de equipo (El porcentaje se divide entre el numero de reuniones). </a:t>
            </a:r>
            <a:r>
              <a:rPr lang="es-MX" b="1" dirty="0"/>
              <a:t>Asistencia.</a:t>
            </a:r>
          </a:p>
          <a:p>
            <a:r>
              <a:rPr lang="es-MX" dirty="0"/>
              <a:t>30%  Entregó su parte del trabajo a tiempo. (El porcentaje se divide entre el numero de trabajos asignados). </a:t>
            </a:r>
            <a:r>
              <a:rPr lang="es-MX" b="1" dirty="0"/>
              <a:t>Responsabilidad.</a:t>
            </a:r>
          </a:p>
          <a:p>
            <a:r>
              <a:rPr lang="es-MX" dirty="0"/>
              <a:t>25%  Respetó el estándar de codificación. (El porcentaje se divide entre el numero de trabajos de código que se hayan asignado individualmente). </a:t>
            </a:r>
            <a:r>
              <a:rPr lang="es-MX" b="1" dirty="0"/>
              <a:t>Sabe seguir instrucciones.</a:t>
            </a:r>
          </a:p>
          <a:p>
            <a:r>
              <a:rPr lang="es-MX" dirty="0"/>
              <a:t>25% Aportó soluciones e ideas durante las reuniones grupales. </a:t>
            </a:r>
            <a:r>
              <a:rPr lang="es-MX" b="1" dirty="0"/>
              <a:t>Proactividad.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5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34BA-6617-4786-9D42-B725B0E3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Calendario de 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5BA3E-00C5-4B23-844F-D3AE45E0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Por cada entrega:</a:t>
            </a:r>
          </a:p>
          <a:p>
            <a:r>
              <a:rPr lang="es-MX" sz="2800" dirty="0"/>
              <a:t>70% Periodo de Producción (Requerimientos, diseño, codificación y organización)</a:t>
            </a:r>
          </a:p>
          <a:p>
            <a:r>
              <a:rPr lang="es-MX" sz="2800" dirty="0"/>
              <a:t>20% Pruebas</a:t>
            </a:r>
          </a:p>
          <a:p>
            <a:r>
              <a:rPr lang="es-MX" sz="2800" dirty="0"/>
              <a:t>10% Modificaciones</a:t>
            </a:r>
          </a:p>
          <a:p>
            <a:r>
              <a:rPr lang="es-MX" sz="2800" dirty="0"/>
              <a:t>---&gt; 1 Revisión interna del producto</a:t>
            </a:r>
          </a:p>
          <a:p>
            <a:r>
              <a:rPr lang="es-MX" sz="2800" dirty="0"/>
              <a:t>---&gt; 4 Revisiones Internas del proceso</a:t>
            </a:r>
          </a:p>
          <a:p>
            <a:r>
              <a:rPr lang="es-MX" sz="2800" dirty="0"/>
              <a:t>Fecha crítica: Cuando el trabajo se tenga que entregar a revisión.</a:t>
            </a:r>
          </a:p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191B14-6EFC-4B4A-A8C7-3D6385CD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6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203E5-6773-4984-855A-C11953B9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Evaluación de la participación individual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EB2C9EF-ACB5-4117-811E-2CF212A2B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76169"/>
              </p:ext>
            </p:extLst>
          </p:nvPr>
        </p:nvGraphicFramePr>
        <p:xfrm>
          <a:off x="1665170" y="2019700"/>
          <a:ext cx="9408695" cy="27157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739">
                  <a:extLst>
                    <a:ext uri="{9D8B030D-6E8A-4147-A177-3AD203B41FA5}">
                      <a16:colId xmlns:a16="http://schemas.microsoft.com/office/drawing/2014/main" val="1901264341"/>
                    </a:ext>
                  </a:extLst>
                </a:gridCol>
                <a:gridCol w="1881739">
                  <a:extLst>
                    <a:ext uri="{9D8B030D-6E8A-4147-A177-3AD203B41FA5}">
                      <a16:colId xmlns:a16="http://schemas.microsoft.com/office/drawing/2014/main" val="1330866774"/>
                    </a:ext>
                  </a:extLst>
                </a:gridCol>
                <a:gridCol w="1881739">
                  <a:extLst>
                    <a:ext uri="{9D8B030D-6E8A-4147-A177-3AD203B41FA5}">
                      <a16:colId xmlns:a16="http://schemas.microsoft.com/office/drawing/2014/main" val="3778954574"/>
                    </a:ext>
                  </a:extLst>
                </a:gridCol>
                <a:gridCol w="1881739">
                  <a:extLst>
                    <a:ext uri="{9D8B030D-6E8A-4147-A177-3AD203B41FA5}">
                      <a16:colId xmlns:a16="http://schemas.microsoft.com/office/drawing/2014/main" val="2212202078"/>
                    </a:ext>
                  </a:extLst>
                </a:gridCol>
                <a:gridCol w="1881739">
                  <a:extLst>
                    <a:ext uri="{9D8B030D-6E8A-4147-A177-3AD203B41FA5}">
                      <a16:colId xmlns:a16="http://schemas.microsoft.com/office/drawing/2014/main" val="3384449157"/>
                    </a:ext>
                  </a:extLst>
                </a:gridCol>
              </a:tblGrid>
              <a:tr h="413798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Rodrigo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Marcos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Victor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66636"/>
                  </a:ext>
                </a:extLst>
              </a:tr>
              <a:tr h="41379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Asistencia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77504"/>
                  </a:ext>
                </a:extLst>
              </a:tr>
              <a:tr h="41379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Responsabilidad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96380"/>
                  </a:ext>
                </a:extLst>
              </a:tr>
              <a:tr h="64676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Sabe seguir Instrucciones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52555"/>
                  </a:ext>
                </a:extLst>
              </a:tr>
              <a:tr h="41379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59385"/>
                  </a:ext>
                </a:extLst>
              </a:tr>
              <a:tr h="413798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7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9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2A5A6-33BC-415B-8891-366FDB45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1" y="598121"/>
            <a:ext cx="10944519" cy="1142385"/>
          </a:xfrm>
        </p:spPr>
        <p:txBody>
          <a:bodyPr/>
          <a:lstStyle/>
          <a:p>
            <a:pPr algn="ctr"/>
            <a:r>
              <a:rPr lang="es-MX" dirty="0"/>
              <a:t>Avance General de la Implementación de los 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86FA-425C-4FB0-BB48-C1CE89B7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1" y="2177592"/>
            <a:ext cx="10944520" cy="3764437"/>
          </a:xfrm>
        </p:spPr>
        <p:txBody>
          <a:bodyPr>
            <a:normAutofit/>
          </a:bodyPr>
          <a:lstStyle/>
          <a:p>
            <a:pPr algn="just"/>
            <a:r>
              <a:rPr lang="es-MX" sz="2800" dirty="0"/>
              <a:t>La implementación de los requerimientos definidos en un principio esta en un 100% y estos funcionan correctamente en conjunto con el hardware. Aunque no descartamos la posibilidad de implementar funcionalidades que complementen las ya existentes para mejorar el producto final. </a:t>
            </a:r>
          </a:p>
        </p:txBody>
      </p:sp>
    </p:spTree>
    <p:extLst>
      <p:ext uri="{BB962C8B-B14F-4D97-AF65-F5344CB8AC3E}">
        <p14:creationId xmlns:p14="http://schemas.microsoft.com/office/powerpoint/2010/main" val="35643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53288-7662-42C2-B2E0-17EC77A7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503853"/>
            <a:ext cx="10982227" cy="1142385"/>
          </a:xfrm>
        </p:spPr>
        <p:txBody>
          <a:bodyPr/>
          <a:lstStyle/>
          <a:p>
            <a:pPr algn="ctr"/>
            <a:r>
              <a:rPr lang="es-MX" dirty="0"/>
              <a:t>Evaluación del estado de avance y mapeo de cada uno de los requerimientos con el código correspondiente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FEF49-613D-4A5F-AF68-911AB051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6" y="2832382"/>
            <a:ext cx="4930219" cy="2050703"/>
          </a:xfrm>
        </p:spPr>
        <p:txBody>
          <a:bodyPr/>
          <a:lstStyle/>
          <a:p>
            <a:r>
              <a:rPr lang="es-MX" b="1" dirty="0"/>
              <a:t>RF000: Al golpear un sensor se genera un dato de entrada.</a:t>
            </a:r>
          </a:p>
          <a:p>
            <a:r>
              <a:rPr lang="es-MX" b="1" dirty="0"/>
              <a:t>RF001: El sistema lee constantemente los datos de entrada y los almacena en un espacio de memoria.</a:t>
            </a:r>
            <a:endParaRPr lang="es-MX" dirty="0"/>
          </a:p>
          <a:p>
            <a:endParaRPr lang="es-MX" b="1" dirty="0"/>
          </a:p>
          <a:p>
            <a:endParaRPr lang="es-MX" b="1" dirty="0"/>
          </a:p>
          <a:p>
            <a:endParaRPr lang="es-MX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E7B384-3C4F-4BB3-BB36-72ABED84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15" y="1781666"/>
            <a:ext cx="6130099" cy="4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A19A3-2847-449C-80AB-4F5D4818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32" y="2347274"/>
            <a:ext cx="3920646" cy="1366887"/>
          </a:xfrm>
        </p:spPr>
        <p:txBody>
          <a:bodyPr/>
          <a:lstStyle/>
          <a:p>
            <a:r>
              <a:rPr lang="es-MX" b="1" dirty="0"/>
              <a:t>RF002: En caso de que el dato almacenado sea válido se generará un comando basado en el protocolo MIDI.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8249E5-E21A-4D29-9CFD-DAAF98AA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21" y="422216"/>
            <a:ext cx="6827247" cy="53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A5B9F-0848-4218-9B22-D38CB74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62" y="736861"/>
            <a:ext cx="9601200" cy="809133"/>
          </a:xfrm>
        </p:spPr>
        <p:txBody>
          <a:bodyPr/>
          <a:lstStyle/>
          <a:p>
            <a:r>
              <a:rPr lang="es-MX" b="1" dirty="0"/>
              <a:t>RNF000: Cada sensor tiene asignado un mínimo de fuerza para que los datos generados por vibraciones residuales o interferencia no sean válidos.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93A872-4894-4699-B49A-0DEC7BEC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8" y="1653916"/>
            <a:ext cx="6347188" cy="8913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0F2521-3593-4E7F-994D-7B4DAA60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68" y="2653158"/>
            <a:ext cx="6347188" cy="33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EC4CE-A31C-48C7-97F1-72CB8AA3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13" y="2471397"/>
            <a:ext cx="4803742" cy="1374740"/>
          </a:xfrm>
        </p:spPr>
        <p:txBody>
          <a:bodyPr/>
          <a:lstStyle/>
          <a:p>
            <a:r>
              <a:rPr lang="es-MX" b="1" dirty="0"/>
              <a:t>RNF001: El volumen de la nota musical generada está asociado a la fuerza que recibe el sensor al ser golpeado.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79B007-2BA3-444D-BFC5-D9C28969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755" y="614315"/>
            <a:ext cx="6827247" cy="53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2D853-D0D8-4A78-9BD7-EE0D05B0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34068"/>
            <a:ext cx="9601200" cy="743145"/>
          </a:xfrm>
        </p:spPr>
        <p:txBody>
          <a:bodyPr/>
          <a:lstStyle/>
          <a:p>
            <a:r>
              <a:rPr lang="es-MX" b="1" dirty="0"/>
              <a:t>RNF002: A cada sensor le corresponde una nota musical única con respecto a las del resto de los sensores.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B712C2-0F04-4C40-A269-9ED6BB1D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12" y="2677213"/>
            <a:ext cx="9134573" cy="21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13B87-DFFA-43F8-99FB-FA796939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453301"/>
            <a:ext cx="9601200" cy="780852"/>
          </a:xfrm>
        </p:spPr>
        <p:txBody>
          <a:bodyPr/>
          <a:lstStyle/>
          <a:p>
            <a:r>
              <a:rPr lang="es-MX" b="1" dirty="0"/>
              <a:t>RF003: El comando generado se envía hacia el puerto de salida del dispositivo.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58C961-D753-48F8-BCF5-12A9A11B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44" y="2397637"/>
            <a:ext cx="9457109" cy="2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adrícula de rombos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6_TF03031015.potx" id="{212262FC-4018-4941-B652-2FDBD6CE81A8}" vid="{95DD5C8F-0A9C-4760-BF04-953D3CAD3F91}"/>
    </a:ext>
  </a:extLst>
</a:theme>
</file>

<file path=ppt/theme/theme2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cuadrícula de rombos (panorámica)</Template>
  <TotalTime>4403</TotalTime>
  <Words>913</Words>
  <Application>Microsoft Office PowerPoint</Application>
  <PresentationFormat>Panorámica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Bauhaus 93</vt:lpstr>
      <vt:lpstr>Cuadrícula de rombos 16 X 9</vt:lpstr>
      <vt:lpstr>Arduino Drum MIDI</vt:lpstr>
      <vt:lpstr>Mapeo de Requerimientos</vt:lpstr>
      <vt:lpstr>Avance General de la Implementación de los Requerimientos</vt:lpstr>
      <vt:lpstr>Evaluación del estado de avance y mapeo de cada uno de los requerimientos con el código correspondiente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del Estándar de Codificación</vt:lpstr>
      <vt:lpstr>Estándar de Codificación</vt:lpstr>
      <vt:lpstr>Estándar de Codificación</vt:lpstr>
      <vt:lpstr>Modularidad</vt:lpstr>
      <vt:lpstr>Organización del sistema en general</vt:lpstr>
      <vt:lpstr>Presentación de PowerPoint</vt:lpstr>
      <vt:lpstr>Proceso de Desarrollo</vt:lpstr>
      <vt:lpstr>Herramientas</vt:lpstr>
      <vt:lpstr>Productividad Grupal</vt:lpstr>
      <vt:lpstr>Productividad Individual</vt:lpstr>
      <vt:lpstr>Calendario de Actividades</vt:lpstr>
      <vt:lpstr>Evaluación de la participación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Drum MIDI</dc:title>
  <dc:creator>Elena Medina</dc:creator>
  <cp:lastModifiedBy>Elena Medina</cp:lastModifiedBy>
  <cp:revision>67</cp:revision>
  <dcterms:created xsi:type="dcterms:W3CDTF">2018-02-23T11:45:14Z</dcterms:created>
  <dcterms:modified xsi:type="dcterms:W3CDTF">2018-05-07T07:20:39Z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