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1" r:id="rId2"/>
    <p:sldId id="271" r:id="rId3"/>
    <p:sldId id="272" r:id="rId4"/>
    <p:sldId id="273" r:id="rId5"/>
    <p:sldId id="274" r:id="rId6"/>
    <p:sldId id="285" r:id="rId7"/>
    <p:sldId id="276" r:id="rId8"/>
    <p:sldId id="277" r:id="rId9"/>
    <p:sldId id="279" r:id="rId10"/>
    <p:sldId id="278" r:id="rId11"/>
    <p:sldId id="282" r:id="rId12"/>
    <p:sldId id="284" r:id="rId13"/>
    <p:sldId id="283"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706" autoAdjust="0"/>
  </p:normalViewPr>
  <p:slideViewPr>
    <p:cSldViewPr snapToGrid="0">
      <p:cViewPr varScale="1">
        <p:scale>
          <a:sx n="67" d="100"/>
          <a:sy n="67" d="100"/>
        </p:scale>
        <p:origin x="628" y="8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2" d="100"/>
          <a:sy n="72" d="100"/>
        </p:scale>
        <p:origin x="414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263291-AF9B-40AC-86FB-A4BC679DE9B1}" type="datetime1">
              <a:rPr lang="es-ES" smtClean="0"/>
              <a:t>26/02/2018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s-ES" smtClean="0"/>
              <a:t>‹Nº›</a:t>
            </a:fld>
            <a:endParaRPr lang="es-E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37F807C-0218-4A41-8347-EABE14BBB239}" type="datetime1">
              <a:rPr lang="es-ES" noProof="0" smtClean="0"/>
              <a:t>26/02/2018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es-ES" noProof="0" smtClean="0"/>
              <a:t>‹Nº›</a:t>
            </a:fld>
            <a:endParaRPr lang="es-E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2869989-EB00-4EE7-BCB5-25BDC5BB29F8}" type="slidenum">
              <a:rPr lang="es-ES" smtClean="0"/>
              <a:t>1</a:t>
            </a:fld>
            <a:endParaRPr lang="es-ES" dirty="0"/>
          </a:p>
        </p:txBody>
      </p:sp>
    </p:spTree>
    <p:extLst>
      <p:ext uri="{BB962C8B-B14F-4D97-AF65-F5344CB8AC3E}">
        <p14:creationId xmlns:p14="http://schemas.microsoft.com/office/powerpoint/2010/main" val="95929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ctor rec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ctor rec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ctor rec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ctor rec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ctor rec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ctor rec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ctor rec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cxnSp>
        <p:nvCxnSpPr>
          <p:cNvPr id="58" name="Conector recto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3D0AEBAC-8DE1-444C-BF68-A9E71BDAD572}" type="datetime1">
              <a:rPr lang="es-ES" noProof="0" smtClean="0"/>
              <a:t>26/02/2018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95399" y="489856"/>
            <a:ext cx="7587344" cy="5301343"/>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9B8ADCE9-2746-4109-93AE-44EE791AF1DC}" type="datetime1">
              <a:rPr lang="es-ES" noProof="0" smtClean="0"/>
              <a:t>26/02/2018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F02BC022-307C-4A17-8ECE-8018BAABE805}" type="datetime1">
              <a:rPr lang="es-ES" noProof="0" smtClean="0"/>
              <a:t>26/02/2018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ctor rec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ctor rec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ctor rec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ctor rec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ctor rec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ctor rec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ctor rec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Editar los estilos de texto del patrón</a:t>
            </a:r>
          </a:p>
        </p:txBody>
      </p:sp>
      <p:cxnSp>
        <p:nvCxnSpPr>
          <p:cNvPr id="58" name="Conector recto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18462D9E-4F32-418B-903F-7C9AD8E728F8}" type="datetime1">
              <a:rPr lang="es-ES" noProof="0" smtClean="0"/>
              <a:t>26/02/2018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4928A51F-FBD3-41FB-89C1-BA983868FB20}" type="datetime1">
              <a:rPr lang="es-ES" noProof="0" smtClean="0"/>
              <a:t>26/02/2018</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1FF4E612-CD29-443D-90FA-23CF62D2F102}" type="datetime1">
              <a:rPr lang="es-ES" noProof="0" smtClean="0"/>
              <a:t>26/02/2018</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ctor rec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ctor rec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ctor rec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ctor rec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ctor rec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ctor rec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ctor rec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ctor rec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ctor rec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ctor rec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ctor rec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ctor rec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ctor rec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ción de pie de página 212"/>
          <p:cNvSpPr>
            <a:spLocks noGrp="1"/>
          </p:cNvSpPr>
          <p:nvPr>
            <p:ph type="ftr" sz="quarter" idx="11"/>
          </p:nvPr>
        </p:nvSpPr>
        <p:spPr/>
        <p:txBody>
          <a:bodyPr rtlCol="0"/>
          <a:lstStyle/>
          <a:p>
            <a:pPr rtl="0"/>
            <a:r>
              <a:rPr lang="es-ES" noProof="0" dirty="0"/>
              <a:t>Agregar un pie de página</a:t>
            </a:r>
          </a:p>
        </p:txBody>
      </p:sp>
      <p:sp>
        <p:nvSpPr>
          <p:cNvPr id="212" name="Marcador de posición de fecha 211"/>
          <p:cNvSpPr>
            <a:spLocks noGrp="1"/>
          </p:cNvSpPr>
          <p:nvPr>
            <p:ph type="dt" sz="half" idx="10"/>
          </p:nvPr>
        </p:nvSpPr>
        <p:spPr/>
        <p:txBody>
          <a:bodyPr rtlCol="0"/>
          <a:lstStyle/>
          <a:p>
            <a:pPr rtl="0"/>
            <a:fld id="{2240C2A6-AF01-4DD1-94C7-453C3ED9264F}" type="datetime1">
              <a:rPr lang="es-ES" noProof="0" smtClean="0"/>
              <a:t>26/02/2018</a:t>
            </a:fld>
            <a:endParaRPr lang="es-ES" noProof="0" dirty="0"/>
          </a:p>
        </p:txBody>
      </p:sp>
      <p:sp>
        <p:nvSpPr>
          <p:cNvPr id="214" name="Marcador de posición de número de diapositiva 213"/>
          <p:cNvSpPr>
            <a:spLocks noGrp="1"/>
          </p:cNvSpPr>
          <p:nvPr>
            <p:ph type="sldNum" sz="quarter" idx="12"/>
          </p:nvPr>
        </p:nvSpPr>
        <p:spPr/>
        <p:txBody>
          <a:bodyPr rtlCol="0"/>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ctor rec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ctor rec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ctor rec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ctor rec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ctor rec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ctor rec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ctor rec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á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los estilos de texto del patrón</a:t>
            </a:r>
          </a:p>
        </p:txBody>
      </p:sp>
      <p:cxnSp>
        <p:nvCxnSpPr>
          <p:cNvPr id="60" name="Conector recto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solidFill>
                  <a:schemeClr val="bg1"/>
                </a:solidFill>
              </a:defRPr>
            </a:lvl1pPr>
          </a:lstStyle>
          <a:p>
            <a:pPr rtl="0"/>
            <a:fld id="{3492F1B4-63C4-4019-9F7F-8F2DD95C80A5}" type="datetime1">
              <a:rPr lang="es-ES" noProof="0" smtClean="0"/>
              <a:t>26/02/2018</a:t>
            </a:fld>
            <a:endParaRPr lang="es-ES" noProof="0" dirty="0"/>
          </a:p>
        </p:txBody>
      </p:sp>
      <p:sp>
        <p:nvSpPr>
          <p:cNvPr id="8" name="Marcador de posición de número de diapositiva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ctor rec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ctor rec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ctor rec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ctor rec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ctor rec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ctor rec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ctor rec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á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59" name="Conector rec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los estilos de texto del patrón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ctor rec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ctor rec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ctor rec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ctor rec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ctor rec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ctor rec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ctor rec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ctor rec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ctor rec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ctor rec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ctor rec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ctor rec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ctor rec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ctor rec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ctor rec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ctor rec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ctor rec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ctor rec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ctor rec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ctor rec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ctor rec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ctor rec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ctor rec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ctor rec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ctor rec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ctor rec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ctor rec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ctor rec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ctor rec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ctor rec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ctor rec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ción de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cxnSp>
        <p:nvCxnSpPr>
          <p:cNvPr id="148" name="Conector recto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ción de pie de pá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53653A19-589A-4045-A0A7-A0896C41DFBA}" type="datetime1">
              <a:rPr lang="es-ES" noProof="0" smtClean="0"/>
              <a:t>26/02/2018</a:t>
            </a:fld>
            <a:endParaRPr lang="es-ES" noProof="0" dirty="0"/>
          </a:p>
        </p:txBody>
      </p:sp>
      <p:sp>
        <p:nvSpPr>
          <p:cNvPr id="6" name="Marcador de posición de número de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EYIhcOohmlrcly44EMfPrPirYuSUwhSLNO3pG1VkvBU/edit?usp=sharing" TargetMode="External"/><Relationship Id="rId2" Type="http://schemas.openxmlformats.org/officeDocument/2006/relationships/hyperlink" Target="https://github.com/Flowah155/ArduinoElectricDrum" TargetMode="External"/><Relationship Id="rId1" Type="http://schemas.openxmlformats.org/officeDocument/2006/relationships/slideLayout" Target="../slideLayouts/slideLayout2.xml"/><Relationship Id="rId5" Type="http://schemas.openxmlformats.org/officeDocument/2006/relationships/hyperlink" Target="https://trello.com/arduinoelectricdrum" TargetMode="External"/><Relationship Id="rId4" Type="http://schemas.openxmlformats.org/officeDocument/2006/relationships/hyperlink" Target="https://pefmat.slack.com/messages/G9DMJ46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Arduino Drum MIDI</a:t>
            </a:r>
          </a:p>
        </p:txBody>
      </p:sp>
      <p:sp>
        <p:nvSpPr>
          <p:cNvPr id="3" name="Subtítulo 2"/>
          <p:cNvSpPr>
            <a:spLocks noGrp="1"/>
          </p:cNvSpPr>
          <p:nvPr>
            <p:ph type="subTitle" idx="1"/>
          </p:nvPr>
        </p:nvSpPr>
        <p:spPr>
          <a:xfrm>
            <a:off x="1293845" y="5432564"/>
            <a:ext cx="9604310" cy="1215886"/>
          </a:xfrm>
        </p:spPr>
        <p:txBody>
          <a:bodyPr rtlCol="0">
            <a:normAutofit/>
          </a:bodyPr>
          <a:lstStyle/>
          <a:p>
            <a:pPr rtl="0"/>
            <a:r>
              <a:rPr lang="es-ES" dirty="0"/>
              <a:t>Integrantes:</a:t>
            </a:r>
          </a:p>
          <a:p>
            <a:pPr rtl="0"/>
            <a:r>
              <a:rPr lang="es-ES" dirty="0"/>
              <a:t>Elena Soledad Medina Favela                   José Marcos Morales Gómez</a:t>
            </a:r>
          </a:p>
          <a:p>
            <a:pPr rtl="0"/>
            <a:r>
              <a:rPr lang="es-ES" dirty="0"/>
              <a:t>Rodrigo Moguel Gamboa                           Víctor Manuel Ortiz García</a:t>
            </a:r>
          </a:p>
          <a:p>
            <a:pPr rtl="0"/>
            <a:endParaRPr lang="es-ES" dirty="0"/>
          </a:p>
        </p:txBody>
      </p:sp>
      <p:pic>
        <p:nvPicPr>
          <p:cNvPr id="4" name="Imagen 3">
            <a:extLst>
              <a:ext uri="{FF2B5EF4-FFF2-40B4-BE49-F238E27FC236}">
                <a16:creationId xmlns:a16="http://schemas.microsoft.com/office/drawing/2014/main" id="{C76117B6-95DC-472B-B85B-0871F473C870}"/>
              </a:ext>
            </a:extLst>
          </p:cNvPr>
          <p:cNvPicPr>
            <a:picLocks noChangeAspect="1"/>
          </p:cNvPicPr>
          <p:nvPr/>
        </p:nvPicPr>
        <p:blipFill>
          <a:blip r:embed="rId3"/>
          <a:stretch>
            <a:fillRect/>
          </a:stretch>
        </p:blipFill>
        <p:spPr>
          <a:xfrm>
            <a:off x="4114800" y="298409"/>
            <a:ext cx="3962400" cy="396240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933CA-1118-47CF-8A66-9CF90CD87FE9}"/>
              </a:ext>
            </a:extLst>
          </p:cNvPr>
          <p:cNvSpPr>
            <a:spLocks noGrp="1"/>
          </p:cNvSpPr>
          <p:nvPr>
            <p:ph type="title"/>
          </p:nvPr>
        </p:nvSpPr>
        <p:spPr/>
        <p:txBody>
          <a:bodyPr>
            <a:normAutofit/>
          </a:bodyPr>
          <a:lstStyle/>
          <a:p>
            <a:pPr algn="ctr"/>
            <a:r>
              <a:rPr lang="es-MX" sz="4800" dirty="0"/>
              <a:t>Herramientas</a:t>
            </a:r>
          </a:p>
        </p:txBody>
      </p:sp>
      <p:sp>
        <p:nvSpPr>
          <p:cNvPr id="3" name="Marcador de contenido 2">
            <a:extLst>
              <a:ext uri="{FF2B5EF4-FFF2-40B4-BE49-F238E27FC236}">
                <a16:creationId xmlns:a16="http://schemas.microsoft.com/office/drawing/2014/main" id="{9517C288-0E45-49FE-A901-39677B844465}"/>
              </a:ext>
            </a:extLst>
          </p:cNvPr>
          <p:cNvSpPr>
            <a:spLocks noGrp="1"/>
          </p:cNvSpPr>
          <p:nvPr>
            <p:ph idx="1"/>
          </p:nvPr>
        </p:nvSpPr>
        <p:spPr>
          <a:xfrm>
            <a:off x="1295400" y="1981201"/>
            <a:ext cx="9601200" cy="3809999"/>
          </a:xfrm>
        </p:spPr>
        <p:txBody>
          <a:bodyPr>
            <a:normAutofit fontScale="85000" lnSpcReduction="20000"/>
          </a:bodyPr>
          <a:lstStyle/>
          <a:p>
            <a:pPr>
              <a:lnSpc>
                <a:spcPct val="120000"/>
              </a:lnSpc>
            </a:pPr>
            <a:r>
              <a:rPr lang="en-GB" b="1" dirty="0"/>
              <a:t>GitHub </a:t>
            </a:r>
            <a:r>
              <a:rPr lang="en-GB" dirty="0"/>
              <a:t>Repositorio: </a:t>
            </a:r>
            <a:r>
              <a:rPr lang="en-GB" dirty="0" err="1"/>
              <a:t>ArduinoElectricDrum</a:t>
            </a:r>
            <a:r>
              <a:rPr lang="en-GB" dirty="0"/>
              <a:t>   </a:t>
            </a:r>
            <a:r>
              <a:rPr lang="en-GB" i="1" dirty="0">
                <a:hlinkClick r:id="rId2"/>
              </a:rPr>
              <a:t>https://github.com/Flowah155/ArduinoElectricDrum</a:t>
            </a:r>
            <a:endParaRPr lang="es-MX" dirty="0"/>
          </a:p>
          <a:p>
            <a:pPr lvl="0">
              <a:lnSpc>
                <a:spcPct val="120000"/>
              </a:lnSpc>
            </a:pPr>
            <a:r>
              <a:rPr lang="es-MX" b="1" dirty="0"/>
              <a:t>Google </a:t>
            </a:r>
            <a:r>
              <a:rPr lang="es-MX" b="1" dirty="0" err="1"/>
              <a:t>Docs</a:t>
            </a:r>
            <a:r>
              <a:rPr lang="es-MX" dirty="0"/>
              <a:t> Nombre: Arduino Electric Drum </a:t>
            </a:r>
            <a:r>
              <a:rPr lang="es-MX" i="1" dirty="0">
                <a:hlinkClick r:id="rId3"/>
              </a:rPr>
              <a:t>https://docs.google.com/document/d/1EYIhcOohmlrcly44EMfPrPirYuSUwhSLNO3pG1VkvBU/edit?usp=sharing</a:t>
            </a:r>
            <a:endParaRPr lang="es-MX" dirty="0"/>
          </a:p>
          <a:p>
            <a:pPr lvl="0">
              <a:lnSpc>
                <a:spcPct val="120000"/>
              </a:lnSpc>
            </a:pPr>
            <a:r>
              <a:rPr lang="en-GB" b="1" dirty="0"/>
              <a:t>Slack </a:t>
            </a:r>
            <a:r>
              <a:rPr lang="en-GB" dirty="0"/>
              <a:t>Canal: </a:t>
            </a:r>
            <a:r>
              <a:rPr lang="en-GB" dirty="0" err="1"/>
              <a:t>arduino_electric_drum</a:t>
            </a:r>
            <a:r>
              <a:rPr lang="en-GB" dirty="0"/>
              <a:t>  </a:t>
            </a:r>
            <a:r>
              <a:rPr lang="en-GB" i="1" dirty="0">
                <a:hlinkClick r:id="rId4"/>
              </a:rPr>
              <a:t>https://pefmat.slack.com/messages/G9DMJ46LE/</a:t>
            </a:r>
            <a:endParaRPr lang="es-MX" dirty="0"/>
          </a:p>
          <a:p>
            <a:pPr lvl="0">
              <a:lnSpc>
                <a:spcPct val="120000"/>
              </a:lnSpc>
            </a:pPr>
            <a:r>
              <a:rPr lang="es-MX" b="1" dirty="0"/>
              <a:t>Trello </a:t>
            </a:r>
            <a:r>
              <a:rPr lang="es-MX" dirty="0"/>
              <a:t>Tablero: </a:t>
            </a:r>
            <a:r>
              <a:rPr lang="es-MX" dirty="0" err="1"/>
              <a:t>ArduinoElectricDrum</a:t>
            </a:r>
            <a:r>
              <a:rPr lang="es-MX" dirty="0"/>
              <a:t>  </a:t>
            </a:r>
            <a:r>
              <a:rPr lang="es-MX" i="1" dirty="0">
                <a:hlinkClick r:id="rId5"/>
              </a:rPr>
              <a:t>https://trello.com/arduinoelectricdrum</a:t>
            </a:r>
            <a:endParaRPr lang="es-MX" dirty="0"/>
          </a:p>
          <a:p>
            <a:pPr lvl="0">
              <a:lnSpc>
                <a:spcPct val="120000"/>
              </a:lnSpc>
            </a:pPr>
            <a:r>
              <a:rPr lang="es-MX" b="1" dirty="0"/>
              <a:t>IDE de Arduino </a:t>
            </a:r>
            <a:endParaRPr lang="es-MX" dirty="0"/>
          </a:p>
          <a:p>
            <a:pPr lvl="0">
              <a:lnSpc>
                <a:spcPct val="120000"/>
              </a:lnSpc>
            </a:pPr>
            <a:r>
              <a:rPr lang="es-MX" b="1" dirty="0"/>
              <a:t>Autodesk 123D </a:t>
            </a:r>
            <a:r>
              <a:rPr lang="es-MX" b="1" dirty="0" err="1"/>
              <a:t>circuits</a:t>
            </a:r>
            <a:r>
              <a:rPr lang="es-MX" b="1" dirty="0"/>
              <a:t> - Simulador de circuitos</a:t>
            </a:r>
            <a:endParaRPr lang="es-MX" dirty="0"/>
          </a:p>
          <a:p>
            <a:pPr lvl="0">
              <a:lnSpc>
                <a:spcPct val="120000"/>
              </a:lnSpc>
            </a:pPr>
            <a:r>
              <a:rPr lang="es-MX" b="1" dirty="0"/>
              <a:t>FL studio – Editor de Audio</a:t>
            </a:r>
            <a:endParaRPr lang="es-MX" dirty="0"/>
          </a:p>
          <a:p>
            <a:endParaRPr lang="es-MX" dirty="0"/>
          </a:p>
        </p:txBody>
      </p:sp>
    </p:spTree>
    <p:extLst>
      <p:ext uri="{BB962C8B-B14F-4D97-AF65-F5344CB8AC3E}">
        <p14:creationId xmlns:p14="http://schemas.microsoft.com/office/powerpoint/2010/main" val="338876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A6A06-BC8E-4225-9931-7A2279D54FCB}"/>
              </a:ext>
            </a:extLst>
          </p:cNvPr>
          <p:cNvSpPr>
            <a:spLocks noGrp="1"/>
          </p:cNvSpPr>
          <p:nvPr>
            <p:ph type="title"/>
          </p:nvPr>
        </p:nvSpPr>
        <p:spPr/>
        <p:txBody>
          <a:bodyPr>
            <a:normAutofit/>
          </a:bodyPr>
          <a:lstStyle/>
          <a:p>
            <a:pPr algn="ctr"/>
            <a:r>
              <a:rPr lang="es-MX" sz="4800" dirty="0"/>
              <a:t>Productividad Grupal</a:t>
            </a:r>
          </a:p>
        </p:txBody>
      </p:sp>
      <p:sp>
        <p:nvSpPr>
          <p:cNvPr id="3" name="Marcador de contenido 2">
            <a:extLst>
              <a:ext uri="{FF2B5EF4-FFF2-40B4-BE49-F238E27FC236}">
                <a16:creationId xmlns:a16="http://schemas.microsoft.com/office/drawing/2014/main" id="{5E312F3B-AB39-47C9-B437-740E337431E6}"/>
              </a:ext>
            </a:extLst>
          </p:cNvPr>
          <p:cNvSpPr>
            <a:spLocks noGrp="1"/>
          </p:cNvSpPr>
          <p:nvPr>
            <p:ph idx="1"/>
          </p:nvPr>
        </p:nvSpPr>
        <p:spPr/>
        <p:txBody>
          <a:bodyPr/>
          <a:lstStyle/>
          <a:p>
            <a:pPr algn="just"/>
            <a:r>
              <a:rPr lang="es-MX" sz="2800" dirty="0"/>
              <a:t>El porcentaje de productividad grupal estará directamente ligado a la calendarización de las entregas. Es decir, el porcentaje de productividad grupal estará dado por el porcentaje de tareas realizadas con respecto a las calendarizadas. </a:t>
            </a:r>
          </a:p>
          <a:p>
            <a:endParaRPr lang="es-MX" dirty="0"/>
          </a:p>
        </p:txBody>
      </p:sp>
    </p:spTree>
    <p:extLst>
      <p:ext uri="{BB962C8B-B14F-4D97-AF65-F5344CB8AC3E}">
        <p14:creationId xmlns:p14="http://schemas.microsoft.com/office/powerpoint/2010/main" val="38590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EFB39-3B24-4356-891A-BFCA3E9EF181}"/>
              </a:ext>
            </a:extLst>
          </p:cNvPr>
          <p:cNvSpPr>
            <a:spLocks noGrp="1"/>
          </p:cNvSpPr>
          <p:nvPr>
            <p:ph type="title"/>
          </p:nvPr>
        </p:nvSpPr>
        <p:spPr/>
        <p:txBody>
          <a:bodyPr>
            <a:normAutofit/>
          </a:bodyPr>
          <a:lstStyle/>
          <a:p>
            <a:pPr algn="ctr"/>
            <a:r>
              <a:rPr lang="es-MX" sz="4800" dirty="0"/>
              <a:t>Productividad Individual</a:t>
            </a:r>
          </a:p>
        </p:txBody>
      </p:sp>
      <p:sp>
        <p:nvSpPr>
          <p:cNvPr id="3" name="Marcador de contenido 2">
            <a:extLst>
              <a:ext uri="{FF2B5EF4-FFF2-40B4-BE49-F238E27FC236}">
                <a16:creationId xmlns:a16="http://schemas.microsoft.com/office/drawing/2014/main" id="{2CDA2665-DAE6-4ECD-8069-8681738A6640}"/>
              </a:ext>
            </a:extLst>
          </p:cNvPr>
          <p:cNvSpPr>
            <a:spLocks noGrp="1"/>
          </p:cNvSpPr>
          <p:nvPr>
            <p:ph idx="1"/>
          </p:nvPr>
        </p:nvSpPr>
        <p:spPr>
          <a:xfrm>
            <a:off x="1295400" y="1933575"/>
            <a:ext cx="9601200" cy="3857625"/>
          </a:xfrm>
        </p:spPr>
        <p:txBody>
          <a:bodyPr>
            <a:normAutofit/>
          </a:bodyPr>
          <a:lstStyle/>
          <a:p>
            <a:r>
              <a:rPr lang="es-MX" dirty="0"/>
              <a:t>20%  Asistió a todas las reuniones de equipo (El porcentaje se divide entre el numero de reuniones). </a:t>
            </a:r>
            <a:r>
              <a:rPr lang="es-MX" b="1" dirty="0"/>
              <a:t>Asistencia.</a:t>
            </a:r>
          </a:p>
          <a:p>
            <a:r>
              <a:rPr lang="es-MX" dirty="0"/>
              <a:t>30%  Entregó su parte del trabajo a tiempo. (El porcentaje se divide entre el numero de trabajos asignados). </a:t>
            </a:r>
            <a:r>
              <a:rPr lang="es-MX" b="1" dirty="0"/>
              <a:t>Responsabilidad.</a:t>
            </a:r>
          </a:p>
          <a:p>
            <a:r>
              <a:rPr lang="es-MX" dirty="0"/>
              <a:t>25%  Respetó el estándar de codificación. (El porcentaje se divide entre el numero de trabajos de código que se hayan asignado individualmente). </a:t>
            </a:r>
            <a:r>
              <a:rPr lang="es-MX" b="1" dirty="0"/>
              <a:t>Sabe seguir instrucciones.</a:t>
            </a:r>
          </a:p>
          <a:p>
            <a:r>
              <a:rPr lang="es-MX" dirty="0"/>
              <a:t>25% Aportó soluciones e ideas durante las reuniones grupales. </a:t>
            </a:r>
            <a:r>
              <a:rPr lang="es-MX" b="1" dirty="0"/>
              <a:t>Proactividad.</a:t>
            </a:r>
            <a:endParaRPr lang="es-MX" dirty="0"/>
          </a:p>
        </p:txBody>
      </p:sp>
    </p:spTree>
    <p:extLst>
      <p:ext uri="{BB962C8B-B14F-4D97-AF65-F5344CB8AC3E}">
        <p14:creationId xmlns:p14="http://schemas.microsoft.com/office/powerpoint/2010/main" val="307059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734BA-6617-4786-9D42-B725B0E35D68}"/>
              </a:ext>
            </a:extLst>
          </p:cNvPr>
          <p:cNvSpPr>
            <a:spLocks noGrp="1"/>
          </p:cNvSpPr>
          <p:nvPr>
            <p:ph type="title"/>
          </p:nvPr>
        </p:nvSpPr>
        <p:spPr/>
        <p:txBody>
          <a:bodyPr>
            <a:normAutofit/>
          </a:bodyPr>
          <a:lstStyle/>
          <a:p>
            <a:pPr algn="ctr"/>
            <a:r>
              <a:rPr lang="es-MX" sz="3600" dirty="0"/>
              <a:t>Calendario de Actividades</a:t>
            </a:r>
          </a:p>
        </p:txBody>
      </p:sp>
      <p:sp>
        <p:nvSpPr>
          <p:cNvPr id="3" name="Marcador de contenido 2">
            <a:extLst>
              <a:ext uri="{FF2B5EF4-FFF2-40B4-BE49-F238E27FC236}">
                <a16:creationId xmlns:a16="http://schemas.microsoft.com/office/drawing/2014/main" id="{E005BA3E-00C5-4B23-844F-D3AE45E099DC}"/>
              </a:ext>
            </a:extLst>
          </p:cNvPr>
          <p:cNvSpPr>
            <a:spLocks noGrp="1"/>
          </p:cNvSpPr>
          <p:nvPr>
            <p:ph idx="1"/>
          </p:nvPr>
        </p:nvSpPr>
        <p:spPr/>
        <p:txBody>
          <a:bodyPr>
            <a:normAutofit/>
          </a:bodyPr>
          <a:lstStyle/>
          <a:p>
            <a:r>
              <a:rPr lang="es-MX" sz="2800" dirty="0"/>
              <a:t>Por cada entrega:</a:t>
            </a:r>
          </a:p>
          <a:p>
            <a:r>
              <a:rPr lang="es-MX" sz="2800" dirty="0"/>
              <a:t>70% Periodo de Producción (Requerimientos, diseño, codificación y organización)</a:t>
            </a:r>
          </a:p>
          <a:p>
            <a:r>
              <a:rPr lang="es-MX" sz="2800" dirty="0"/>
              <a:t>20% Pruebas</a:t>
            </a:r>
          </a:p>
          <a:p>
            <a:r>
              <a:rPr lang="es-MX" sz="2800" dirty="0"/>
              <a:t>10% Modificaciones</a:t>
            </a:r>
          </a:p>
          <a:p>
            <a:r>
              <a:rPr lang="es-MX" sz="2800" dirty="0"/>
              <a:t>---&gt; 1 Revisión interna del producto</a:t>
            </a:r>
          </a:p>
          <a:p>
            <a:r>
              <a:rPr lang="es-MX" sz="2800" dirty="0"/>
              <a:t>---&gt; 4 Revisiones Internas del proceso</a:t>
            </a:r>
          </a:p>
          <a:p>
            <a:r>
              <a:rPr lang="es-MX" sz="2800" dirty="0"/>
              <a:t>Fecha crítica: Cuando el trabajo se tenga que entregar a revisión.</a:t>
            </a:r>
          </a:p>
          <a:p>
            <a:endParaRPr lang="es-MX" dirty="0"/>
          </a:p>
        </p:txBody>
      </p:sp>
      <p:sp>
        <p:nvSpPr>
          <p:cNvPr id="4" name="Marcador de texto 3">
            <a:extLst>
              <a:ext uri="{FF2B5EF4-FFF2-40B4-BE49-F238E27FC236}">
                <a16:creationId xmlns:a16="http://schemas.microsoft.com/office/drawing/2014/main" id="{8F191B14-6EFC-4B4A-A8C7-3D6385CDDFD7}"/>
              </a:ext>
            </a:extLst>
          </p:cNvPr>
          <p:cNvSpPr>
            <a:spLocks noGrp="1"/>
          </p:cNvSpPr>
          <p:nvPr>
            <p:ph type="body" sz="half" idx="2"/>
          </p:nvPr>
        </p:nvSpPr>
        <p:spPr/>
        <p:txBody>
          <a:bodyPr/>
          <a:lstStyle/>
          <a:p>
            <a:endParaRPr lang="es-MX"/>
          </a:p>
        </p:txBody>
      </p:sp>
    </p:spTree>
    <p:extLst>
      <p:ext uri="{BB962C8B-B14F-4D97-AF65-F5344CB8AC3E}">
        <p14:creationId xmlns:p14="http://schemas.microsoft.com/office/powerpoint/2010/main" val="32676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FC942-9FE0-4989-B112-A56422D0088F}"/>
              </a:ext>
            </a:extLst>
          </p:cNvPr>
          <p:cNvSpPr>
            <a:spLocks noGrp="1"/>
          </p:cNvSpPr>
          <p:nvPr>
            <p:ph type="title"/>
          </p:nvPr>
        </p:nvSpPr>
        <p:spPr/>
        <p:txBody>
          <a:bodyPr>
            <a:normAutofit/>
          </a:bodyPr>
          <a:lstStyle/>
          <a:p>
            <a:pPr algn="ctr"/>
            <a:r>
              <a:rPr lang="es-MX" sz="4800" dirty="0"/>
              <a:t>Definición del proyecto</a:t>
            </a:r>
          </a:p>
        </p:txBody>
      </p:sp>
      <p:sp>
        <p:nvSpPr>
          <p:cNvPr id="3" name="Marcador de contenido 2">
            <a:extLst>
              <a:ext uri="{FF2B5EF4-FFF2-40B4-BE49-F238E27FC236}">
                <a16:creationId xmlns:a16="http://schemas.microsoft.com/office/drawing/2014/main" id="{6C826BF8-F1D2-4A20-9466-089E4B1B729A}"/>
              </a:ext>
            </a:extLst>
          </p:cNvPr>
          <p:cNvSpPr>
            <a:spLocks noGrp="1"/>
          </p:cNvSpPr>
          <p:nvPr>
            <p:ph idx="1"/>
          </p:nvPr>
        </p:nvSpPr>
        <p:spPr>
          <a:xfrm>
            <a:off x="1295400" y="1847850"/>
            <a:ext cx="9601200" cy="4276725"/>
          </a:xfrm>
        </p:spPr>
        <p:txBody>
          <a:bodyPr>
            <a:normAutofit fontScale="92500"/>
          </a:bodyPr>
          <a:lstStyle/>
          <a:p>
            <a:pPr marL="0" indent="0" algn="just">
              <a:buNone/>
            </a:pPr>
            <a:r>
              <a:rPr lang="es-MX" sz="2400" dirty="0"/>
              <a:t>El sistema será, en términos generales, una batería eléctrica musical programada en Arduino, la cual estará dividida en dos partes:</a:t>
            </a:r>
          </a:p>
          <a:p>
            <a:pPr lvl="0" algn="just"/>
            <a:r>
              <a:rPr lang="es-MX" sz="2400" dirty="0"/>
              <a:t>Hardware: Conformado por una placa integrada Arduino UNO, sensores piezo eléctricos y una entrada hembra MIDI, además de componentes básicos de electrónica como resistencias, cables, headers, entre otros.</a:t>
            </a:r>
          </a:p>
          <a:p>
            <a:pPr lvl="0" algn="just"/>
            <a:r>
              <a:rPr lang="es-MX" sz="2400" dirty="0"/>
              <a:t>Software: El lenguaje utilizado para programar el microcontrolador de la placa base Arduino es C, utilizando bibliotecas elaboradas por Arduino (genuino).</a:t>
            </a:r>
          </a:p>
          <a:p>
            <a:pPr algn="just"/>
            <a:r>
              <a:rPr lang="es-MX" sz="2400" dirty="0"/>
              <a:t>*Para el funcionamiento completo del sistema se utilizará un editor de audio externo (ejecutado en un PC) que interprete los datos MIDI que arroja el sistema. En este caso FL studio.</a:t>
            </a:r>
          </a:p>
          <a:p>
            <a:endParaRPr lang="es-MX" dirty="0"/>
          </a:p>
        </p:txBody>
      </p:sp>
    </p:spTree>
    <p:extLst>
      <p:ext uri="{BB962C8B-B14F-4D97-AF65-F5344CB8AC3E}">
        <p14:creationId xmlns:p14="http://schemas.microsoft.com/office/powerpoint/2010/main" val="91364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B193C-4DE8-4140-AC9F-8562CA415B25}"/>
              </a:ext>
            </a:extLst>
          </p:cNvPr>
          <p:cNvSpPr>
            <a:spLocks noGrp="1"/>
          </p:cNvSpPr>
          <p:nvPr>
            <p:ph type="title"/>
          </p:nvPr>
        </p:nvSpPr>
        <p:spPr/>
        <p:txBody>
          <a:bodyPr>
            <a:normAutofit/>
          </a:bodyPr>
          <a:lstStyle/>
          <a:p>
            <a:pPr algn="ctr"/>
            <a:r>
              <a:rPr lang="es-MX" sz="4800" dirty="0"/>
              <a:t>Tipos de Usuarios</a:t>
            </a:r>
          </a:p>
        </p:txBody>
      </p:sp>
      <p:sp>
        <p:nvSpPr>
          <p:cNvPr id="3" name="Marcador de contenido 2">
            <a:extLst>
              <a:ext uri="{FF2B5EF4-FFF2-40B4-BE49-F238E27FC236}">
                <a16:creationId xmlns:a16="http://schemas.microsoft.com/office/drawing/2014/main" id="{9940AF47-0AD5-4C83-AEEF-E842C8D254E0}"/>
              </a:ext>
            </a:extLst>
          </p:cNvPr>
          <p:cNvSpPr>
            <a:spLocks noGrp="1"/>
          </p:cNvSpPr>
          <p:nvPr>
            <p:ph idx="1"/>
          </p:nvPr>
        </p:nvSpPr>
        <p:spPr>
          <a:xfrm>
            <a:off x="1295400" y="1981201"/>
            <a:ext cx="9601200" cy="3809999"/>
          </a:xfrm>
        </p:spPr>
        <p:txBody>
          <a:bodyPr>
            <a:normAutofit/>
          </a:bodyPr>
          <a:lstStyle/>
          <a:p>
            <a:r>
              <a:rPr lang="es-MX" sz="2200" dirty="0"/>
              <a:t>Existirán dos tipos de usuarios que van a interactuar con el sistema, el usuario “beta tester” y el usuario final.</a:t>
            </a:r>
          </a:p>
          <a:p>
            <a:pPr lvl="0"/>
            <a:r>
              <a:rPr lang="es-MX" sz="2200" dirty="0"/>
              <a:t>El usuario “beta tester” o tester, es el encargado de comprobar que el programa trabaje de la forma prevista por los desarrolladores.</a:t>
            </a:r>
          </a:p>
          <a:p>
            <a:pPr lvl="0"/>
            <a:r>
              <a:rPr lang="es-MX" sz="2200" dirty="0"/>
              <a:t>El usuario final es aquella persona a la que va destinado el sistema una vez que este ha superado las fases de desarrollo correspondientes.</a:t>
            </a:r>
          </a:p>
          <a:p>
            <a:pPr marL="0" indent="0">
              <a:buNone/>
            </a:pPr>
            <a:endParaRPr lang="es-MX" dirty="0"/>
          </a:p>
          <a:p>
            <a:endParaRPr lang="es-MX" sz="2200" dirty="0"/>
          </a:p>
        </p:txBody>
      </p:sp>
    </p:spTree>
    <p:extLst>
      <p:ext uri="{BB962C8B-B14F-4D97-AF65-F5344CB8AC3E}">
        <p14:creationId xmlns:p14="http://schemas.microsoft.com/office/powerpoint/2010/main" val="33252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21F6A-1647-4986-A2D8-7758583F5922}"/>
              </a:ext>
            </a:extLst>
          </p:cNvPr>
          <p:cNvSpPr>
            <a:spLocks noGrp="1"/>
          </p:cNvSpPr>
          <p:nvPr>
            <p:ph type="title"/>
          </p:nvPr>
        </p:nvSpPr>
        <p:spPr>
          <a:xfrm>
            <a:off x="590549" y="284778"/>
            <a:ext cx="11229975" cy="829647"/>
          </a:xfrm>
        </p:spPr>
        <p:txBody>
          <a:bodyPr>
            <a:normAutofit fontScale="90000"/>
          </a:bodyPr>
          <a:lstStyle/>
          <a:p>
            <a:pPr algn="ctr"/>
            <a:r>
              <a:rPr lang="es-MX" sz="4000" dirty="0"/>
              <a:t>Requerimientos Funcionales y No Funcionales</a:t>
            </a:r>
          </a:p>
        </p:txBody>
      </p:sp>
      <p:sp>
        <p:nvSpPr>
          <p:cNvPr id="3" name="Marcador de contenido 2">
            <a:extLst>
              <a:ext uri="{FF2B5EF4-FFF2-40B4-BE49-F238E27FC236}">
                <a16:creationId xmlns:a16="http://schemas.microsoft.com/office/drawing/2014/main" id="{949931EE-3CE9-4262-B228-867B39314367}"/>
              </a:ext>
            </a:extLst>
          </p:cNvPr>
          <p:cNvSpPr>
            <a:spLocks noGrp="1"/>
          </p:cNvSpPr>
          <p:nvPr>
            <p:ph idx="1"/>
          </p:nvPr>
        </p:nvSpPr>
        <p:spPr>
          <a:xfrm>
            <a:off x="1200149" y="1163022"/>
            <a:ext cx="10106025" cy="5410200"/>
          </a:xfrm>
        </p:spPr>
        <p:txBody>
          <a:bodyPr>
            <a:noAutofit/>
          </a:bodyPr>
          <a:lstStyle/>
          <a:p>
            <a:pPr algn="just" fontAlgn="base">
              <a:lnSpc>
                <a:spcPts val="1700"/>
              </a:lnSpc>
              <a:buFont typeface="Arial" panose="020B0604020202020204" pitchFamily="34" charset="0"/>
              <a:buChar char="•"/>
            </a:pPr>
            <a:r>
              <a:rPr lang="es-MX" sz="1800" dirty="0"/>
              <a:t>RF000: Al golpear un sensor se genera un dato de entrada.</a:t>
            </a:r>
          </a:p>
          <a:p>
            <a:pPr algn="just" fontAlgn="base">
              <a:lnSpc>
                <a:spcPts val="1700"/>
              </a:lnSpc>
              <a:buFont typeface="Arial" panose="020B0604020202020204" pitchFamily="34" charset="0"/>
              <a:buChar char="•"/>
            </a:pPr>
            <a:r>
              <a:rPr lang="es-MX" sz="1800" dirty="0"/>
              <a:t>RF001: El sistema lee constantemente los datos de entrada y los almacena en un espacio de memoria.</a:t>
            </a:r>
          </a:p>
          <a:p>
            <a:pPr algn="just" fontAlgn="base">
              <a:lnSpc>
                <a:spcPts val="1700"/>
              </a:lnSpc>
              <a:buFont typeface="Arial" panose="020B0604020202020204" pitchFamily="34" charset="0"/>
              <a:buChar char="•"/>
            </a:pPr>
            <a:r>
              <a:rPr lang="es-MX" sz="1800" dirty="0"/>
              <a:t>RF002: En caso de que el dato almacenado sea válido se generará un comando basado en el protocolo MIDI.</a:t>
            </a:r>
          </a:p>
          <a:p>
            <a:pPr marL="0" indent="0" algn="just">
              <a:lnSpc>
                <a:spcPts val="1700"/>
              </a:lnSpc>
              <a:buNone/>
            </a:pPr>
            <a:r>
              <a:rPr lang="es-MX" sz="1800" b="1" dirty="0"/>
              <a:t>	Validación de datos de entrada:</a:t>
            </a:r>
            <a:endParaRPr lang="es-MX" sz="1800" dirty="0"/>
          </a:p>
          <a:p>
            <a:pPr lvl="5" algn="just" fontAlgn="base">
              <a:lnSpc>
                <a:spcPts val="1700"/>
              </a:lnSpc>
              <a:buFont typeface="Courier New" panose="02070309020205020404" pitchFamily="49" charset="0"/>
              <a:buChar char="o"/>
            </a:pPr>
            <a:r>
              <a:rPr lang="es-MX" sz="1800" dirty="0"/>
              <a:t>RNF000: Cada sensor tiene asignado un mínimo de fuerza para que los datos generados por vibraciones residuales o interferencia no sean validos.</a:t>
            </a:r>
          </a:p>
          <a:p>
            <a:pPr marL="0" indent="0" algn="just">
              <a:lnSpc>
                <a:spcPts val="1700"/>
              </a:lnSpc>
              <a:buNone/>
            </a:pPr>
            <a:r>
              <a:rPr lang="es-MX" sz="1800" b="1" dirty="0"/>
              <a:t>	Generación de comando:</a:t>
            </a:r>
            <a:endParaRPr lang="es-MX" sz="1800" dirty="0"/>
          </a:p>
          <a:p>
            <a:pPr lvl="5" algn="just" fontAlgn="base">
              <a:lnSpc>
                <a:spcPts val="1700"/>
              </a:lnSpc>
              <a:buFont typeface="Courier New" panose="02070309020205020404" pitchFamily="49" charset="0"/>
              <a:buChar char="o"/>
            </a:pPr>
            <a:r>
              <a:rPr lang="es-MX" sz="1800" dirty="0"/>
              <a:t>RNF001: El volumen de la nota musical generada está asociado a la fuerza que recibe el sensor al ser golpeado.</a:t>
            </a:r>
          </a:p>
          <a:p>
            <a:pPr lvl="5" algn="just" fontAlgn="base">
              <a:lnSpc>
                <a:spcPts val="1700"/>
              </a:lnSpc>
              <a:buFont typeface="Courier New" panose="02070309020205020404" pitchFamily="49" charset="0"/>
              <a:buChar char="o"/>
            </a:pPr>
            <a:r>
              <a:rPr lang="es-MX" sz="1800" dirty="0"/>
              <a:t>RNF002: A cada sensor le corresponde una nota musical única con respecto a las del resto de los sensores. </a:t>
            </a:r>
          </a:p>
          <a:p>
            <a:pPr marL="0" indent="0" algn="just">
              <a:lnSpc>
                <a:spcPts val="1700"/>
              </a:lnSpc>
              <a:buNone/>
            </a:pPr>
            <a:r>
              <a:rPr lang="es-MX" sz="1800" dirty="0"/>
              <a:t>Datos de entrada: Se refiere a la señal analógica proveniente de los sensores, transformada a datos digitales por el Convertidor de Corriente Analógico/Digital integrado en el microcontrolador.</a:t>
            </a:r>
            <a:endParaRPr lang="es-MX" sz="1600" dirty="0"/>
          </a:p>
        </p:txBody>
      </p:sp>
    </p:spTree>
    <p:extLst>
      <p:ext uri="{BB962C8B-B14F-4D97-AF65-F5344CB8AC3E}">
        <p14:creationId xmlns:p14="http://schemas.microsoft.com/office/powerpoint/2010/main" val="3396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59BCE-A719-40CB-9B3C-1B706B45F0A2}"/>
              </a:ext>
            </a:extLst>
          </p:cNvPr>
          <p:cNvSpPr>
            <a:spLocks noGrp="1"/>
          </p:cNvSpPr>
          <p:nvPr>
            <p:ph type="title"/>
          </p:nvPr>
        </p:nvSpPr>
        <p:spPr>
          <a:xfrm>
            <a:off x="609600" y="399078"/>
            <a:ext cx="10972800" cy="1142385"/>
          </a:xfrm>
        </p:spPr>
        <p:txBody>
          <a:bodyPr>
            <a:normAutofit/>
          </a:bodyPr>
          <a:lstStyle/>
          <a:p>
            <a:pPr algn="ctr"/>
            <a:r>
              <a:rPr lang="es-MX" sz="3600" dirty="0"/>
              <a:t>Requerimientos Funcionales y No Funcionales</a:t>
            </a:r>
          </a:p>
        </p:txBody>
      </p:sp>
      <p:sp>
        <p:nvSpPr>
          <p:cNvPr id="3" name="Marcador de contenido 2">
            <a:extLst>
              <a:ext uri="{FF2B5EF4-FFF2-40B4-BE49-F238E27FC236}">
                <a16:creationId xmlns:a16="http://schemas.microsoft.com/office/drawing/2014/main" id="{DDC9315E-8FDC-4FB9-B480-7AA746823DE6}"/>
              </a:ext>
            </a:extLst>
          </p:cNvPr>
          <p:cNvSpPr>
            <a:spLocks noGrp="1"/>
          </p:cNvSpPr>
          <p:nvPr>
            <p:ph idx="1"/>
          </p:nvPr>
        </p:nvSpPr>
        <p:spPr/>
        <p:txBody>
          <a:bodyPr/>
          <a:lstStyle/>
          <a:p>
            <a:pPr fontAlgn="base">
              <a:buFont typeface="Arial" panose="020B0604020202020204" pitchFamily="34" charset="0"/>
              <a:buChar char="•"/>
            </a:pPr>
            <a:r>
              <a:rPr lang="es-MX" sz="1800" dirty="0"/>
              <a:t>RF003: El comando generado se envía hacia el puerto de salida del dispositivo.</a:t>
            </a:r>
          </a:p>
          <a:p>
            <a:pPr fontAlgn="base">
              <a:buFont typeface="Arial" panose="020B0604020202020204" pitchFamily="34" charset="0"/>
              <a:buChar char="•"/>
            </a:pPr>
            <a:r>
              <a:rPr lang="es-MX" sz="1800" dirty="0"/>
              <a:t>RF004: Al golpear dos o más sensores al mismo tiempo, los sonidos se escucharán simultáneamente.</a:t>
            </a:r>
          </a:p>
          <a:p>
            <a:pPr lvl="2" fontAlgn="base">
              <a:buFont typeface="Courier New" panose="02070309020205020404" pitchFamily="49" charset="0"/>
              <a:buChar char="o"/>
            </a:pPr>
            <a:r>
              <a:rPr lang="es-MX" sz="1800" dirty="0"/>
              <a:t>RNF003: El sistema acepta un máximo de 6 sensores definidos desde un principio.</a:t>
            </a:r>
          </a:p>
          <a:p>
            <a:endParaRPr lang="es-MX" dirty="0"/>
          </a:p>
        </p:txBody>
      </p:sp>
    </p:spTree>
    <p:extLst>
      <p:ext uri="{BB962C8B-B14F-4D97-AF65-F5344CB8AC3E}">
        <p14:creationId xmlns:p14="http://schemas.microsoft.com/office/powerpoint/2010/main" val="86956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E60F7AA-27B8-497D-B3F9-5237C0190DD7}"/>
              </a:ext>
            </a:extLst>
          </p:cNvPr>
          <p:cNvPicPr>
            <a:picLocks noChangeAspect="1"/>
          </p:cNvPicPr>
          <p:nvPr/>
        </p:nvPicPr>
        <p:blipFill>
          <a:blip r:embed="rId2"/>
          <a:stretch>
            <a:fillRect/>
          </a:stretch>
        </p:blipFill>
        <p:spPr>
          <a:xfrm>
            <a:off x="1034153" y="2887883"/>
            <a:ext cx="1160678" cy="1160678"/>
          </a:xfrm>
          <a:prstGeom prst="rect">
            <a:avLst/>
          </a:prstGeom>
        </p:spPr>
      </p:pic>
      <p:sp>
        <p:nvSpPr>
          <p:cNvPr id="11" name="CuadroTexto 10">
            <a:extLst>
              <a:ext uri="{FF2B5EF4-FFF2-40B4-BE49-F238E27FC236}">
                <a16:creationId xmlns:a16="http://schemas.microsoft.com/office/drawing/2014/main" id="{6BDD6ABF-2877-4274-A549-83D21D5F6BE2}"/>
              </a:ext>
            </a:extLst>
          </p:cNvPr>
          <p:cNvSpPr txBox="1"/>
          <p:nvPr/>
        </p:nvSpPr>
        <p:spPr>
          <a:xfrm>
            <a:off x="1095621" y="4048561"/>
            <a:ext cx="1030514" cy="369332"/>
          </a:xfrm>
          <a:prstGeom prst="rect">
            <a:avLst/>
          </a:prstGeom>
          <a:noFill/>
        </p:spPr>
        <p:txBody>
          <a:bodyPr wrap="square" rtlCol="0">
            <a:spAutoFit/>
          </a:bodyPr>
          <a:lstStyle/>
          <a:p>
            <a:r>
              <a:rPr lang="es-MX" dirty="0">
                <a:latin typeface="Bauhaus 93" panose="04030905020B02020C02" pitchFamily="82" charset="0"/>
              </a:rPr>
              <a:t>Usuario</a:t>
            </a:r>
          </a:p>
        </p:txBody>
      </p:sp>
      <p:sp>
        <p:nvSpPr>
          <p:cNvPr id="12" name="Rectángulo 11">
            <a:extLst>
              <a:ext uri="{FF2B5EF4-FFF2-40B4-BE49-F238E27FC236}">
                <a16:creationId xmlns:a16="http://schemas.microsoft.com/office/drawing/2014/main" id="{8B0CE868-725A-47A9-B959-A43724CF9350}"/>
              </a:ext>
            </a:extLst>
          </p:cNvPr>
          <p:cNvSpPr/>
          <p:nvPr/>
        </p:nvSpPr>
        <p:spPr>
          <a:xfrm>
            <a:off x="3421816" y="1911965"/>
            <a:ext cx="1537987" cy="4475228"/>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3" name="Rectángulo 12">
            <a:extLst>
              <a:ext uri="{FF2B5EF4-FFF2-40B4-BE49-F238E27FC236}">
                <a16:creationId xmlns:a16="http://schemas.microsoft.com/office/drawing/2014/main" id="{C996E2CE-5C1E-4103-8BFF-622E83681B7E}"/>
              </a:ext>
            </a:extLst>
          </p:cNvPr>
          <p:cNvSpPr/>
          <p:nvPr/>
        </p:nvSpPr>
        <p:spPr>
          <a:xfrm>
            <a:off x="1026926" y="2887884"/>
            <a:ext cx="1167905" cy="1160678"/>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4" name="Rectángulo 13">
            <a:extLst>
              <a:ext uri="{FF2B5EF4-FFF2-40B4-BE49-F238E27FC236}">
                <a16:creationId xmlns:a16="http://schemas.microsoft.com/office/drawing/2014/main" id="{558B3E9E-F1B0-4E6B-A8D4-1F56A73D6967}"/>
              </a:ext>
            </a:extLst>
          </p:cNvPr>
          <p:cNvSpPr/>
          <p:nvPr/>
        </p:nvSpPr>
        <p:spPr>
          <a:xfrm>
            <a:off x="5671532" y="1911965"/>
            <a:ext cx="2511235" cy="4475228"/>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5" name="Rectángulo 14">
            <a:extLst>
              <a:ext uri="{FF2B5EF4-FFF2-40B4-BE49-F238E27FC236}">
                <a16:creationId xmlns:a16="http://schemas.microsoft.com/office/drawing/2014/main" id="{F55CD22D-5A99-4887-A74A-DFAF1299D0B8}"/>
              </a:ext>
            </a:extLst>
          </p:cNvPr>
          <p:cNvSpPr/>
          <p:nvPr/>
        </p:nvSpPr>
        <p:spPr>
          <a:xfrm>
            <a:off x="8943976" y="1911965"/>
            <a:ext cx="1545772" cy="4475228"/>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6" name="CuadroTexto 15">
            <a:extLst>
              <a:ext uri="{FF2B5EF4-FFF2-40B4-BE49-F238E27FC236}">
                <a16:creationId xmlns:a16="http://schemas.microsoft.com/office/drawing/2014/main" id="{10F8347C-380D-4A6B-84FF-837059753AB1}"/>
              </a:ext>
            </a:extLst>
          </p:cNvPr>
          <p:cNvSpPr txBox="1"/>
          <p:nvPr/>
        </p:nvSpPr>
        <p:spPr>
          <a:xfrm>
            <a:off x="3548684" y="1542633"/>
            <a:ext cx="1284250" cy="369332"/>
          </a:xfrm>
          <a:prstGeom prst="rect">
            <a:avLst/>
          </a:prstGeom>
          <a:noFill/>
        </p:spPr>
        <p:txBody>
          <a:bodyPr wrap="square" rtlCol="0">
            <a:spAutoFit/>
          </a:bodyPr>
          <a:lstStyle/>
          <a:p>
            <a:r>
              <a:rPr lang="es-MX" dirty="0">
                <a:latin typeface="Bauhaus 93" panose="04030905020B02020C02" pitchFamily="82" charset="0"/>
              </a:rPr>
              <a:t>Hardware</a:t>
            </a:r>
          </a:p>
        </p:txBody>
      </p:sp>
      <p:sp>
        <p:nvSpPr>
          <p:cNvPr id="17" name="CuadroTexto 16">
            <a:extLst>
              <a:ext uri="{FF2B5EF4-FFF2-40B4-BE49-F238E27FC236}">
                <a16:creationId xmlns:a16="http://schemas.microsoft.com/office/drawing/2014/main" id="{C3004083-09A7-497A-948B-FDB43D8C9F50}"/>
              </a:ext>
            </a:extLst>
          </p:cNvPr>
          <p:cNvSpPr txBox="1"/>
          <p:nvPr/>
        </p:nvSpPr>
        <p:spPr>
          <a:xfrm>
            <a:off x="6440524" y="1542633"/>
            <a:ext cx="1030514" cy="369332"/>
          </a:xfrm>
          <a:prstGeom prst="rect">
            <a:avLst/>
          </a:prstGeom>
          <a:noFill/>
        </p:spPr>
        <p:txBody>
          <a:bodyPr wrap="square" rtlCol="0">
            <a:spAutoFit/>
          </a:bodyPr>
          <a:lstStyle/>
          <a:p>
            <a:r>
              <a:rPr lang="es-MX" dirty="0">
                <a:latin typeface="Bauhaus 93" panose="04030905020B02020C02" pitchFamily="82" charset="0"/>
              </a:rPr>
              <a:t>Sistema</a:t>
            </a:r>
          </a:p>
        </p:txBody>
      </p:sp>
      <p:sp>
        <p:nvSpPr>
          <p:cNvPr id="18" name="CuadroTexto 17">
            <a:extLst>
              <a:ext uri="{FF2B5EF4-FFF2-40B4-BE49-F238E27FC236}">
                <a16:creationId xmlns:a16="http://schemas.microsoft.com/office/drawing/2014/main" id="{1038DD60-3B48-4F7E-A947-A14C35FE0414}"/>
              </a:ext>
            </a:extLst>
          </p:cNvPr>
          <p:cNvSpPr txBox="1"/>
          <p:nvPr/>
        </p:nvSpPr>
        <p:spPr>
          <a:xfrm>
            <a:off x="8855537" y="1542633"/>
            <a:ext cx="1730432" cy="369332"/>
          </a:xfrm>
          <a:prstGeom prst="rect">
            <a:avLst/>
          </a:prstGeom>
          <a:noFill/>
        </p:spPr>
        <p:txBody>
          <a:bodyPr wrap="square" rtlCol="0">
            <a:spAutoFit/>
          </a:bodyPr>
          <a:lstStyle/>
          <a:p>
            <a:r>
              <a:rPr lang="es-MX" dirty="0">
                <a:latin typeface="Bauhaus 93" panose="04030905020B02020C02" pitchFamily="82" charset="0"/>
              </a:rPr>
              <a:t>Editor de Audio</a:t>
            </a:r>
          </a:p>
        </p:txBody>
      </p:sp>
      <p:sp>
        <p:nvSpPr>
          <p:cNvPr id="19" name="Rectángulo: esquinas redondeadas 18">
            <a:extLst>
              <a:ext uri="{FF2B5EF4-FFF2-40B4-BE49-F238E27FC236}">
                <a16:creationId xmlns:a16="http://schemas.microsoft.com/office/drawing/2014/main" id="{7EB61683-8D6D-4A7F-AB39-53A0B5AA6050}"/>
              </a:ext>
            </a:extLst>
          </p:cNvPr>
          <p:cNvSpPr/>
          <p:nvPr/>
        </p:nvSpPr>
        <p:spPr>
          <a:xfrm>
            <a:off x="3611227" y="2551607"/>
            <a:ext cx="1159164" cy="5422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BC2EA482-CF6F-4385-9FCA-F27AAC74783D}"/>
              </a:ext>
            </a:extLst>
          </p:cNvPr>
          <p:cNvSpPr/>
          <p:nvPr/>
        </p:nvSpPr>
        <p:spPr>
          <a:xfrm>
            <a:off x="3611227" y="3877629"/>
            <a:ext cx="1159164" cy="5422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26562159-5A8D-4675-96D8-F08F78EE6B34}"/>
              </a:ext>
            </a:extLst>
          </p:cNvPr>
          <p:cNvSpPr txBox="1"/>
          <p:nvPr/>
        </p:nvSpPr>
        <p:spPr>
          <a:xfrm>
            <a:off x="3605552" y="2551607"/>
            <a:ext cx="1164840" cy="523220"/>
          </a:xfrm>
          <a:prstGeom prst="rect">
            <a:avLst/>
          </a:prstGeom>
          <a:noFill/>
        </p:spPr>
        <p:txBody>
          <a:bodyPr wrap="square" rtlCol="0">
            <a:spAutoFit/>
          </a:bodyPr>
          <a:lstStyle/>
          <a:p>
            <a:pPr algn="ctr"/>
            <a:r>
              <a:rPr lang="es-MX" sz="1400" dirty="0"/>
              <a:t>Detectar Vibración</a:t>
            </a:r>
          </a:p>
        </p:txBody>
      </p:sp>
      <p:cxnSp>
        <p:nvCxnSpPr>
          <p:cNvPr id="22" name="Conector: angular 21">
            <a:extLst>
              <a:ext uri="{FF2B5EF4-FFF2-40B4-BE49-F238E27FC236}">
                <a16:creationId xmlns:a16="http://schemas.microsoft.com/office/drawing/2014/main" id="{EDD5862A-C3B3-44EB-9A68-C69A1DA5B557}"/>
              </a:ext>
            </a:extLst>
          </p:cNvPr>
          <p:cNvCxnSpPr>
            <a:stCxn id="13" idx="3"/>
            <a:endCxn id="19" idx="1"/>
          </p:cNvCxnSpPr>
          <p:nvPr/>
        </p:nvCxnSpPr>
        <p:spPr>
          <a:xfrm flipV="1">
            <a:off x="2194831" y="2822737"/>
            <a:ext cx="1416396" cy="64548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3" name="CuadroTexto 22">
            <a:extLst>
              <a:ext uri="{FF2B5EF4-FFF2-40B4-BE49-F238E27FC236}">
                <a16:creationId xmlns:a16="http://schemas.microsoft.com/office/drawing/2014/main" id="{0958F11F-052F-40D6-A2C7-057A13426A81}"/>
              </a:ext>
            </a:extLst>
          </p:cNvPr>
          <p:cNvSpPr txBox="1"/>
          <p:nvPr/>
        </p:nvSpPr>
        <p:spPr>
          <a:xfrm>
            <a:off x="3605552" y="3824714"/>
            <a:ext cx="1174694" cy="600164"/>
          </a:xfrm>
          <a:prstGeom prst="rect">
            <a:avLst/>
          </a:prstGeom>
          <a:noFill/>
        </p:spPr>
        <p:txBody>
          <a:bodyPr wrap="square" rtlCol="0">
            <a:spAutoFit/>
          </a:bodyPr>
          <a:lstStyle/>
          <a:p>
            <a:pPr algn="ctr"/>
            <a:r>
              <a:rPr lang="es-MX" sz="1100" dirty="0"/>
              <a:t>Detectar Vibraciones Simultaneas</a:t>
            </a:r>
          </a:p>
        </p:txBody>
      </p:sp>
      <p:cxnSp>
        <p:nvCxnSpPr>
          <p:cNvPr id="24" name="Conector: angular 23">
            <a:extLst>
              <a:ext uri="{FF2B5EF4-FFF2-40B4-BE49-F238E27FC236}">
                <a16:creationId xmlns:a16="http://schemas.microsoft.com/office/drawing/2014/main" id="{CC6B1853-BB4C-40AC-976A-5C05179B4B2E}"/>
              </a:ext>
            </a:extLst>
          </p:cNvPr>
          <p:cNvCxnSpPr>
            <a:stCxn id="13" idx="3"/>
            <a:endCxn id="20" idx="1"/>
          </p:cNvCxnSpPr>
          <p:nvPr/>
        </p:nvCxnSpPr>
        <p:spPr>
          <a:xfrm>
            <a:off x="2194831" y="3468223"/>
            <a:ext cx="1416396" cy="68053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35B1B4B3-9A3C-4584-86D8-148E9CBF09E2}"/>
              </a:ext>
            </a:extLst>
          </p:cNvPr>
          <p:cNvCxnSpPr>
            <a:stCxn id="19" idx="2"/>
          </p:cNvCxnSpPr>
          <p:nvPr/>
        </p:nvCxnSpPr>
        <p:spPr>
          <a:xfrm>
            <a:off x="4190809" y="3093867"/>
            <a:ext cx="0" cy="7837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CuadroTexto 25">
            <a:extLst>
              <a:ext uri="{FF2B5EF4-FFF2-40B4-BE49-F238E27FC236}">
                <a16:creationId xmlns:a16="http://schemas.microsoft.com/office/drawing/2014/main" id="{880ECF6D-635B-4227-ADC6-4D7D06B2E2B5}"/>
              </a:ext>
            </a:extLst>
          </p:cNvPr>
          <p:cNvSpPr txBox="1"/>
          <p:nvPr/>
        </p:nvSpPr>
        <p:spPr>
          <a:xfrm>
            <a:off x="2131035" y="3146800"/>
            <a:ext cx="256195" cy="369332"/>
          </a:xfrm>
          <a:prstGeom prst="rect">
            <a:avLst/>
          </a:prstGeom>
          <a:noFill/>
        </p:spPr>
        <p:txBody>
          <a:bodyPr wrap="square" rtlCol="0">
            <a:spAutoFit/>
          </a:bodyPr>
          <a:lstStyle/>
          <a:p>
            <a:r>
              <a:rPr lang="es-MX" b="1" dirty="0"/>
              <a:t>1</a:t>
            </a:r>
          </a:p>
        </p:txBody>
      </p:sp>
      <p:sp>
        <p:nvSpPr>
          <p:cNvPr id="27" name="CuadroTexto 26">
            <a:extLst>
              <a:ext uri="{FF2B5EF4-FFF2-40B4-BE49-F238E27FC236}">
                <a16:creationId xmlns:a16="http://schemas.microsoft.com/office/drawing/2014/main" id="{1A35808B-F7C5-4449-88AA-77B51D3C4F6B}"/>
              </a:ext>
            </a:extLst>
          </p:cNvPr>
          <p:cNvSpPr txBox="1"/>
          <p:nvPr/>
        </p:nvSpPr>
        <p:spPr>
          <a:xfrm>
            <a:off x="3368651" y="2551607"/>
            <a:ext cx="189411" cy="369332"/>
          </a:xfrm>
          <a:prstGeom prst="rect">
            <a:avLst/>
          </a:prstGeom>
          <a:noFill/>
        </p:spPr>
        <p:txBody>
          <a:bodyPr wrap="square" rtlCol="0">
            <a:spAutoFit/>
          </a:bodyPr>
          <a:lstStyle/>
          <a:p>
            <a:r>
              <a:rPr lang="es-MX" b="1" dirty="0"/>
              <a:t>*</a:t>
            </a:r>
          </a:p>
        </p:txBody>
      </p:sp>
      <p:sp>
        <p:nvSpPr>
          <p:cNvPr id="28" name="CuadroTexto 27">
            <a:extLst>
              <a:ext uri="{FF2B5EF4-FFF2-40B4-BE49-F238E27FC236}">
                <a16:creationId xmlns:a16="http://schemas.microsoft.com/office/drawing/2014/main" id="{191DCFE2-6992-4348-B410-C2A4E321618E}"/>
              </a:ext>
            </a:extLst>
          </p:cNvPr>
          <p:cNvSpPr txBox="1"/>
          <p:nvPr/>
        </p:nvSpPr>
        <p:spPr>
          <a:xfrm>
            <a:off x="3372190" y="3831058"/>
            <a:ext cx="189411" cy="369332"/>
          </a:xfrm>
          <a:prstGeom prst="rect">
            <a:avLst/>
          </a:prstGeom>
          <a:noFill/>
        </p:spPr>
        <p:txBody>
          <a:bodyPr wrap="square" rtlCol="0">
            <a:spAutoFit/>
          </a:bodyPr>
          <a:lstStyle/>
          <a:p>
            <a:r>
              <a:rPr lang="es-MX" b="1" dirty="0"/>
              <a:t>*</a:t>
            </a:r>
          </a:p>
        </p:txBody>
      </p:sp>
      <p:sp>
        <p:nvSpPr>
          <p:cNvPr id="29" name="Elipse 28">
            <a:extLst>
              <a:ext uri="{FF2B5EF4-FFF2-40B4-BE49-F238E27FC236}">
                <a16:creationId xmlns:a16="http://schemas.microsoft.com/office/drawing/2014/main" id="{4AEE346C-4863-47F4-A9D2-DC42FC81BB25}"/>
              </a:ext>
            </a:extLst>
          </p:cNvPr>
          <p:cNvSpPr/>
          <p:nvPr/>
        </p:nvSpPr>
        <p:spPr>
          <a:xfrm>
            <a:off x="5976940" y="2152360"/>
            <a:ext cx="1900417" cy="8211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 name="Conector: angular 29">
            <a:extLst>
              <a:ext uri="{FF2B5EF4-FFF2-40B4-BE49-F238E27FC236}">
                <a16:creationId xmlns:a16="http://schemas.microsoft.com/office/drawing/2014/main" id="{17103C6B-D972-4606-BD49-D67547028866}"/>
              </a:ext>
            </a:extLst>
          </p:cNvPr>
          <p:cNvCxnSpPr>
            <a:cxnSpLocks/>
            <a:stCxn id="21" idx="3"/>
            <a:endCxn id="29" idx="2"/>
          </p:cNvCxnSpPr>
          <p:nvPr/>
        </p:nvCxnSpPr>
        <p:spPr>
          <a:xfrm flipV="1">
            <a:off x="4770392" y="2562946"/>
            <a:ext cx="1206548" cy="25027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Conector: angular 30">
            <a:extLst>
              <a:ext uri="{FF2B5EF4-FFF2-40B4-BE49-F238E27FC236}">
                <a16:creationId xmlns:a16="http://schemas.microsoft.com/office/drawing/2014/main" id="{6A260F74-9B48-4577-8F7A-F06371609D3F}"/>
              </a:ext>
            </a:extLst>
          </p:cNvPr>
          <p:cNvCxnSpPr>
            <a:cxnSpLocks/>
            <a:stCxn id="23" idx="3"/>
          </p:cNvCxnSpPr>
          <p:nvPr/>
        </p:nvCxnSpPr>
        <p:spPr>
          <a:xfrm flipV="1">
            <a:off x="4780246" y="2791960"/>
            <a:ext cx="593420" cy="1368373"/>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32" name="CuadroTexto 31">
            <a:extLst>
              <a:ext uri="{FF2B5EF4-FFF2-40B4-BE49-F238E27FC236}">
                <a16:creationId xmlns:a16="http://schemas.microsoft.com/office/drawing/2014/main" id="{F920FB55-1292-49D9-9135-F095CDCD90D9}"/>
              </a:ext>
            </a:extLst>
          </p:cNvPr>
          <p:cNvSpPr txBox="1"/>
          <p:nvPr/>
        </p:nvSpPr>
        <p:spPr>
          <a:xfrm>
            <a:off x="6153538" y="2233163"/>
            <a:ext cx="1568486" cy="646331"/>
          </a:xfrm>
          <a:prstGeom prst="rect">
            <a:avLst/>
          </a:prstGeom>
          <a:noFill/>
        </p:spPr>
        <p:txBody>
          <a:bodyPr wrap="square" rtlCol="0">
            <a:spAutoFit/>
          </a:bodyPr>
          <a:lstStyle/>
          <a:p>
            <a:pPr algn="ctr"/>
            <a:r>
              <a:rPr lang="es-MX" sz="1200" dirty="0"/>
              <a:t>Almacenamiento constante de información</a:t>
            </a:r>
          </a:p>
        </p:txBody>
      </p:sp>
      <p:sp>
        <p:nvSpPr>
          <p:cNvPr id="33" name="Rectángulo: esquinas redondeadas 32">
            <a:extLst>
              <a:ext uri="{FF2B5EF4-FFF2-40B4-BE49-F238E27FC236}">
                <a16:creationId xmlns:a16="http://schemas.microsoft.com/office/drawing/2014/main" id="{380A5404-19DA-4CDC-A56D-265B6AEC9A1C}"/>
              </a:ext>
            </a:extLst>
          </p:cNvPr>
          <p:cNvSpPr/>
          <p:nvPr/>
        </p:nvSpPr>
        <p:spPr>
          <a:xfrm>
            <a:off x="3605552" y="5132411"/>
            <a:ext cx="1159164" cy="5422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CuadroTexto 33">
            <a:extLst>
              <a:ext uri="{FF2B5EF4-FFF2-40B4-BE49-F238E27FC236}">
                <a16:creationId xmlns:a16="http://schemas.microsoft.com/office/drawing/2014/main" id="{E14FC232-6622-4B63-B1B6-A1DCBB977C94}"/>
              </a:ext>
            </a:extLst>
          </p:cNvPr>
          <p:cNvSpPr txBox="1"/>
          <p:nvPr/>
        </p:nvSpPr>
        <p:spPr>
          <a:xfrm>
            <a:off x="3605552" y="5132411"/>
            <a:ext cx="1159165" cy="523220"/>
          </a:xfrm>
          <a:prstGeom prst="rect">
            <a:avLst/>
          </a:prstGeom>
          <a:noFill/>
        </p:spPr>
        <p:txBody>
          <a:bodyPr wrap="square" rtlCol="0">
            <a:spAutoFit/>
          </a:bodyPr>
          <a:lstStyle/>
          <a:p>
            <a:pPr algn="ctr"/>
            <a:r>
              <a:rPr lang="es-MX" sz="1400" dirty="0"/>
              <a:t>Sin Cambios</a:t>
            </a:r>
          </a:p>
        </p:txBody>
      </p:sp>
      <p:cxnSp>
        <p:nvCxnSpPr>
          <p:cNvPr id="35" name="Conector: angular 34">
            <a:extLst>
              <a:ext uri="{FF2B5EF4-FFF2-40B4-BE49-F238E27FC236}">
                <a16:creationId xmlns:a16="http://schemas.microsoft.com/office/drawing/2014/main" id="{76AF3A85-E99A-4415-AA91-84F5B61E40E0}"/>
              </a:ext>
            </a:extLst>
          </p:cNvPr>
          <p:cNvCxnSpPr>
            <a:cxnSpLocks/>
          </p:cNvCxnSpPr>
          <p:nvPr/>
        </p:nvCxnSpPr>
        <p:spPr>
          <a:xfrm flipV="1">
            <a:off x="4763608" y="4147879"/>
            <a:ext cx="608950" cy="1255662"/>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36" name="Elipse 35">
            <a:extLst>
              <a:ext uri="{FF2B5EF4-FFF2-40B4-BE49-F238E27FC236}">
                <a16:creationId xmlns:a16="http://schemas.microsoft.com/office/drawing/2014/main" id="{4D436556-ABDE-493F-A39A-EDD0A77C8785}"/>
              </a:ext>
            </a:extLst>
          </p:cNvPr>
          <p:cNvSpPr/>
          <p:nvPr/>
        </p:nvSpPr>
        <p:spPr>
          <a:xfrm>
            <a:off x="6054219" y="3342863"/>
            <a:ext cx="1742999" cy="76312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CuadroTexto 36">
            <a:extLst>
              <a:ext uri="{FF2B5EF4-FFF2-40B4-BE49-F238E27FC236}">
                <a16:creationId xmlns:a16="http://schemas.microsoft.com/office/drawing/2014/main" id="{F61CEE95-1E25-40DE-89EE-49FB22AC074D}"/>
              </a:ext>
            </a:extLst>
          </p:cNvPr>
          <p:cNvSpPr txBox="1"/>
          <p:nvPr/>
        </p:nvSpPr>
        <p:spPr>
          <a:xfrm>
            <a:off x="6141475" y="3398554"/>
            <a:ext cx="1568486" cy="646331"/>
          </a:xfrm>
          <a:prstGeom prst="rect">
            <a:avLst/>
          </a:prstGeom>
          <a:noFill/>
        </p:spPr>
        <p:txBody>
          <a:bodyPr wrap="square" rtlCol="0">
            <a:spAutoFit/>
          </a:bodyPr>
          <a:lstStyle/>
          <a:p>
            <a:pPr algn="ctr"/>
            <a:r>
              <a:rPr lang="es-MX" sz="1200" dirty="0"/>
              <a:t>Validación de la información almacenada</a:t>
            </a:r>
          </a:p>
        </p:txBody>
      </p:sp>
      <p:cxnSp>
        <p:nvCxnSpPr>
          <p:cNvPr id="38" name="Conector recto 37">
            <a:extLst>
              <a:ext uri="{FF2B5EF4-FFF2-40B4-BE49-F238E27FC236}">
                <a16:creationId xmlns:a16="http://schemas.microsoft.com/office/drawing/2014/main" id="{8AA44B5B-944A-4CF7-B627-7B797A25DEF9}"/>
              </a:ext>
            </a:extLst>
          </p:cNvPr>
          <p:cNvCxnSpPr>
            <a:stCxn id="29" idx="4"/>
            <a:endCxn id="36" idx="0"/>
          </p:cNvCxnSpPr>
          <p:nvPr/>
        </p:nvCxnSpPr>
        <p:spPr>
          <a:xfrm flipH="1">
            <a:off x="6925719" y="2973531"/>
            <a:ext cx="1430" cy="3693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CuadroTexto 38">
            <a:extLst>
              <a:ext uri="{FF2B5EF4-FFF2-40B4-BE49-F238E27FC236}">
                <a16:creationId xmlns:a16="http://schemas.microsoft.com/office/drawing/2014/main" id="{5ABF2E75-A848-4173-AB69-1B760FE0AD84}"/>
              </a:ext>
            </a:extLst>
          </p:cNvPr>
          <p:cNvSpPr txBox="1"/>
          <p:nvPr/>
        </p:nvSpPr>
        <p:spPr>
          <a:xfrm>
            <a:off x="6917244" y="3054334"/>
            <a:ext cx="784415" cy="184666"/>
          </a:xfrm>
          <a:prstGeom prst="rect">
            <a:avLst/>
          </a:prstGeom>
          <a:noFill/>
        </p:spPr>
        <p:txBody>
          <a:bodyPr wrap="square" rtlCol="0">
            <a:spAutoFit/>
          </a:bodyPr>
          <a:lstStyle/>
          <a:p>
            <a:r>
              <a:rPr lang="es-MX" sz="600" dirty="0"/>
              <a:t>&lt;&lt;INCLUDE&gt;&gt;</a:t>
            </a:r>
          </a:p>
        </p:txBody>
      </p:sp>
      <p:sp>
        <p:nvSpPr>
          <p:cNvPr id="40" name="Elipse 39">
            <a:extLst>
              <a:ext uri="{FF2B5EF4-FFF2-40B4-BE49-F238E27FC236}">
                <a16:creationId xmlns:a16="http://schemas.microsoft.com/office/drawing/2014/main" id="{2C66E954-75F4-46E1-B8A1-B63FDC3CB35E}"/>
              </a:ext>
            </a:extLst>
          </p:cNvPr>
          <p:cNvSpPr/>
          <p:nvPr/>
        </p:nvSpPr>
        <p:spPr>
          <a:xfrm>
            <a:off x="6084287" y="4297776"/>
            <a:ext cx="1742999" cy="76312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CuadroTexto 40">
            <a:extLst>
              <a:ext uri="{FF2B5EF4-FFF2-40B4-BE49-F238E27FC236}">
                <a16:creationId xmlns:a16="http://schemas.microsoft.com/office/drawing/2014/main" id="{3962ABF2-5D40-4313-9A82-ABB8C4C89AB7}"/>
              </a:ext>
            </a:extLst>
          </p:cNvPr>
          <p:cNvSpPr txBox="1"/>
          <p:nvPr/>
        </p:nvSpPr>
        <p:spPr>
          <a:xfrm>
            <a:off x="6133173" y="4448507"/>
            <a:ext cx="1568486" cy="461665"/>
          </a:xfrm>
          <a:prstGeom prst="rect">
            <a:avLst/>
          </a:prstGeom>
          <a:noFill/>
        </p:spPr>
        <p:txBody>
          <a:bodyPr wrap="square" rtlCol="0">
            <a:spAutoFit/>
          </a:bodyPr>
          <a:lstStyle/>
          <a:p>
            <a:pPr algn="ctr"/>
            <a:r>
              <a:rPr lang="es-MX" sz="1200" dirty="0"/>
              <a:t>Generación de comando</a:t>
            </a:r>
          </a:p>
        </p:txBody>
      </p:sp>
      <p:cxnSp>
        <p:nvCxnSpPr>
          <p:cNvPr id="42" name="Conector: angular 41">
            <a:extLst>
              <a:ext uri="{FF2B5EF4-FFF2-40B4-BE49-F238E27FC236}">
                <a16:creationId xmlns:a16="http://schemas.microsoft.com/office/drawing/2014/main" id="{96E2EE47-523C-4593-A7D4-00751CCFB664}"/>
              </a:ext>
            </a:extLst>
          </p:cNvPr>
          <p:cNvCxnSpPr>
            <a:stCxn id="36" idx="2"/>
            <a:endCxn id="40" idx="2"/>
          </p:cNvCxnSpPr>
          <p:nvPr/>
        </p:nvCxnSpPr>
        <p:spPr>
          <a:xfrm rot="10800000" flipH="1" flipV="1">
            <a:off x="6054219" y="3724427"/>
            <a:ext cx="30068" cy="954913"/>
          </a:xfrm>
          <a:prstGeom prst="bentConnector3">
            <a:avLst>
              <a:gd name="adj1" fmla="val -760277"/>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43" name="CuadroTexto 42">
            <a:extLst>
              <a:ext uri="{FF2B5EF4-FFF2-40B4-BE49-F238E27FC236}">
                <a16:creationId xmlns:a16="http://schemas.microsoft.com/office/drawing/2014/main" id="{26D1A8A6-C786-416F-B360-5BE1D6300982}"/>
              </a:ext>
            </a:extLst>
          </p:cNvPr>
          <p:cNvSpPr txBox="1"/>
          <p:nvPr/>
        </p:nvSpPr>
        <p:spPr>
          <a:xfrm>
            <a:off x="5798662" y="4111776"/>
            <a:ext cx="1005865" cy="232166"/>
          </a:xfrm>
          <a:prstGeom prst="rect">
            <a:avLst/>
          </a:prstGeom>
          <a:noFill/>
        </p:spPr>
        <p:txBody>
          <a:bodyPr wrap="square" rtlCol="0">
            <a:spAutoFit/>
          </a:bodyPr>
          <a:lstStyle/>
          <a:p>
            <a:r>
              <a:rPr lang="es-MX" sz="900" dirty="0"/>
              <a:t>&lt;&lt;</a:t>
            </a:r>
            <a:r>
              <a:rPr lang="es-MX" sz="900" dirty="0" err="1"/>
              <a:t>Extends</a:t>
            </a:r>
            <a:r>
              <a:rPr lang="es-MX" sz="900" dirty="0"/>
              <a:t>&gt;&gt;</a:t>
            </a:r>
          </a:p>
        </p:txBody>
      </p:sp>
      <p:sp>
        <p:nvSpPr>
          <p:cNvPr id="44" name="Elipse 43">
            <a:extLst>
              <a:ext uri="{FF2B5EF4-FFF2-40B4-BE49-F238E27FC236}">
                <a16:creationId xmlns:a16="http://schemas.microsoft.com/office/drawing/2014/main" id="{416C2909-9605-4BDB-BFF8-648C32B8681A}"/>
              </a:ext>
            </a:extLst>
          </p:cNvPr>
          <p:cNvSpPr/>
          <p:nvPr/>
        </p:nvSpPr>
        <p:spPr>
          <a:xfrm>
            <a:off x="6084287" y="5430986"/>
            <a:ext cx="1742999" cy="76312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CuadroTexto 44">
            <a:extLst>
              <a:ext uri="{FF2B5EF4-FFF2-40B4-BE49-F238E27FC236}">
                <a16:creationId xmlns:a16="http://schemas.microsoft.com/office/drawing/2014/main" id="{38A4A9F6-BE51-419D-B1E5-897A4D77ACF8}"/>
              </a:ext>
            </a:extLst>
          </p:cNvPr>
          <p:cNvSpPr txBox="1"/>
          <p:nvPr/>
        </p:nvSpPr>
        <p:spPr>
          <a:xfrm>
            <a:off x="6917244" y="5129883"/>
            <a:ext cx="784415" cy="184666"/>
          </a:xfrm>
          <a:prstGeom prst="rect">
            <a:avLst/>
          </a:prstGeom>
          <a:noFill/>
        </p:spPr>
        <p:txBody>
          <a:bodyPr wrap="square" rtlCol="0">
            <a:spAutoFit/>
          </a:bodyPr>
          <a:lstStyle/>
          <a:p>
            <a:r>
              <a:rPr lang="es-MX" sz="600" dirty="0"/>
              <a:t>&lt;&lt;INCLUDE&gt;&gt;</a:t>
            </a:r>
          </a:p>
        </p:txBody>
      </p:sp>
      <p:cxnSp>
        <p:nvCxnSpPr>
          <p:cNvPr id="46" name="Conector recto 45">
            <a:extLst>
              <a:ext uri="{FF2B5EF4-FFF2-40B4-BE49-F238E27FC236}">
                <a16:creationId xmlns:a16="http://schemas.microsoft.com/office/drawing/2014/main" id="{AB776390-BF01-43C4-B135-C67C18E67DB3}"/>
              </a:ext>
            </a:extLst>
          </p:cNvPr>
          <p:cNvCxnSpPr>
            <a:stCxn id="40" idx="4"/>
            <a:endCxn id="44" idx="0"/>
          </p:cNvCxnSpPr>
          <p:nvPr/>
        </p:nvCxnSpPr>
        <p:spPr>
          <a:xfrm>
            <a:off x="6955787" y="5060905"/>
            <a:ext cx="0" cy="37008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CuadroTexto 46">
            <a:extLst>
              <a:ext uri="{FF2B5EF4-FFF2-40B4-BE49-F238E27FC236}">
                <a16:creationId xmlns:a16="http://schemas.microsoft.com/office/drawing/2014/main" id="{83D760DF-5269-4162-94BE-4AFFE044BA72}"/>
              </a:ext>
            </a:extLst>
          </p:cNvPr>
          <p:cNvSpPr txBox="1"/>
          <p:nvPr/>
        </p:nvSpPr>
        <p:spPr>
          <a:xfrm>
            <a:off x="6166423" y="5581718"/>
            <a:ext cx="1568486" cy="461665"/>
          </a:xfrm>
          <a:prstGeom prst="rect">
            <a:avLst/>
          </a:prstGeom>
          <a:noFill/>
        </p:spPr>
        <p:txBody>
          <a:bodyPr wrap="square" rtlCol="0">
            <a:spAutoFit/>
          </a:bodyPr>
          <a:lstStyle/>
          <a:p>
            <a:pPr algn="ctr"/>
            <a:r>
              <a:rPr lang="es-MX" sz="1200" dirty="0"/>
              <a:t>Transferencia de información</a:t>
            </a:r>
          </a:p>
        </p:txBody>
      </p:sp>
      <p:sp>
        <p:nvSpPr>
          <p:cNvPr id="48" name="Rectángulo: esquinas redondeadas 47">
            <a:extLst>
              <a:ext uri="{FF2B5EF4-FFF2-40B4-BE49-F238E27FC236}">
                <a16:creationId xmlns:a16="http://schemas.microsoft.com/office/drawing/2014/main" id="{470BDC72-61BA-40ED-8E28-35078496E538}"/>
              </a:ext>
            </a:extLst>
          </p:cNvPr>
          <p:cNvSpPr/>
          <p:nvPr/>
        </p:nvSpPr>
        <p:spPr>
          <a:xfrm>
            <a:off x="9096865" y="3824713"/>
            <a:ext cx="1247775" cy="59317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49" name="CuadroTexto 48">
            <a:extLst>
              <a:ext uri="{FF2B5EF4-FFF2-40B4-BE49-F238E27FC236}">
                <a16:creationId xmlns:a16="http://schemas.microsoft.com/office/drawing/2014/main" id="{6EEFC218-7287-4AA9-9C2D-71689469A893}"/>
              </a:ext>
            </a:extLst>
          </p:cNvPr>
          <p:cNvSpPr txBox="1"/>
          <p:nvPr/>
        </p:nvSpPr>
        <p:spPr>
          <a:xfrm>
            <a:off x="9072809" y="3893261"/>
            <a:ext cx="1295886" cy="461665"/>
          </a:xfrm>
          <a:prstGeom prst="rect">
            <a:avLst/>
          </a:prstGeom>
          <a:noFill/>
        </p:spPr>
        <p:txBody>
          <a:bodyPr wrap="square" rtlCol="0">
            <a:spAutoFit/>
          </a:bodyPr>
          <a:lstStyle/>
          <a:p>
            <a:pPr algn="ctr"/>
            <a:r>
              <a:rPr lang="es-MX" sz="1200" dirty="0"/>
              <a:t>Reproducción de sonido</a:t>
            </a:r>
          </a:p>
        </p:txBody>
      </p:sp>
      <p:cxnSp>
        <p:nvCxnSpPr>
          <p:cNvPr id="50" name="Conector: angular 49">
            <a:extLst>
              <a:ext uri="{FF2B5EF4-FFF2-40B4-BE49-F238E27FC236}">
                <a16:creationId xmlns:a16="http://schemas.microsoft.com/office/drawing/2014/main" id="{CD0F00CE-5563-4964-9688-0C7672048259}"/>
              </a:ext>
            </a:extLst>
          </p:cNvPr>
          <p:cNvCxnSpPr>
            <a:stCxn id="44" idx="6"/>
            <a:endCxn id="49" idx="1"/>
          </p:cNvCxnSpPr>
          <p:nvPr/>
        </p:nvCxnSpPr>
        <p:spPr>
          <a:xfrm flipV="1">
            <a:off x="7827286" y="4124094"/>
            <a:ext cx="1245523" cy="168845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1" name="CuadroTexto 50">
            <a:extLst>
              <a:ext uri="{FF2B5EF4-FFF2-40B4-BE49-F238E27FC236}">
                <a16:creationId xmlns:a16="http://schemas.microsoft.com/office/drawing/2014/main" id="{35E41549-59B8-46E5-BD87-E374F4FC233B}"/>
              </a:ext>
            </a:extLst>
          </p:cNvPr>
          <p:cNvSpPr txBox="1"/>
          <p:nvPr/>
        </p:nvSpPr>
        <p:spPr>
          <a:xfrm>
            <a:off x="7781324" y="5570041"/>
            <a:ext cx="256195" cy="276999"/>
          </a:xfrm>
          <a:prstGeom prst="rect">
            <a:avLst/>
          </a:prstGeom>
          <a:noFill/>
        </p:spPr>
        <p:txBody>
          <a:bodyPr wrap="square" rtlCol="0">
            <a:spAutoFit/>
          </a:bodyPr>
          <a:lstStyle/>
          <a:p>
            <a:r>
              <a:rPr lang="es-MX" sz="1200" b="1" dirty="0"/>
              <a:t>1</a:t>
            </a:r>
          </a:p>
        </p:txBody>
      </p:sp>
      <p:sp>
        <p:nvSpPr>
          <p:cNvPr id="52" name="CuadroTexto 51">
            <a:extLst>
              <a:ext uri="{FF2B5EF4-FFF2-40B4-BE49-F238E27FC236}">
                <a16:creationId xmlns:a16="http://schemas.microsoft.com/office/drawing/2014/main" id="{2FB3DB20-10C2-461C-AE8D-76387358F278}"/>
              </a:ext>
            </a:extLst>
          </p:cNvPr>
          <p:cNvSpPr txBox="1"/>
          <p:nvPr/>
        </p:nvSpPr>
        <p:spPr>
          <a:xfrm>
            <a:off x="8883398" y="3818173"/>
            <a:ext cx="189411" cy="307777"/>
          </a:xfrm>
          <a:prstGeom prst="rect">
            <a:avLst/>
          </a:prstGeom>
          <a:noFill/>
        </p:spPr>
        <p:txBody>
          <a:bodyPr wrap="square" rtlCol="0">
            <a:spAutoFit/>
          </a:bodyPr>
          <a:lstStyle/>
          <a:p>
            <a:r>
              <a:rPr lang="es-MX" sz="1400" b="1" dirty="0"/>
              <a:t>*</a:t>
            </a:r>
          </a:p>
        </p:txBody>
      </p:sp>
      <p:sp>
        <p:nvSpPr>
          <p:cNvPr id="53" name="Título 1">
            <a:extLst>
              <a:ext uri="{FF2B5EF4-FFF2-40B4-BE49-F238E27FC236}">
                <a16:creationId xmlns:a16="http://schemas.microsoft.com/office/drawing/2014/main" id="{9D77D24C-577B-44C6-AFAD-A1F9BC3DBE3C}"/>
              </a:ext>
            </a:extLst>
          </p:cNvPr>
          <p:cNvSpPr txBox="1">
            <a:spLocks/>
          </p:cNvSpPr>
          <p:nvPr/>
        </p:nvSpPr>
        <p:spPr>
          <a:xfrm>
            <a:off x="609600" y="607997"/>
            <a:ext cx="10972800" cy="1142385"/>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gn="ctr"/>
            <a:r>
              <a:rPr lang="es-MX" sz="3600" dirty="0"/>
              <a:t>Diagrama de casos de uso</a:t>
            </a:r>
          </a:p>
        </p:txBody>
      </p:sp>
    </p:spTree>
    <p:extLst>
      <p:ext uri="{BB962C8B-B14F-4D97-AF65-F5344CB8AC3E}">
        <p14:creationId xmlns:p14="http://schemas.microsoft.com/office/powerpoint/2010/main" val="410985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DDA1B-BA4C-433A-8F12-357105BD8207}"/>
              </a:ext>
            </a:extLst>
          </p:cNvPr>
          <p:cNvSpPr>
            <a:spLocks noGrp="1"/>
          </p:cNvSpPr>
          <p:nvPr>
            <p:ph type="title"/>
          </p:nvPr>
        </p:nvSpPr>
        <p:spPr/>
        <p:txBody>
          <a:bodyPr>
            <a:normAutofit/>
          </a:bodyPr>
          <a:lstStyle/>
          <a:p>
            <a:pPr algn="ctr"/>
            <a:r>
              <a:rPr lang="es-MX" sz="4000" dirty="0"/>
              <a:t>Estándar de Codificación</a:t>
            </a:r>
          </a:p>
        </p:txBody>
      </p:sp>
      <p:sp>
        <p:nvSpPr>
          <p:cNvPr id="3" name="Marcador de contenido 2">
            <a:extLst>
              <a:ext uri="{FF2B5EF4-FFF2-40B4-BE49-F238E27FC236}">
                <a16:creationId xmlns:a16="http://schemas.microsoft.com/office/drawing/2014/main" id="{E7878DD0-FF37-440C-BF2B-FBF3CC5A13B1}"/>
              </a:ext>
            </a:extLst>
          </p:cNvPr>
          <p:cNvSpPr>
            <a:spLocks noGrp="1"/>
          </p:cNvSpPr>
          <p:nvPr>
            <p:ph idx="1"/>
          </p:nvPr>
        </p:nvSpPr>
        <p:spPr/>
        <p:txBody>
          <a:bodyPr>
            <a:normAutofit/>
          </a:bodyPr>
          <a:lstStyle/>
          <a:p>
            <a:pPr>
              <a:buFont typeface="Arial" panose="020B0604020202020204" pitchFamily="34" charset="0"/>
              <a:buChar char="•"/>
            </a:pPr>
            <a:r>
              <a:rPr lang="es-MX" dirty="0"/>
              <a:t>Nombrado de variables con la primera palabra en minúscula, las siguientes palabras inician con mayúscula. </a:t>
            </a:r>
          </a:p>
          <a:p>
            <a:pPr>
              <a:buFont typeface="Arial" panose="020B0604020202020204" pitchFamily="34" charset="0"/>
              <a:buChar char="•"/>
            </a:pPr>
            <a:r>
              <a:rPr lang="es-MX" dirty="0"/>
              <a:t>Nombre que proporcione contexto de la variable y se deben usar sustantivos.</a:t>
            </a:r>
          </a:p>
          <a:p>
            <a:pPr lvl="0">
              <a:buFont typeface="Arial" panose="020B0604020202020204" pitchFamily="34" charset="0"/>
              <a:buChar char="•"/>
            </a:pPr>
            <a:r>
              <a:rPr lang="es-MX" dirty="0"/>
              <a:t>Indentación de bloques, bloques bien definidos basados en el uso de inicio y fin del bloque (uso de {}).</a:t>
            </a:r>
          </a:p>
          <a:p>
            <a:pPr lvl="0">
              <a:buFont typeface="Arial" panose="020B0604020202020204" pitchFamily="34" charset="0"/>
              <a:buChar char="•"/>
            </a:pPr>
            <a:r>
              <a:rPr lang="es-MX" dirty="0"/>
              <a:t>Todo el código desarrollado tendrá una Indentación de 8 espacios.</a:t>
            </a:r>
          </a:p>
          <a:p>
            <a:pPr lvl="0">
              <a:buFont typeface="Arial" panose="020B0604020202020204" pitchFamily="34" charset="0"/>
              <a:buChar char="•"/>
            </a:pPr>
            <a:r>
              <a:rPr lang="es-MX" dirty="0"/>
              <a:t>Uso de comentarios/documentación que incluya datos del autor, datos de entrada y salida del programa, así como la descripción del procedimiento que se utiliza para resolver el programa. La documentación debe incluir comentarios relativos a la explicación de los bloques que se consideran y su funcionamiento.</a:t>
            </a:r>
          </a:p>
          <a:p>
            <a:endParaRPr lang="es-MX" dirty="0"/>
          </a:p>
        </p:txBody>
      </p:sp>
      <p:sp>
        <p:nvSpPr>
          <p:cNvPr id="4" name="Marcador de texto 3">
            <a:extLst>
              <a:ext uri="{FF2B5EF4-FFF2-40B4-BE49-F238E27FC236}">
                <a16:creationId xmlns:a16="http://schemas.microsoft.com/office/drawing/2014/main" id="{ADA91435-446F-4A11-AC89-8D85A9568F53}"/>
              </a:ext>
            </a:extLst>
          </p:cNvPr>
          <p:cNvSpPr>
            <a:spLocks noGrp="1"/>
          </p:cNvSpPr>
          <p:nvPr>
            <p:ph type="body" sz="half" idx="2"/>
          </p:nvPr>
        </p:nvSpPr>
        <p:spPr/>
        <p:txBody>
          <a:bodyPr>
            <a:normAutofit/>
          </a:bodyPr>
          <a:lstStyle/>
          <a:p>
            <a:pPr algn="ctr"/>
            <a:r>
              <a:rPr lang="es-MX" sz="2800" dirty="0"/>
              <a:t>Cambridge</a:t>
            </a:r>
          </a:p>
        </p:txBody>
      </p:sp>
    </p:spTree>
    <p:extLst>
      <p:ext uri="{BB962C8B-B14F-4D97-AF65-F5344CB8AC3E}">
        <p14:creationId xmlns:p14="http://schemas.microsoft.com/office/powerpoint/2010/main" val="12142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DDA1B-BA4C-433A-8F12-357105BD8207}"/>
              </a:ext>
            </a:extLst>
          </p:cNvPr>
          <p:cNvSpPr>
            <a:spLocks noGrp="1"/>
          </p:cNvSpPr>
          <p:nvPr>
            <p:ph type="title"/>
          </p:nvPr>
        </p:nvSpPr>
        <p:spPr/>
        <p:txBody>
          <a:bodyPr>
            <a:normAutofit/>
          </a:bodyPr>
          <a:lstStyle/>
          <a:p>
            <a:pPr algn="ctr"/>
            <a:r>
              <a:rPr lang="es-MX" sz="4000" dirty="0"/>
              <a:t>Estándar de Codificación</a:t>
            </a:r>
          </a:p>
        </p:txBody>
      </p:sp>
      <p:sp>
        <p:nvSpPr>
          <p:cNvPr id="3" name="Marcador de contenido 2">
            <a:extLst>
              <a:ext uri="{FF2B5EF4-FFF2-40B4-BE49-F238E27FC236}">
                <a16:creationId xmlns:a16="http://schemas.microsoft.com/office/drawing/2014/main" id="{E7878DD0-FF37-440C-BF2B-FBF3CC5A13B1}"/>
              </a:ext>
            </a:extLst>
          </p:cNvPr>
          <p:cNvSpPr>
            <a:spLocks noGrp="1"/>
          </p:cNvSpPr>
          <p:nvPr>
            <p:ph idx="1"/>
          </p:nvPr>
        </p:nvSpPr>
        <p:spPr>
          <a:xfrm>
            <a:off x="857522" y="990600"/>
            <a:ext cx="6217920" cy="5715000"/>
          </a:xfrm>
        </p:spPr>
        <p:txBody>
          <a:bodyPr>
            <a:normAutofit/>
          </a:bodyPr>
          <a:lstStyle/>
          <a:p>
            <a:pPr>
              <a:buFont typeface="Arial" panose="020B0604020202020204" pitchFamily="34" charset="0"/>
              <a:buChar char="•"/>
            </a:pPr>
            <a:r>
              <a:rPr lang="es-MX" dirty="0"/>
              <a:t>Uso de comentarios que incluya la descripción de cada función, sus parámetros y valores de retorno.</a:t>
            </a:r>
          </a:p>
          <a:p>
            <a:pPr marL="0" indent="0">
              <a:lnSpc>
                <a:spcPts val="0"/>
              </a:lnSpc>
              <a:buNone/>
            </a:pPr>
            <a:r>
              <a:rPr lang="es-MX" altLang="es-MX" sz="1100" dirty="0">
                <a:latin typeface="Arial Unicode MS"/>
              </a:rPr>
              <a:t>/**</a:t>
            </a:r>
          </a:p>
          <a:p>
            <a:pPr marL="0" indent="0">
              <a:lnSpc>
                <a:spcPts val="0"/>
              </a:lnSpc>
              <a:buNone/>
            </a:pPr>
            <a:r>
              <a:rPr lang="es-MX" altLang="es-MX" sz="1100" dirty="0">
                <a:latin typeface="Arial Unicode MS"/>
              </a:rPr>
              <a:t>* nombre_funcion:</a:t>
            </a:r>
          </a:p>
          <a:p>
            <a:pPr marL="0" indent="0">
              <a:lnSpc>
                <a:spcPts val="0"/>
              </a:lnSpc>
              <a:buNone/>
            </a:pPr>
            <a:r>
              <a:rPr lang="es-MX" altLang="es-MX" sz="1100" dirty="0">
                <a:latin typeface="Arial Unicode MS"/>
              </a:rPr>
              <a:t>* @par1: descripción del parámetro 1 </a:t>
            </a:r>
          </a:p>
          <a:p>
            <a:pPr marL="0" indent="0">
              <a:lnSpc>
                <a:spcPts val="0"/>
              </a:lnSpc>
              <a:buNone/>
            </a:pPr>
            <a:r>
              <a:rPr lang="es-MX" altLang="es-MX" sz="1100" dirty="0">
                <a:latin typeface="Arial Unicode MS"/>
              </a:rPr>
              <a:t>*@par2: descripción del parámetro 2</a:t>
            </a:r>
            <a:r>
              <a:rPr lang="es-MX" altLang="es-MX" sz="1100" dirty="0"/>
              <a:t> </a:t>
            </a:r>
          </a:p>
          <a:p>
            <a:pPr marL="0" indent="0">
              <a:lnSpc>
                <a:spcPts val="0"/>
              </a:lnSpc>
              <a:buNone/>
            </a:pPr>
            <a:r>
              <a:rPr lang="es-MX" altLang="es-MX" sz="1100" dirty="0"/>
              <a:t>*</a:t>
            </a:r>
          </a:p>
          <a:p>
            <a:pPr marL="0" lvl="0" indent="0" eaLnBrk="0" fontAlgn="base" hangingPunct="0">
              <a:lnSpc>
                <a:spcPct val="100000"/>
              </a:lnSpc>
              <a:spcBef>
                <a:spcPct val="0"/>
              </a:spcBef>
              <a:spcAft>
                <a:spcPct val="0"/>
              </a:spcAft>
              <a:buClrTx/>
              <a:buSzTx/>
              <a:buNone/>
            </a:pPr>
            <a:r>
              <a:rPr lang="es-MX" altLang="es-MX" sz="1100" dirty="0">
                <a:latin typeface="Arial" panose="020B0604020202020204" pitchFamily="34" charset="0"/>
              </a:rPr>
              <a:t>*</a:t>
            </a:r>
            <a:r>
              <a:rPr lang="es-MX" altLang="es-MX" sz="1100" dirty="0">
                <a:latin typeface="Arial Unicode MS"/>
              </a:rPr>
              <a:t>Descripción de la función. Puede incluir referencias a los parámetros * como @par1 y su fuente será ajustada correctamente en la salida. * Las constantes pueden ser referidas como %constante</a:t>
            </a:r>
            <a:r>
              <a:rPr lang="es-MX" altLang="es-MX" sz="1100" dirty="0"/>
              <a:t> </a:t>
            </a:r>
          </a:p>
          <a:p>
            <a:pPr marL="0" lvl="0" indent="0" eaLnBrk="0" fontAlgn="base" hangingPunct="0">
              <a:lnSpc>
                <a:spcPct val="100000"/>
              </a:lnSpc>
              <a:spcBef>
                <a:spcPct val="0"/>
              </a:spcBef>
              <a:spcAft>
                <a:spcPct val="0"/>
              </a:spcAft>
              <a:buClrTx/>
              <a:buSzTx/>
              <a:buNone/>
            </a:pPr>
            <a:r>
              <a:rPr lang="es-MX" altLang="es-MX" sz="1100" dirty="0"/>
              <a:t>*</a:t>
            </a:r>
          </a:p>
          <a:p>
            <a:pPr marL="0" lvl="0" indent="0" eaLnBrk="0" fontAlgn="base" hangingPunct="0">
              <a:lnSpc>
                <a:spcPct val="100000"/>
              </a:lnSpc>
              <a:spcBef>
                <a:spcPct val="0"/>
              </a:spcBef>
              <a:spcAft>
                <a:spcPct val="0"/>
              </a:spcAft>
              <a:buClrTx/>
              <a:buSzTx/>
              <a:buNone/>
            </a:pPr>
            <a:r>
              <a:rPr lang="es-MX" altLang="es-MX" sz="1100" dirty="0"/>
              <a:t>*Valor de retorno: nombre y descripción.</a:t>
            </a:r>
          </a:p>
          <a:p>
            <a:pPr marL="0" lvl="0" indent="0" eaLnBrk="0" fontAlgn="base" hangingPunct="0">
              <a:lnSpc>
                <a:spcPct val="100000"/>
              </a:lnSpc>
              <a:spcBef>
                <a:spcPct val="0"/>
              </a:spcBef>
              <a:spcAft>
                <a:spcPct val="0"/>
              </a:spcAft>
              <a:buClrTx/>
              <a:buSzTx/>
              <a:buNone/>
            </a:pPr>
            <a:r>
              <a:rPr lang="es-MX" altLang="es-MX" sz="1100" dirty="0"/>
              <a:t>*/</a:t>
            </a:r>
          </a:p>
          <a:p>
            <a:pPr marL="0" lvl="0" indent="0" eaLnBrk="0" fontAlgn="base" hangingPunct="0">
              <a:lnSpc>
                <a:spcPct val="100000"/>
              </a:lnSpc>
              <a:spcBef>
                <a:spcPct val="0"/>
              </a:spcBef>
              <a:spcAft>
                <a:spcPct val="0"/>
              </a:spcAft>
              <a:buClrTx/>
              <a:buSzTx/>
              <a:buNone/>
            </a:pPr>
            <a:r>
              <a:rPr lang="es-MX" altLang="es-MX" sz="1100" dirty="0" err="1"/>
              <a:t>Int</a:t>
            </a:r>
            <a:r>
              <a:rPr lang="es-MX" altLang="es-MX" sz="1100" dirty="0"/>
              <a:t> </a:t>
            </a:r>
            <a:r>
              <a:rPr lang="es-MX" altLang="es-MX" sz="1100" dirty="0" err="1"/>
              <a:t>function_name</a:t>
            </a:r>
            <a:r>
              <a:rPr lang="es-MX" altLang="es-MX" sz="1100" dirty="0"/>
              <a:t> (</a:t>
            </a:r>
            <a:r>
              <a:rPr lang="es-MX" altLang="es-MX" sz="1100" dirty="0" err="1"/>
              <a:t>int</a:t>
            </a:r>
            <a:r>
              <a:rPr lang="es-MX" altLang="es-MX" sz="1100" dirty="0"/>
              <a:t> par1, </a:t>
            </a:r>
            <a:r>
              <a:rPr lang="es-MX" altLang="es-MX" sz="1100" dirty="0" err="1"/>
              <a:t>char</a:t>
            </a:r>
            <a:r>
              <a:rPr lang="es-MX" altLang="es-MX" sz="1100" dirty="0"/>
              <a:t> *par2 )</a:t>
            </a:r>
          </a:p>
          <a:p>
            <a:pPr marL="0" lvl="0" indent="0" eaLnBrk="0" fontAlgn="base" hangingPunct="0">
              <a:lnSpc>
                <a:spcPct val="100000"/>
              </a:lnSpc>
              <a:spcBef>
                <a:spcPct val="0"/>
              </a:spcBef>
              <a:spcAft>
                <a:spcPct val="0"/>
              </a:spcAft>
              <a:buClrTx/>
              <a:buSzTx/>
              <a:buNone/>
            </a:pPr>
            <a:r>
              <a:rPr lang="es-MX" altLang="es-MX" sz="1100" dirty="0"/>
              <a:t>{</a:t>
            </a:r>
          </a:p>
          <a:p>
            <a:pPr marL="0" lvl="0" indent="0" eaLnBrk="0" fontAlgn="base" hangingPunct="0">
              <a:lnSpc>
                <a:spcPct val="100000"/>
              </a:lnSpc>
              <a:spcBef>
                <a:spcPct val="0"/>
              </a:spcBef>
              <a:spcAft>
                <a:spcPct val="0"/>
              </a:spcAft>
              <a:buClrTx/>
              <a:buSzTx/>
              <a:buNone/>
            </a:pPr>
            <a:r>
              <a:rPr lang="es-MX" altLang="es-MX" sz="1100" dirty="0"/>
              <a:t>}</a:t>
            </a:r>
          </a:p>
          <a:p>
            <a:r>
              <a:rPr lang="es-MX" dirty="0"/>
              <a:t>El nombre de la función estará definida por la acción que vaya a realizar. Todas las palabras escritas en minúsculas y separadas por un guion bajo.</a:t>
            </a:r>
          </a:p>
          <a:p>
            <a:pPr marL="0" indent="0">
              <a:buNone/>
            </a:pPr>
            <a:endParaRPr lang="es-MX" dirty="0"/>
          </a:p>
          <a:p>
            <a:endParaRPr lang="es-MX" dirty="0"/>
          </a:p>
        </p:txBody>
      </p:sp>
      <p:sp>
        <p:nvSpPr>
          <p:cNvPr id="4" name="Marcador de texto 3">
            <a:extLst>
              <a:ext uri="{FF2B5EF4-FFF2-40B4-BE49-F238E27FC236}">
                <a16:creationId xmlns:a16="http://schemas.microsoft.com/office/drawing/2014/main" id="{ADA91435-446F-4A11-AC89-8D85A9568F53}"/>
              </a:ext>
            </a:extLst>
          </p:cNvPr>
          <p:cNvSpPr>
            <a:spLocks noGrp="1"/>
          </p:cNvSpPr>
          <p:nvPr>
            <p:ph type="body" sz="half" idx="2"/>
          </p:nvPr>
        </p:nvSpPr>
        <p:spPr/>
        <p:txBody>
          <a:bodyPr>
            <a:normAutofit/>
          </a:bodyPr>
          <a:lstStyle/>
          <a:p>
            <a:pPr algn="ctr"/>
            <a:r>
              <a:rPr lang="es-MX" sz="2800" dirty="0"/>
              <a:t>Cambridge</a:t>
            </a:r>
          </a:p>
        </p:txBody>
      </p:sp>
    </p:spTree>
    <p:extLst>
      <p:ext uri="{BB962C8B-B14F-4D97-AF65-F5344CB8AC3E}">
        <p14:creationId xmlns:p14="http://schemas.microsoft.com/office/powerpoint/2010/main" val="245108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DA116-5691-4C6D-9EF5-88EBA6EC6E88}"/>
              </a:ext>
            </a:extLst>
          </p:cNvPr>
          <p:cNvSpPr>
            <a:spLocks noGrp="1"/>
          </p:cNvSpPr>
          <p:nvPr>
            <p:ph type="title"/>
          </p:nvPr>
        </p:nvSpPr>
        <p:spPr/>
        <p:txBody>
          <a:bodyPr>
            <a:noAutofit/>
          </a:bodyPr>
          <a:lstStyle/>
          <a:p>
            <a:pPr algn="ctr"/>
            <a:r>
              <a:rPr lang="es-MX" sz="6600" dirty="0"/>
              <a:t>Proceso de Desarrollo</a:t>
            </a:r>
          </a:p>
        </p:txBody>
      </p:sp>
      <p:sp>
        <p:nvSpPr>
          <p:cNvPr id="3" name="Marcador de texto 2">
            <a:extLst>
              <a:ext uri="{FF2B5EF4-FFF2-40B4-BE49-F238E27FC236}">
                <a16:creationId xmlns:a16="http://schemas.microsoft.com/office/drawing/2014/main" id="{F98490B9-4193-499F-A4EB-A81578A9CE3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2196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adrícula de rombos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6_TF03031015.potx" id="{212262FC-4018-4941-B652-2FDBD6CE81A8}" vid="{95DD5C8F-0A9C-4760-BF04-953D3CAD3F91}"/>
    </a:ext>
  </a:extLst>
</a:theme>
</file>

<file path=ppt/theme/theme2.xml><?xml version="1.0" encoding="utf-8"?>
<a:theme xmlns:a="http://schemas.openxmlformats.org/drawingml/2006/main" name="Tema d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empresarial con cuadrícula de rombos (panorámica)</Template>
  <TotalTime>3688</TotalTime>
  <Words>905</Words>
  <Application>Microsoft Office PowerPoint</Application>
  <PresentationFormat>Panorámica</PresentationFormat>
  <Paragraphs>96</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Unicode MS</vt:lpstr>
      <vt:lpstr>Bauhaus 93</vt:lpstr>
      <vt:lpstr>Courier New</vt:lpstr>
      <vt:lpstr>Cuadrícula de rombos 16 X 9</vt:lpstr>
      <vt:lpstr>Arduino Drum MIDI</vt:lpstr>
      <vt:lpstr>Definición del proyecto</vt:lpstr>
      <vt:lpstr>Tipos de Usuarios</vt:lpstr>
      <vt:lpstr>Requerimientos Funcionales y No Funcionales</vt:lpstr>
      <vt:lpstr>Requerimientos Funcionales y No Funcionales</vt:lpstr>
      <vt:lpstr>Presentación de PowerPoint</vt:lpstr>
      <vt:lpstr>Estándar de Codificación</vt:lpstr>
      <vt:lpstr>Estándar de Codificación</vt:lpstr>
      <vt:lpstr>Proceso de Desarrollo</vt:lpstr>
      <vt:lpstr>Herramientas</vt:lpstr>
      <vt:lpstr>Productividad Grupal</vt:lpstr>
      <vt:lpstr>Productividad Individual</vt:lpstr>
      <vt:lpstr>Calendario de Actividades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Drum MIDI</dc:title>
  <dc:creator>Elena Medina</dc:creator>
  <cp:lastModifiedBy>Elena Medina</cp:lastModifiedBy>
  <cp:revision>35</cp:revision>
  <dcterms:created xsi:type="dcterms:W3CDTF">2018-02-23T11:45:14Z</dcterms:created>
  <dcterms:modified xsi:type="dcterms:W3CDTF">2018-02-26T09:42:10Z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