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055D-62EB-45F5-97BB-A76776602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5B4B6-D9B8-4832-B5D2-8B6FFDB85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D0DF2-EB72-4F4D-A63E-F8F88F98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F5BD0-1E70-47B0-B676-325088F4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FEE46-6561-4CB2-AA91-2134ACC1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2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2454-6C4F-46C4-AD1D-38E09023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A92E-5A9C-4524-A448-7462BE0C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D360-9333-4B31-99A2-302F753E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C3487-CF3F-4415-A37C-BBDBEF3E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E6F7-6EAF-419F-89A2-D80BC34D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043D4-97DA-422C-AE22-A521D38CD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0534-3A2E-4D6B-8443-C9304340B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6E83-5A37-4CA3-B3B0-7B609FC4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4099-6963-4B17-AE87-1553F99D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AFFC-2CD5-42FC-9243-4653878D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E608-147D-4896-8D91-9FC6F14A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F900-B947-49D5-B101-EE5C1158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4C813-EC11-4F5B-AC1C-8D4D7A72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FC36-ED75-48C2-B079-7155A012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E738-B853-45F7-84AE-C389AFAC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54B4-8720-42D2-B542-FC4FC091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3DB9B-B3A1-4F27-AE34-0D2A9597B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41E4F-BA17-4786-B81D-1B7FD6CC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3BE6-5C52-4012-83C8-FB3A4CDA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BFE4-FFCA-432E-8B4C-FC5C507D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6F09-A76B-496F-BE8C-07147194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2EE6-CC0C-4803-9E3D-B9EC9E63D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F04BB-3A08-4768-937A-1D57239E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EAAD2-1802-4A9C-943C-13B571B3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06AA-C20D-4F1F-A81C-D379E09E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61873-66AE-47AB-9BC7-887FA483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E182-0982-4CF1-915D-2F00D177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A4BAD-7F5A-4EF5-A211-BED37DAD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BF893-D845-4E09-9E97-804B70640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38DED-BA4D-4AA2-BC30-B2A0722C8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A295E-A49E-41E7-A1E6-0F83F483B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A62CC-AA61-48FA-843F-4F73E376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A8B3E-1FCD-45B3-AB3B-4FDB841A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75601-ADDA-4C99-B191-C60E049A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7887-8DB0-4DC3-BA3B-73D06813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782CF-6BE5-4661-B86B-C1BC3D93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D7226-A758-4645-8425-37B2F8D3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CCE80-8D1F-4A0E-83A5-4B774574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1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8ECE9-3145-4BDD-B6A1-E85D6C4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2AAED-1474-497B-9821-B1AD171C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4FDA0-E926-4D35-9164-537C55E7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6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F005-12F7-4F8B-A6AD-0F1B44D2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9783-23C1-4D84-9937-68FF57EB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B95CD-BEF7-4174-8EF6-6BF7FFC7D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5B3DE-4B48-4DB3-8792-33F6DD27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BA223-D4EC-4AC2-B513-98DDA876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055E5-8908-4CAC-841B-67C4B6D0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E98C-55C0-45E2-AAAD-04572855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0DFD8-819F-4997-BDC9-738C98AEC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F815-28C7-4A7D-ABB3-830A5CB27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91FB0-47D8-4F70-A35A-74448B9B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1461-E7D6-418F-A196-4C98F70E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46F3E-5241-4EEF-AE7C-29BAA864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9F59A-6C57-442F-8D10-2D7ED02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AFDC-7ACF-4540-9F5F-F99F06919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F6C9-1926-4EFE-86D4-3C517068B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54551-61F6-4B10-9E49-AE99B4BD536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CF8F8-5B54-4922-B277-90B38217C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6433A-CF5F-4DDC-8147-49E1A81B1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57ED-BD74-4379-AFDB-F210C0FA6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C88BF1-517F-4893-93C8-DC6446C8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862012"/>
            <a:ext cx="7705725" cy="513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CCFC84-0469-467D-B406-3A9FCA8B722F}"/>
              </a:ext>
            </a:extLst>
          </p:cNvPr>
          <p:cNvSpPr txBox="1"/>
          <p:nvPr/>
        </p:nvSpPr>
        <p:spPr>
          <a:xfrm>
            <a:off x="3445844" y="500514"/>
            <a:ext cx="286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Sharpe Portfolio – Total Data</a:t>
            </a:r>
          </a:p>
        </p:txBody>
      </p:sp>
    </p:spTree>
    <p:extLst>
      <p:ext uri="{BB962C8B-B14F-4D97-AF65-F5344CB8AC3E}">
        <p14:creationId xmlns:p14="http://schemas.microsoft.com/office/powerpoint/2010/main" val="216215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1A29EC2-8277-400B-8C40-9C83DF7A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862012"/>
            <a:ext cx="7705725" cy="5133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FE1C8-A37E-4F4A-87F0-6A980E8A9DAC}"/>
              </a:ext>
            </a:extLst>
          </p:cNvPr>
          <p:cNvSpPr txBox="1"/>
          <p:nvPr/>
        </p:nvSpPr>
        <p:spPr>
          <a:xfrm>
            <a:off x="3445844" y="500514"/>
            <a:ext cx="27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Sharpe Portfolio – </a:t>
            </a:r>
            <a:r>
              <a:rPr lang="en-US" dirty="0" err="1"/>
              <a:t>PreCovid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3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16F64D0-C38B-4D63-A53F-161FAAE52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862012"/>
            <a:ext cx="7705725" cy="513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9844F-1982-4080-A444-0BDB3E57F117}"/>
              </a:ext>
            </a:extLst>
          </p:cNvPr>
          <p:cNvSpPr txBox="1"/>
          <p:nvPr/>
        </p:nvSpPr>
        <p:spPr>
          <a:xfrm>
            <a:off x="3445844" y="500514"/>
            <a:ext cx="284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Sharpe Portfolio – </a:t>
            </a:r>
            <a:r>
              <a:rPr lang="en-US" dirty="0" err="1"/>
              <a:t>PostCovid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BF0E966-E7A9-4B2E-B228-42FBB75BF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5794"/>
              </p:ext>
            </p:extLst>
          </p:nvPr>
        </p:nvGraphicFramePr>
        <p:xfrm>
          <a:off x="4215865" y="490730"/>
          <a:ext cx="6535555" cy="618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830">
                  <a:extLst>
                    <a:ext uri="{9D8B030D-6E8A-4147-A177-3AD203B41FA5}">
                      <a16:colId xmlns:a16="http://schemas.microsoft.com/office/drawing/2014/main" val="656783422"/>
                    </a:ext>
                  </a:extLst>
                </a:gridCol>
                <a:gridCol w="445175">
                  <a:extLst>
                    <a:ext uri="{9D8B030D-6E8A-4147-A177-3AD203B41FA5}">
                      <a16:colId xmlns:a16="http://schemas.microsoft.com/office/drawing/2014/main" val="3737620018"/>
                    </a:ext>
                  </a:extLst>
                </a:gridCol>
                <a:gridCol w="1146090">
                  <a:extLst>
                    <a:ext uri="{9D8B030D-6E8A-4147-A177-3AD203B41FA5}">
                      <a16:colId xmlns:a16="http://schemas.microsoft.com/office/drawing/2014/main" val="2108101967"/>
                    </a:ext>
                  </a:extLst>
                </a:gridCol>
                <a:gridCol w="757746">
                  <a:extLst>
                    <a:ext uri="{9D8B030D-6E8A-4147-A177-3AD203B41FA5}">
                      <a16:colId xmlns:a16="http://schemas.microsoft.com/office/drawing/2014/main" val="1012773778"/>
                    </a:ext>
                  </a:extLst>
                </a:gridCol>
                <a:gridCol w="1218806">
                  <a:extLst>
                    <a:ext uri="{9D8B030D-6E8A-4147-A177-3AD203B41FA5}">
                      <a16:colId xmlns:a16="http://schemas.microsoft.com/office/drawing/2014/main" val="2585782230"/>
                    </a:ext>
                  </a:extLst>
                </a:gridCol>
                <a:gridCol w="1565908">
                  <a:extLst>
                    <a:ext uri="{9D8B030D-6E8A-4147-A177-3AD203B41FA5}">
                      <a16:colId xmlns:a16="http://schemas.microsoft.com/office/drawing/2014/main" val="2007335147"/>
                    </a:ext>
                  </a:extLst>
                </a:gridCol>
              </a:tblGrid>
              <a:tr h="26469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 Class</a:t>
                      </a:r>
                    </a:p>
                    <a:p>
                      <a:pPr algn="ctr"/>
                      <a:r>
                        <a:rPr lang="en-US" dirty="0"/>
                        <a:t> Type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  <a:p>
                      <a:pPr algn="ctr"/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Optimum Portfolio 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05874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Pre-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Covid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Post-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Covid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489062"/>
                  </a:ext>
                </a:extLst>
              </a:tr>
              <a:tr h="389502">
                <a:tc>
                  <a:txBody>
                    <a:bodyPr/>
                    <a:lstStyle/>
                    <a:p>
                      <a:r>
                        <a:rPr lang="en-US" sz="1600" b="1" dirty="0"/>
                        <a:t>S&amp;P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8.32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2.62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3.41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036571668"/>
                  </a:ext>
                </a:extLst>
              </a:tr>
              <a:tr h="389502">
                <a:tc rowSpan="4">
                  <a:txBody>
                    <a:bodyPr/>
                    <a:lstStyle/>
                    <a:p>
                      <a:endParaRPr lang="en-US" sz="1600" b="1" dirty="0"/>
                    </a:p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13.60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12.40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12.01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977553860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3.33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12.06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3.03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770412720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9.77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9.62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6.89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251919388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13.99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13.12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11.24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492222404"/>
                  </a:ext>
                </a:extLst>
              </a:tr>
              <a:tr h="389502">
                <a:tc rowSpan="3">
                  <a:txBody>
                    <a:bodyPr/>
                    <a:lstStyle/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Crypto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13.12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6.81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4.12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1554567532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2.16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1.80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15.89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514870736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0.20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0.66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1.14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39212659"/>
                  </a:ext>
                </a:extLst>
              </a:tr>
              <a:tr h="389502">
                <a:tc rowSpan="3">
                  <a:txBody>
                    <a:bodyPr/>
                    <a:lstStyle/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Commodities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6.10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6.93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5.38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14104029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Soybeans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2.89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0.05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14.22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240402482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2.53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5.85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1.49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356144105"/>
                  </a:ext>
                </a:extLst>
              </a:tr>
              <a:tr h="389502">
                <a:tc rowSpan="3">
                  <a:txBody>
                    <a:bodyPr/>
                    <a:lstStyle/>
                    <a:p>
                      <a:endParaRPr lang="en-US" sz="1600" b="1" dirty="0"/>
                    </a:p>
                    <a:p>
                      <a:pPr algn="l"/>
                      <a:r>
                        <a:rPr lang="en-US" sz="1600" b="1" dirty="0"/>
                        <a:t>Metals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9.59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13.43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6.91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913771329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12.84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11.06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11.58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575755146"/>
                  </a:ext>
                </a:extLst>
              </a:tr>
              <a:tr h="3895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1.56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3.59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>
                          <a:effectLst/>
                        </a:rPr>
                        <a:t>2.67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09446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78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01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23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104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J</dc:creator>
  <cp:lastModifiedBy>N J</cp:lastModifiedBy>
  <cp:revision>10</cp:revision>
  <dcterms:created xsi:type="dcterms:W3CDTF">2020-11-14T00:45:05Z</dcterms:created>
  <dcterms:modified xsi:type="dcterms:W3CDTF">2020-11-14T02:02:38Z</dcterms:modified>
</cp:coreProperties>
</file>