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2"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3"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7ECD973-9142-4E3D-B469-55B174C2264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685800" y="1143000"/>
            <a:ext cx="5485680" cy="3085560"/>
          </a:xfrm>
          <a:prstGeom prst="rect">
            <a:avLst/>
          </a:prstGeom>
          <a:ln w="0">
            <a:noFill/>
          </a:ln>
        </p:spPr>
      </p:sp>
      <p:sp>
        <p:nvSpPr>
          <p:cNvPr id="8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2000" spc="-1" strike="noStrike">
                <a:solidFill>
                  <a:srgbClr val="000000"/>
                </a:solidFill>
                <a:latin typeface="Arial"/>
              </a:rPr>
              <a:t>Hello. My name is Damean Murphy-Short. Today, I’m going to be presenting the system we have designed to support DriverPass in their business endeavor. </a:t>
            </a:r>
            <a:endParaRPr b="0" lang="en-US" sz="2000" spc="-1" strike="noStrike">
              <a:solidFill>
                <a:srgbClr val="000000"/>
              </a:solidFill>
              <a:latin typeface="Arial"/>
            </a:endParaRPr>
          </a:p>
        </p:txBody>
      </p:sp>
      <p:sp>
        <p:nvSpPr>
          <p:cNvPr id="86"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D3C42BB4-291D-4910-B8BA-5B47E3A601D6}"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685800" y="1143000"/>
            <a:ext cx="5485680" cy="3085560"/>
          </a:xfrm>
          <a:prstGeom prst="rect">
            <a:avLst/>
          </a:prstGeom>
          <a:ln w="0">
            <a:noFill/>
          </a:ln>
        </p:spPr>
      </p:sp>
      <p:sp>
        <p:nvSpPr>
          <p:cNvPr id="8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1400" spc="-1" strike="noStrike">
                <a:solidFill>
                  <a:srgbClr val="000000"/>
                </a:solidFill>
                <a:latin typeface="Arial"/>
              </a:rPr>
              <a:t>In system design, we have two kinds of requirements that we are interested in: Requirements for what our system must </a:t>
            </a:r>
            <a:r>
              <a:rPr b="0" i="1" lang="en-US" sz="1400" spc="-1" strike="noStrike">
                <a:solidFill>
                  <a:srgbClr val="000000"/>
                </a:solidFill>
                <a:latin typeface="Arial"/>
              </a:rPr>
              <a:t>do, </a:t>
            </a:r>
            <a:r>
              <a:rPr b="0" lang="en-US" sz="1400" spc="-1" strike="noStrike">
                <a:solidFill>
                  <a:srgbClr val="000000"/>
                </a:solidFill>
                <a:latin typeface="Arial"/>
              </a:rPr>
              <a:t>which we call functional and requirements for </a:t>
            </a:r>
            <a:r>
              <a:rPr b="0" i="1" lang="en-US" sz="1400" spc="-1" strike="noStrike">
                <a:solidFill>
                  <a:srgbClr val="000000"/>
                </a:solidFill>
                <a:latin typeface="Arial"/>
              </a:rPr>
              <a:t>qualities </a:t>
            </a:r>
            <a:r>
              <a:rPr b="0" lang="en-US" sz="1400" spc="-1" strike="noStrike">
                <a:solidFill>
                  <a:srgbClr val="000000"/>
                </a:solidFill>
                <a:latin typeface="Arial"/>
              </a:rPr>
              <a:t>the system has, which we call non-functional. </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The most important functional requirements we identified were the ability of a student to book a reservation and the ability of a student to purchase practice exams and courses online. These are core to the DriverPass business model, and without them, no other tasks can take place. These two functions are essentially the entry point of interaction with your customer base.</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As for non-functional requirements, we want to ensure that customers and employees alike have a seemless experience using the web interface we create. For that reason, it is crucial that we have webpages load responsively to avoid user discouragement when visiting the site. To help us achieve this, we shall utilize an infrastructure that grows with the needs of DriverPass by taking advantage of cloud hosting. That means that the cloud provider will be able to dynamically adjust to the amount of computers we need to keep our performance goals aligned without us needing to be concerned for the exact details.</a:t>
            </a:r>
            <a:endParaRPr b="0" lang="en-US" sz="1400" spc="-1" strike="noStrike">
              <a:solidFill>
                <a:srgbClr val="000000"/>
              </a:solidFill>
              <a:latin typeface="Arial"/>
            </a:endParaRPr>
          </a:p>
        </p:txBody>
      </p:sp>
      <p:sp>
        <p:nvSpPr>
          <p:cNvPr id="89"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F9DF0F00-AA04-4893-9C1B-6AC10ECACBD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685800" y="1143000"/>
            <a:ext cx="5485680" cy="3085560"/>
          </a:xfrm>
          <a:prstGeom prst="rect">
            <a:avLst/>
          </a:prstGeom>
          <a:ln w="0">
            <a:noFill/>
          </a:ln>
        </p:spPr>
      </p:sp>
      <p:sp>
        <p:nvSpPr>
          <p:cNvPr id="9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1800" spc="-1" strike="noStrike">
                <a:solidFill>
                  <a:srgbClr val="000000"/>
                </a:solidFill>
                <a:latin typeface="Arial"/>
              </a:rPr>
              <a:t>In this diagram, we lay out the people who are going to interact with our system, as well as the tasks they are going to be able to carry out. We can see that your clients, the students, will be able to purchase courses, book driving instruction, and login to the web interface. Meanwhile, Secretaries will also be able to book reservations for students over the phone. The system administrator will have full flexibility to manually adjust the schedule when needed. Driving instructors will be able to provide insight on student’s pages to provide more value to the customers. Finally, live updates from the DMV will be provided as notifications to all employees in order to better adhere to legal regulations.</a:t>
            </a:r>
            <a:endParaRPr b="0" lang="en-US" sz="1800" spc="-1" strike="noStrike">
              <a:solidFill>
                <a:srgbClr val="000000"/>
              </a:solidFill>
              <a:latin typeface="Arial"/>
            </a:endParaRPr>
          </a:p>
        </p:txBody>
      </p:sp>
      <p:sp>
        <p:nvSpPr>
          <p:cNvPr id="92"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0817239C-C21D-4F7E-86E2-6657502DA98C}"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Img"/>
          </p:nvPr>
        </p:nvSpPr>
        <p:spPr>
          <a:xfrm>
            <a:off x="685800" y="1143000"/>
            <a:ext cx="5485680" cy="3085560"/>
          </a:xfrm>
          <a:prstGeom prst="rect">
            <a:avLst/>
          </a:prstGeom>
          <a:ln w="0">
            <a:noFill/>
          </a:ln>
        </p:spPr>
      </p:sp>
      <p:sp>
        <p:nvSpPr>
          <p:cNvPr id="9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defTabSz="914400">
              <a:lnSpc>
                <a:spcPct val="100000"/>
              </a:lnSpc>
              <a:buNone/>
              <a:tabLst>
                <a:tab algn="l" pos="0"/>
              </a:tabLst>
            </a:pPr>
            <a:r>
              <a:rPr b="0" lang="en-US" sz="1600" spc="-1" strike="noStrike">
                <a:solidFill>
                  <a:srgbClr val="000000"/>
                </a:solidFill>
                <a:latin typeface="Arial"/>
              </a:rPr>
              <a:t>In this diagram, we depict the act of a student booking an appointment for driving lessons. Knowing that flexibility in this task is essential to DriverPass’s success, we outline how this can be done both online and over the phone with a secretary. </a:t>
            </a:r>
            <a:endParaRPr b="0" lang="en-US" sz="1600" spc="-1" strike="noStrike">
              <a:solidFill>
                <a:srgbClr val="000000"/>
              </a:solidFill>
              <a:latin typeface="Arial"/>
            </a:endParaRPr>
          </a:p>
          <a:p>
            <a:pPr marL="216000" indent="0" defTabSz="914400">
              <a:lnSpc>
                <a:spcPct val="100000"/>
              </a:lnSpc>
              <a:buNone/>
              <a:tabLst>
                <a:tab algn="l" pos="0"/>
              </a:tabLst>
            </a:pPr>
            <a:r>
              <a:rPr b="0" lang="en-US" sz="1600" spc="-1" strike="noStrike">
                <a:solidFill>
                  <a:srgbClr val="000000"/>
                </a:solidFill>
                <a:latin typeface="Arial"/>
              </a:rPr>
              <a:t>The key steps that we have identified that make up this process are as follows: First the student will give their personal information. Then, they will select a time, date, and pickup location. If the appointment time chosen is available, they will proceed to tell us their payment information, and otherwise they will choose a new appointment time. Finally, once the payment has cleared, the system will notate the appointment in the schedule and the whole interaction is finalized.</a:t>
            </a:r>
            <a:endParaRPr b="0" lang="en-US" sz="1600" spc="-1" strike="noStrike">
              <a:solidFill>
                <a:srgbClr val="000000"/>
              </a:solidFill>
              <a:latin typeface="Arial"/>
            </a:endParaRPr>
          </a:p>
          <a:p>
            <a:pPr marL="216000" indent="0" defTabSz="914400">
              <a:lnSpc>
                <a:spcPct val="100000"/>
              </a:lnSpc>
              <a:buNone/>
              <a:tabLst>
                <a:tab algn="l" pos="0"/>
              </a:tabLst>
            </a:pPr>
            <a:r>
              <a:rPr b="0" lang="en-US" sz="1600" spc="-1" strike="noStrike">
                <a:solidFill>
                  <a:srgbClr val="000000"/>
                </a:solidFill>
                <a:latin typeface="Arial"/>
              </a:rPr>
              <a:t>As one of the key aspects of DriverPass’s business, we wanted to make this process as easy and simple as possible, while still retaining a robust and feature-filled experience. </a:t>
            </a:r>
            <a:endParaRPr b="0" lang="en-US" sz="1600" spc="-1" strike="noStrike">
              <a:solidFill>
                <a:srgbClr val="000000"/>
              </a:solidFill>
              <a:latin typeface="Arial"/>
            </a:endParaRPr>
          </a:p>
        </p:txBody>
      </p:sp>
      <p:sp>
        <p:nvSpPr>
          <p:cNvPr id="95"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095F104C-301C-4E65-85D2-6C42ACA5D12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685800" y="1143000"/>
            <a:ext cx="5485680" cy="3085560"/>
          </a:xfrm>
          <a:prstGeom prst="rect">
            <a:avLst/>
          </a:prstGeom>
          <a:ln w="0">
            <a:noFill/>
          </a:ln>
        </p:spPr>
      </p:sp>
      <p:sp>
        <p:nvSpPr>
          <p:cNvPr id="97" name="PlaceHolder 2"/>
          <p:cNvSpPr>
            <a:spLocks noGrp="1"/>
          </p:cNvSpPr>
          <p:nvPr>
            <p:ph type="body"/>
          </p:nvPr>
        </p:nvSpPr>
        <p:spPr>
          <a:xfrm>
            <a:off x="685800" y="440136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en-US" sz="1600" spc="-1" strike="noStrike">
                <a:solidFill>
                  <a:srgbClr val="000000"/>
                </a:solidFill>
                <a:latin typeface="Arial"/>
              </a:rPr>
              <a:t>Since DriverPass is dedicated to the security of itself and its clients, we have taken a few things into consideration in system design. Firstly, the use of passwords will ensure that only the person who really owns the account can log into it. Passwords will be reset with an email that only the owner should have access to. This makes sure that no client  can have their account stolen easily and that no company records can be tampered with by outsiders. </a:t>
            </a:r>
            <a:endParaRPr b="0" lang="en-US" sz="1600" spc="-1" strike="noStrike">
              <a:solidFill>
                <a:srgbClr val="000000"/>
              </a:solidFill>
              <a:latin typeface="Arial"/>
            </a:endParaRPr>
          </a:p>
          <a:p>
            <a:pPr marL="216000" indent="0">
              <a:lnSpc>
                <a:spcPct val="100000"/>
              </a:lnSpc>
              <a:buNone/>
              <a:tabLst>
                <a:tab algn="l" pos="0"/>
              </a:tabLst>
            </a:pPr>
            <a:r>
              <a:rPr b="0" lang="en-US" sz="1600" spc="-1" strike="noStrike">
                <a:solidFill>
                  <a:srgbClr val="000000"/>
                </a:solidFill>
                <a:latin typeface="Arial"/>
              </a:rPr>
              <a:t>Every action performed will create a trail that can be followed in the case that malicious practices are discovered.</a:t>
            </a:r>
            <a:endParaRPr b="0" lang="en-US" sz="1600" spc="-1" strike="noStrike">
              <a:solidFill>
                <a:srgbClr val="000000"/>
              </a:solidFill>
              <a:latin typeface="Arial"/>
            </a:endParaRPr>
          </a:p>
          <a:p>
            <a:pPr marL="216000" indent="0">
              <a:lnSpc>
                <a:spcPct val="100000"/>
              </a:lnSpc>
              <a:buNone/>
              <a:tabLst>
                <a:tab algn="l" pos="0"/>
              </a:tabLst>
            </a:pPr>
            <a:r>
              <a:rPr b="0" lang="en-US" sz="1600" spc="-1" strike="noStrike">
                <a:solidFill>
                  <a:srgbClr val="000000"/>
                </a:solidFill>
                <a:latin typeface="Arial"/>
              </a:rPr>
              <a:t>Encrypted communication is a phrase that means all payment processing stays hidden except to the partner and ourselves. </a:t>
            </a:r>
            <a:endParaRPr b="0" lang="en-US" sz="1600" spc="-1" strike="noStrike">
              <a:solidFill>
                <a:srgbClr val="000000"/>
              </a:solidFill>
              <a:latin typeface="Arial"/>
            </a:endParaRPr>
          </a:p>
          <a:p>
            <a:pPr marL="216000" indent="0">
              <a:lnSpc>
                <a:spcPct val="100000"/>
              </a:lnSpc>
              <a:buNone/>
              <a:tabLst>
                <a:tab algn="l" pos="0"/>
              </a:tabLst>
            </a:pPr>
            <a:r>
              <a:rPr b="0" lang="en-US" sz="1600" spc="-1" strike="noStrike">
                <a:solidFill>
                  <a:srgbClr val="000000"/>
                </a:solidFill>
                <a:latin typeface="Arial"/>
              </a:rPr>
              <a:t>We also want to ensure that no one has access to any functionalities except those that they are supposed to. This is why the design accomodates for a separation between customer accounts and employee accounts.</a:t>
            </a:r>
            <a:endParaRPr b="0" lang="en-US" sz="1600" spc="-1" strike="noStrike">
              <a:solidFill>
                <a:srgbClr val="000000"/>
              </a:solidFill>
              <a:latin typeface="Arial"/>
            </a:endParaRPr>
          </a:p>
        </p:txBody>
      </p:sp>
      <p:sp>
        <p:nvSpPr>
          <p:cNvPr id="98"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E3B92190-98C2-4DE3-99EC-C04565BCE29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Img"/>
          </p:nvPr>
        </p:nvSpPr>
        <p:spPr>
          <a:xfrm>
            <a:off x="685800" y="1143000"/>
            <a:ext cx="5485680" cy="3085560"/>
          </a:xfrm>
          <a:prstGeom prst="rect">
            <a:avLst/>
          </a:prstGeom>
          <a:ln w="0">
            <a:noFill/>
          </a:ln>
        </p:spPr>
      </p:sp>
      <p:sp>
        <p:nvSpPr>
          <p:cNvPr id="10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defTabSz="914400">
              <a:lnSpc>
                <a:spcPct val="100000"/>
              </a:lnSpc>
              <a:buNone/>
              <a:tabLst>
                <a:tab algn="l" pos="0"/>
              </a:tabLst>
            </a:pPr>
            <a:r>
              <a:rPr b="0" lang="en-US" sz="1600" spc="-1" strike="noStrike">
                <a:solidFill>
                  <a:srgbClr val="000000"/>
                </a:solidFill>
                <a:latin typeface="Arial"/>
              </a:rPr>
              <a:t>Every system has its limits, and it’s important for us to keep in mind what our system will not be able to do so that we can work around and anticipate any shortcomings.</a:t>
            </a:r>
            <a:endParaRPr b="0" lang="en-US" sz="1600" spc="-1" strike="noStrike">
              <a:solidFill>
                <a:srgbClr val="000000"/>
              </a:solidFill>
              <a:latin typeface="Arial"/>
            </a:endParaRPr>
          </a:p>
          <a:p>
            <a:pPr marL="216000" indent="0" defTabSz="914400">
              <a:lnSpc>
                <a:spcPct val="100000"/>
              </a:lnSpc>
              <a:buNone/>
              <a:tabLst>
                <a:tab algn="l" pos="0"/>
              </a:tabLst>
            </a:pPr>
            <a:r>
              <a:rPr b="0" lang="en-US" sz="1600" spc="-1" strike="noStrike">
                <a:solidFill>
                  <a:srgbClr val="000000"/>
                </a:solidFill>
                <a:latin typeface="Arial"/>
              </a:rPr>
              <a:t>Since our system is being hosted entirely in the cloud, there will be no way to perform our work tasks if there is no direct connection to the internet or to the cloud provider itself. In modern life, we seldom go without the internet, so we hope to mitigate this limitation by maintaining a constant connection.</a:t>
            </a:r>
            <a:endParaRPr b="0" lang="en-US" sz="1600" spc="-1" strike="noStrike">
              <a:solidFill>
                <a:srgbClr val="000000"/>
              </a:solidFill>
              <a:latin typeface="Arial"/>
            </a:endParaRPr>
          </a:p>
          <a:p>
            <a:pPr marL="216000" indent="0" defTabSz="914400">
              <a:lnSpc>
                <a:spcPct val="100000"/>
              </a:lnSpc>
              <a:buNone/>
              <a:tabLst>
                <a:tab algn="l" pos="0"/>
              </a:tabLst>
            </a:pPr>
            <a:r>
              <a:rPr b="0" lang="en-US" sz="1600" spc="-1" strike="noStrike">
                <a:solidFill>
                  <a:srgbClr val="000000"/>
                </a:solidFill>
                <a:latin typeface="Arial"/>
              </a:rPr>
              <a:t>Another limitation of our system is that it cannot account for human error. Suppose a client does not attend their reservation, then a vehicle and driving instructor, who are physically able to support another student, are still marked as unavailable in the schedule without manual intervention. In an attempt to reduce the impact of this, the administrator has been given full ability to manually adjust the schedule.</a:t>
            </a:r>
            <a:endParaRPr b="0" lang="en-US" sz="1600" spc="-1" strike="noStrike">
              <a:solidFill>
                <a:srgbClr val="000000"/>
              </a:solidFill>
              <a:latin typeface="Arial"/>
            </a:endParaRPr>
          </a:p>
        </p:txBody>
      </p:sp>
      <p:sp>
        <p:nvSpPr>
          <p:cNvPr id="101"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chemeClr val="dk1"/>
                </a:solidFill>
                <a:latin typeface="+mn-lt"/>
                <a:ea typeface="+mn-ea"/>
              </a:defRPr>
            </a:lvl1pPr>
          </a:lstStyle>
          <a:p>
            <a:pPr indent="0" algn="r" defTabSz="914400">
              <a:lnSpc>
                <a:spcPct val="100000"/>
              </a:lnSpc>
              <a:buNone/>
              <a:tabLst>
                <a:tab algn="l" pos="0"/>
              </a:tabLst>
            </a:pPr>
            <a:fld id="{02DA1602-893B-4777-9C97-77A5269DD113}"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F8C3747-A8E5-4DB2-BB23-7804184E8CD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DC68DA58-0ABC-48AC-B49F-7050D736F46C}"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B7E01177-9409-485A-9FC3-16940E59F4BD}"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C2A6216-AB5C-4047-B881-B04A32D5758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B9CA550-1F23-4BEB-BB10-C30F9B305DF7}"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5F61980-31CC-4610-B678-30CDCCC63FA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BAADB3A2-6687-4C10-B82A-29E7BB215518}"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E744F857-F424-456D-983F-865581A6CCF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BDBAC5F-7254-4033-8F28-73F5CEF48DDE}"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EC63DE11-388E-4C85-99E8-BAE877063A53}"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D4376F9-8F4B-4A24-A2E4-A476C8710E74}"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724C7536-645A-41D8-9BDF-1F5B0EC4B97E}" type="slidenum">
              <a:rPr b="0" lang="en-US" sz="1200" spc="-1" strike="noStrike">
                <a:solidFill>
                  <a:schemeClr val="dk1">
                    <a:tint val="75000"/>
                  </a:schemeClr>
                </a:solidFill>
                <a:latin typeface="Calibri"/>
              </a:rPr>
              <a:t>4</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D071809E-211C-4F0F-B286-2A46D50F2B6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3B717F4-E639-4266-94A0-69597EA2410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EBB948B-CA52-41D4-AC3B-EB6E1A66850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EBF2764-9AC6-47FF-9855-7AD8E467F3D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7091D34-7DF0-4CAF-B6D6-3523AAF1B80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73EA49E6-181C-4758-B535-2CB70A9E0E7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a:t>
            </a:r>
            <a:r>
              <a:rPr b="0" lang="en-US" sz="1800" spc="-1" strike="noStrike">
                <a:solidFill>
                  <a:srgbClr val="000000"/>
                </a:solidFill>
                <a:latin typeface="Arial"/>
              </a:rPr>
              <a:t>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EE836F4-98CF-42AF-AAB1-A1821D0A8A7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55783152-C53D-4726-A601-1A1DB827C15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78F62E91-1D84-4D91-9E8C-2E280A1E634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1EE2686-8207-405B-B053-1ABA10280E7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Rectangle 8">
            <a:extLst>
              <a:ext uri="{C183D7F6-B498-43B3-948B-1728B52AA6E4}">
                <adec:decorative xmlns:adec="http://schemas.microsoft.com/office/drawing/2017/decorative" val="1"/>
              </a:ext>
            </a:extLst>
          </p:cNvPr>
          <p:cNvSpPr/>
          <p:nvPr/>
        </p:nvSpPr>
        <p:spPr>
          <a:xfrm>
            <a:off x="475560" y="0"/>
            <a:ext cx="1090944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56" name="Picture 10"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57" name="PlaceHolder 1"/>
          <p:cNvSpPr>
            <a:spLocks noGrp="1"/>
          </p:cNvSpPr>
          <p:nvPr>
            <p:ph type="title"/>
          </p:nvPr>
        </p:nvSpPr>
        <p:spPr>
          <a:xfrm>
            <a:off x="3045240" y="2043720"/>
            <a:ext cx="6104520" cy="203040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n-US" sz="6000" spc="-1" strike="noStrike">
                <a:solidFill>
                  <a:srgbClr val="ffffff"/>
                </a:solidFill>
                <a:latin typeface="Calibri Light"/>
              </a:rPr>
              <a:t>DriverPass</a:t>
            </a:r>
            <a:br>
              <a:rPr sz="6000"/>
            </a:br>
            <a:r>
              <a:rPr b="0" lang="en-US" sz="6000" spc="-1" strike="noStrike">
                <a:solidFill>
                  <a:srgbClr val="ffffff"/>
                </a:solidFill>
                <a:latin typeface="Calibri Light"/>
              </a:rPr>
              <a:t>System Analysis</a:t>
            </a:r>
            <a:endParaRPr b="0" lang="en-US" sz="6000" spc="-1" strike="noStrike">
              <a:solidFill>
                <a:srgbClr val="000000"/>
              </a:solidFill>
              <a:latin typeface="Arial"/>
            </a:endParaRPr>
          </a:p>
        </p:txBody>
      </p:sp>
      <p:sp>
        <p:nvSpPr>
          <p:cNvPr id="58" name="PlaceHolder 2"/>
          <p:cNvSpPr>
            <a:spLocks noGrp="1"/>
          </p:cNvSpPr>
          <p:nvPr>
            <p:ph type="subTitle"/>
          </p:nvPr>
        </p:nvSpPr>
        <p:spPr>
          <a:xfrm>
            <a:off x="3045240" y="4074840"/>
            <a:ext cx="6104520" cy="681480"/>
          </a:xfrm>
          <a:prstGeom prst="rect">
            <a:avLst/>
          </a:prstGeom>
          <a:noFill/>
          <a:ln w="0">
            <a:noFill/>
          </a:ln>
        </p:spPr>
        <p:txBody>
          <a:bodyPr lIns="91440" rIns="91440" tIns="45720" bIns="45720" anchor="t">
            <a:normAutofit fontScale="71666"/>
          </a:bodyPr>
          <a:p>
            <a:pPr indent="0" algn="ctr" defTabSz="914400">
              <a:lnSpc>
                <a:spcPct val="90000"/>
              </a:lnSpc>
              <a:spcBef>
                <a:spcPts val="1001"/>
              </a:spcBef>
              <a:buNone/>
              <a:tabLst>
                <a:tab algn="l" pos="0"/>
              </a:tabLst>
            </a:pPr>
            <a:r>
              <a:rPr b="0" lang="en-US" sz="2400" spc="-1" strike="noStrike">
                <a:solidFill>
                  <a:srgbClr val="ffffff"/>
                </a:solidFill>
                <a:latin typeface="Calibri"/>
              </a:rPr>
              <a:t>Damean Murphy-Short</a:t>
            </a:r>
            <a:endParaRPr b="0" lang="en-US"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rgbClr val="ffffff"/>
                </a:solidFill>
                <a:latin typeface="Calibri"/>
              </a:rPr>
              <a:t>Southern New Hampshire University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59" name="Rectangle 8">
            <a:extLst>
              <a:ext uri="{C183D7F6-B498-43B3-948B-1728B52AA6E4}">
                <adec:decorative xmlns:adec="http://schemas.microsoft.com/office/drawing/2017/decorative" val="1"/>
              </a:ext>
            </a:extLst>
          </p:cNvPr>
          <p:cNvSpPr/>
          <p:nvPr/>
        </p:nvSpPr>
        <p:spPr>
          <a:xfrm>
            <a:off x="0" y="0"/>
            <a:ext cx="60814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0" name="Rectangle 10">
            <a:extLst>
              <a:ext uri="{C183D7F6-B498-43B3-948B-1728B52AA6E4}">
                <adec:decorative xmlns:adec="http://schemas.microsoft.com/office/drawing/2017/decorative" val="1"/>
              </a:ext>
            </a:extLst>
          </p:cNvPr>
          <p:cNvSpPr/>
          <p:nvPr/>
        </p:nvSpPr>
        <p:spPr>
          <a:xfrm>
            <a:off x="0" y="0"/>
            <a:ext cx="1219140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61" name="Picture 12"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62" name="PlaceHolder 1"/>
          <p:cNvSpPr>
            <a:spLocks noGrp="1"/>
          </p:cNvSpPr>
          <p:nvPr>
            <p:ph type="title"/>
          </p:nvPr>
        </p:nvSpPr>
        <p:spPr>
          <a:xfrm>
            <a:off x="640080" y="2053800"/>
            <a:ext cx="3931920" cy="27594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lt1"/>
                </a:solidFill>
                <a:latin typeface="Calibri Light"/>
              </a:rPr>
              <a:t>System Requirements</a:t>
            </a:r>
            <a:endParaRPr b="0" lang="en-US" sz="4400" spc="-1" strike="noStrike">
              <a:solidFill>
                <a:srgbClr val="000000"/>
              </a:solidFill>
              <a:latin typeface="Arial"/>
            </a:endParaRPr>
          </a:p>
        </p:txBody>
      </p:sp>
      <p:sp>
        <p:nvSpPr>
          <p:cNvPr id="63" name="PlaceHolder 2"/>
          <p:cNvSpPr>
            <a:spLocks noGrp="1"/>
          </p:cNvSpPr>
          <p:nvPr>
            <p:ph/>
          </p:nvPr>
        </p:nvSpPr>
        <p:spPr>
          <a:xfrm>
            <a:off x="6090480" y="801720"/>
            <a:ext cx="5305320" cy="5230080"/>
          </a:xfrm>
          <a:prstGeom prst="rect">
            <a:avLst/>
          </a:prstGeom>
          <a:noFill/>
          <a:ln w="0">
            <a:noFill/>
          </a:ln>
        </p:spPr>
        <p:txBody>
          <a:bodyPr lIns="91440" rIns="91440" tIns="45720" bIns="45720" anchor="ctr">
            <a:normAutofit fontScale="96666"/>
          </a:bodyPr>
          <a:p>
            <a:pPr marL="228600" indent="0" defTabSz="914400">
              <a:lnSpc>
                <a:spcPct val="90000"/>
              </a:lnSpc>
              <a:spcBef>
                <a:spcPts val="1001"/>
              </a:spcBef>
              <a:buNone/>
            </a:pPr>
            <a:r>
              <a:rPr b="0" lang="en-US" sz="2400" spc="-1" strike="noStrike">
                <a:solidFill>
                  <a:srgbClr val="000000"/>
                </a:solidFill>
                <a:latin typeface="Calibri"/>
              </a:rPr>
              <a:t>Functional:</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A user may book a reservation for </a:t>
            </a:r>
            <a:r>
              <a:rPr b="0" lang="en-US" sz="2400" spc="-1" strike="noStrike">
                <a:solidFill>
                  <a:srgbClr val="000000"/>
                </a:solidFill>
                <a:latin typeface="Calibri"/>
                <a:ea typeface="Calibri"/>
              </a:rPr>
              <a:t>driving instruction through a web </a:t>
            </a:r>
            <a:r>
              <a:rPr b="0" lang="en-US" sz="2400" spc="-1" strike="noStrike">
                <a:solidFill>
                  <a:srgbClr val="000000"/>
                </a:solidFill>
                <a:latin typeface="Calibri"/>
                <a:ea typeface="Calibri"/>
              </a:rPr>
              <a:t>interface.</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A user is able to purchase practice </a:t>
            </a:r>
            <a:r>
              <a:rPr b="0" lang="en-US" sz="2400" spc="-1" strike="noStrike">
                <a:solidFill>
                  <a:srgbClr val="000000"/>
                </a:solidFill>
                <a:latin typeface="Calibri"/>
                <a:ea typeface="Calibri"/>
              </a:rPr>
              <a:t>exams and courses by using the </a:t>
            </a:r>
            <a:r>
              <a:rPr b="0" lang="en-US" sz="2400" spc="-1" strike="noStrike">
                <a:solidFill>
                  <a:srgbClr val="000000"/>
                </a:solidFill>
                <a:latin typeface="Calibri"/>
                <a:ea typeface="Calibri"/>
              </a:rPr>
              <a:t>web interface.</a:t>
            </a:r>
            <a:endParaRPr b="0" lang="en-US" sz="2400" spc="-1" strike="noStrike">
              <a:solidFill>
                <a:srgbClr val="000000"/>
              </a:solidFill>
              <a:latin typeface="Arial"/>
            </a:endParaRPr>
          </a:p>
          <a:p>
            <a:pPr marL="228600" indent="0" defTabSz="914400">
              <a:lnSpc>
                <a:spcPct val="90000"/>
              </a:lnSpc>
              <a:spcBef>
                <a:spcPts val="1001"/>
              </a:spcBef>
              <a:buNone/>
            </a:pPr>
            <a:r>
              <a:rPr b="0" lang="en-US" sz="2400" spc="-1" strike="noStrike">
                <a:solidFill>
                  <a:srgbClr val="000000"/>
                </a:solidFill>
                <a:latin typeface="Calibri"/>
                <a:ea typeface="Calibri"/>
              </a:rPr>
              <a:t>Non-Functional:</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All webpages are loaded in under </a:t>
            </a:r>
            <a:r>
              <a:rPr b="0" lang="en-US" sz="2400" spc="-1" strike="noStrike">
                <a:solidFill>
                  <a:srgbClr val="000000"/>
                </a:solidFill>
                <a:latin typeface="Calibri"/>
                <a:ea typeface="Calibri"/>
              </a:rPr>
              <a:t>1 second for responsiveness.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ea typeface="Calibri"/>
              </a:rPr>
              <a:t>The system shall be implemented </a:t>
            </a:r>
            <a:r>
              <a:rPr b="0" lang="en-US" sz="2400" spc="-1" strike="noStrike">
                <a:solidFill>
                  <a:srgbClr val="000000"/>
                </a:solidFill>
                <a:latin typeface="Calibri"/>
                <a:ea typeface="Calibri"/>
              </a:rPr>
              <a:t>through an IaaS cloud service that </a:t>
            </a:r>
            <a:r>
              <a:rPr b="0" lang="en-US" sz="2400" spc="-1" strike="noStrike">
                <a:solidFill>
                  <a:srgbClr val="000000"/>
                </a:solidFill>
                <a:latin typeface="Calibri"/>
                <a:ea typeface="Calibri"/>
              </a:rPr>
              <a:t>provides for scalability based on </a:t>
            </a:r>
            <a:r>
              <a:rPr b="0" lang="en-US" sz="2400" spc="-1" strike="noStrike">
                <a:solidFill>
                  <a:srgbClr val="000000"/>
                </a:solidFill>
                <a:latin typeface="Calibri"/>
                <a:ea typeface="Calibri"/>
              </a:rPr>
              <a:t>traffic.</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64" name="Rectangle 8">
            <a:extLst>
              <a:ext uri="{C183D7F6-B498-43B3-948B-1728B52AA6E4}">
                <adec:decorative xmlns:adec="http://schemas.microsoft.com/office/drawing/2017/decorative" val="1"/>
              </a:ext>
            </a:extLst>
          </p:cNvPr>
          <p:cNvSpPr/>
          <p:nvPr/>
        </p:nvSpPr>
        <p:spPr>
          <a:xfrm>
            <a:off x="0" y="0"/>
            <a:ext cx="60814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5" name="Rectangle 10">
            <a:extLst>
              <a:ext uri="{C183D7F6-B498-43B3-948B-1728B52AA6E4}">
                <adec:decorative xmlns:adec="http://schemas.microsoft.com/office/drawing/2017/decorative" val="1"/>
              </a:ext>
            </a:extLst>
          </p:cNvPr>
          <p:cNvSpPr/>
          <p:nvPr/>
        </p:nvSpPr>
        <p:spPr>
          <a:xfrm>
            <a:off x="0" y="0"/>
            <a:ext cx="1219140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66" name="Picture 12"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67" name="PlaceHolder 1"/>
          <p:cNvSpPr>
            <a:spLocks noGrp="1"/>
          </p:cNvSpPr>
          <p:nvPr>
            <p:ph type="title"/>
          </p:nvPr>
        </p:nvSpPr>
        <p:spPr>
          <a:xfrm>
            <a:off x="640080" y="2053800"/>
            <a:ext cx="3668400" cy="27594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lt1"/>
                </a:solidFill>
                <a:latin typeface="Calibri Light"/>
              </a:rPr>
              <a:t>Use Case Diagram</a:t>
            </a:r>
            <a:endParaRPr b="0" lang="en-US" sz="4400" spc="-1" strike="noStrike">
              <a:solidFill>
                <a:srgbClr val="000000"/>
              </a:solidFill>
              <a:latin typeface="Arial"/>
            </a:endParaRPr>
          </a:p>
        </p:txBody>
      </p:sp>
      <p:pic>
        <p:nvPicPr>
          <p:cNvPr id="68" name="" descr=""/>
          <p:cNvPicPr/>
          <p:nvPr/>
        </p:nvPicPr>
        <p:blipFill>
          <a:blip r:embed="rId2"/>
          <a:srcRect l="1466" t="3712" r="5942" b="22211"/>
          <a:stretch/>
        </p:blipFill>
        <p:spPr>
          <a:xfrm>
            <a:off x="6172200" y="914400"/>
            <a:ext cx="5714640" cy="4571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69" name="Rectangle 8">
            <a:extLst>
              <a:ext uri="{C183D7F6-B498-43B3-948B-1728B52AA6E4}">
                <adec:decorative xmlns:adec="http://schemas.microsoft.com/office/drawing/2017/decorative" val="1"/>
              </a:ext>
            </a:extLst>
          </p:cNvPr>
          <p:cNvSpPr/>
          <p:nvPr/>
        </p:nvSpPr>
        <p:spPr>
          <a:xfrm>
            <a:off x="0" y="0"/>
            <a:ext cx="60814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0" name="Rectangle 10">
            <a:extLst>
              <a:ext uri="{C183D7F6-B498-43B3-948B-1728B52AA6E4}">
                <adec:decorative xmlns:adec="http://schemas.microsoft.com/office/drawing/2017/decorative" val="1"/>
              </a:ext>
            </a:extLst>
          </p:cNvPr>
          <p:cNvSpPr/>
          <p:nvPr/>
        </p:nvSpPr>
        <p:spPr>
          <a:xfrm>
            <a:off x="0" y="0"/>
            <a:ext cx="1219140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71" name="Picture 12"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72" name="PlaceHolder 1"/>
          <p:cNvSpPr>
            <a:spLocks noGrp="1"/>
          </p:cNvSpPr>
          <p:nvPr>
            <p:ph type="title"/>
          </p:nvPr>
        </p:nvSpPr>
        <p:spPr>
          <a:xfrm>
            <a:off x="640080" y="2053800"/>
            <a:ext cx="3668400" cy="27594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lt1"/>
                </a:solidFill>
                <a:latin typeface="Calibri Light"/>
              </a:rPr>
              <a:t>Activity</a:t>
            </a:r>
            <a:br>
              <a:rPr sz="4400"/>
            </a:br>
            <a:r>
              <a:rPr b="0" lang="en-US" sz="4400" spc="-1" strike="noStrike">
                <a:solidFill>
                  <a:schemeClr val="lt1"/>
                </a:solidFill>
                <a:latin typeface="Calibri Light"/>
              </a:rPr>
              <a:t>Diagram</a:t>
            </a:r>
            <a:endParaRPr b="0" lang="en-US" sz="4400" spc="-1" strike="noStrike">
              <a:solidFill>
                <a:srgbClr val="000000"/>
              </a:solidFill>
              <a:latin typeface="Arial"/>
            </a:endParaRPr>
          </a:p>
        </p:txBody>
      </p:sp>
      <p:pic>
        <p:nvPicPr>
          <p:cNvPr id="73" name="" descr=""/>
          <p:cNvPicPr/>
          <p:nvPr/>
        </p:nvPicPr>
        <p:blipFill>
          <a:blip r:embed="rId2"/>
          <a:srcRect l="13325" t="0" r="20002" b="16663"/>
          <a:stretch/>
        </p:blipFill>
        <p:spPr>
          <a:xfrm>
            <a:off x="6629400" y="685800"/>
            <a:ext cx="4571640" cy="5714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4" name="Rectangle 8">
            <a:extLst>
              <a:ext uri="{C183D7F6-B498-43B3-948B-1728B52AA6E4}">
                <adec:decorative xmlns:adec="http://schemas.microsoft.com/office/drawing/2017/decorative" val="1"/>
              </a:ext>
            </a:extLst>
          </p:cNvPr>
          <p:cNvSpPr/>
          <p:nvPr/>
        </p:nvSpPr>
        <p:spPr>
          <a:xfrm>
            <a:off x="0" y="0"/>
            <a:ext cx="60814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5" name="Rectangle 10">
            <a:extLst>
              <a:ext uri="{C183D7F6-B498-43B3-948B-1728B52AA6E4}">
                <adec:decorative xmlns:adec="http://schemas.microsoft.com/office/drawing/2017/decorative" val="1"/>
              </a:ext>
            </a:extLst>
          </p:cNvPr>
          <p:cNvSpPr/>
          <p:nvPr/>
        </p:nvSpPr>
        <p:spPr>
          <a:xfrm>
            <a:off x="0" y="0"/>
            <a:ext cx="1219140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76" name="Picture 12"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77" name="PlaceHolder 1"/>
          <p:cNvSpPr>
            <a:spLocks noGrp="1"/>
          </p:cNvSpPr>
          <p:nvPr>
            <p:ph type="title"/>
          </p:nvPr>
        </p:nvSpPr>
        <p:spPr>
          <a:xfrm>
            <a:off x="640080" y="2053800"/>
            <a:ext cx="3668400" cy="27594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lt1"/>
                </a:solidFill>
                <a:latin typeface="Calibri Light"/>
              </a:rPr>
              <a:t>Security</a:t>
            </a:r>
            <a:endParaRPr b="0" lang="en-US" sz="4400" spc="-1" strike="noStrike">
              <a:solidFill>
                <a:srgbClr val="000000"/>
              </a:solidFill>
              <a:latin typeface="Arial"/>
            </a:endParaRPr>
          </a:p>
        </p:txBody>
      </p:sp>
      <p:sp>
        <p:nvSpPr>
          <p:cNvPr id="78" name="PlaceHolder 2"/>
          <p:cNvSpPr>
            <a:spLocks noGrp="1"/>
          </p:cNvSpPr>
          <p:nvPr>
            <p:ph/>
          </p:nvPr>
        </p:nvSpPr>
        <p:spPr>
          <a:xfrm>
            <a:off x="6090480" y="801720"/>
            <a:ext cx="5305320" cy="5230080"/>
          </a:xfrm>
          <a:prstGeom prst="rect">
            <a:avLst/>
          </a:prstGeom>
          <a:noFill/>
          <a:ln w="0">
            <a:noFill/>
          </a:ln>
        </p:spPr>
        <p:txBody>
          <a:bodyPr lIns="91440" rIns="91440" tIns="45720" bIns="45720" anchor="ctr">
            <a:normAutofit fontScale="58888"/>
          </a:bodyPr>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All users will require password </a:t>
            </a:r>
            <a:r>
              <a:rPr b="0" lang="en-US" sz="2400" spc="-1" strike="noStrike">
                <a:solidFill>
                  <a:srgbClr val="000000"/>
                </a:solidFill>
                <a:latin typeface="Calibri"/>
              </a:rPr>
              <a:t>authentication to access the </a:t>
            </a:r>
            <a:r>
              <a:rPr b="0" lang="en-US" sz="2400" spc="-1" strike="noStrike">
                <a:solidFill>
                  <a:srgbClr val="000000"/>
                </a:solidFill>
                <a:latin typeface="Calibri"/>
              </a:rPr>
              <a:t>system.</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Accounting of all user actions on </a:t>
            </a:r>
            <a:r>
              <a:rPr b="0" lang="en-US" sz="2400" spc="-1" strike="noStrike">
                <a:solidFill>
                  <a:srgbClr val="000000"/>
                </a:solidFill>
                <a:latin typeface="Calibri"/>
              </a:rPr>
              <a:t>the system will occur for review </a:t>
            </a:r>
            <a:r>
              <a:rPr b="0" lang="en-US" sz="2400" spc="-1" strike="noStrike">
                <a:solidFill>
                  <a:srgbClr val="000000"/>
                </a:solidFill>
                <a:latin typeface="Calibri"/>
              </a:rPr>
              <a:t>by the Administrator.</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Transfer of payment information </a:t>
            </a:r>
            <a:r>
              <a:rPr b="0" lang="en-US" sz="2400" spc="-1" strike="noStrike">
                <a:solidFill>
                  <a:srgbClr val="000000"/>
                </a:solidFill>
                <a:latin typeface="Calibri"/>
              </a:rPr>
              <a:t>to third-party processing shall be </a:t>
            </a:r>
            <a:r>
              <a:rPr b="0" lang="en-US" sz="2400" spc="-1" strike="noStrike">
                <a:solidFill>
                  <a:srgbClr val="000000"/>
                </a:solidFill>
                <a:latin typeface="Calibri"/>
              </a:rPr>
              <a:t>strictly encrypted.</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User accounts will be authorized </a:t>
            </a:r>
            <a:r>
              <a:rPr b="0" lang="en-US" sz="2400" spc="-1" strike="noStrike">
                <a:solidFill>
                  <a:srgbClr val="000000"/>
                </a:solidFill>
                <a:latin typeface="Calibri"/>
              </a:rPr>
              <a:t>to different functionalities based </a:t>
            </a:r>
            <a:r>
              <a:rPr b="0" lang="en-US" sz="2400" spc="-1" strike="noStrike">
                <a:solidFill>
                  <a:srgbClr val="000000"/>
                </a:solidFill>
                <a:latin typeface="Calibri"/>
              </a:rPr>
              <a:t>on roles: client, administrator, </a:t>
            </a:r>
            <a:r>
              <a:rPr b="0" lang="en-US" sz="2400" spc="-1" strike="noStrike">
                <a:solidFill>
                  <a:srgbClr val="000000"/>
                </a:solidFill>
                <a:latin typeface="Calibri"/>
              </a:rPr>
              <a:t>secretary, driver, and technician.</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The web interface should only be </a:t>
            </a:r>
            <a:r>
              <a:rPr b="0" lang="en-US" sz="2400" spc="-1" strike="noStrike">
                <a:solidFill>
                  <a:srgbClr val="000000"/>
                </a:solidFill>
                <a:latin typeface="Calibri"/>
              </a:rPr>
              <a:t>accessible through a secure </a:t>
            </a:r>
            <a:r>
              <a:rPr b="0" lang="en-US" sz="2400" spc="-1" strike="noStrike">
                <a:solidFill>
                  <a:srgbClr val="000000"/>
                </a:solidFill>
                <a:latin typeface="Calibri"/>
              </a:rPr>
              <a:t>HTTPS connection (an established </a:t>
            </a:r>
            <a:r>
              <a:rPr b="0" lang="en-US" sz="2400" spc="-1" strike="noStrike">
                <a:solidFill>
                  <a:srgbClr val="000000"/>
                </a:solidFill>
                <a:latin typeface="Calibri"/>
              </a:rPr>
              <a:t>certificate handshake).</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Administrator, secretary, driver, </a:t>
            </a:r>
            <a:r>
              <a:rPr b="0" lang="en-US" sz="2400" spc="-1" strike="noStrike">
                <a:solidFill>
                  <a:srgbClr val="000000"/>
                </a:solidFill>
                <a:latin typeface="Calibri"/>
              </a:rPr>
              <a:t>and technician accounts will have </a:t>
            </a:r>
            <a:r>
              <a:rPr b="0" lang="en-US" sz="2400" spc="-1" strike="noStrike">
                <a:solidFill>
                  <a:srgbClr val="000000"/>
                </a:solidFill>
                <a:latin typeface="Calibri"/>
              </a:rPr>
              <a:t>their passwords expire every 90 </a:t>
            </a:r>
            <a:r>
              <a:rPr b="0" lang="en-US" sz="2400" spc="-1" strike="noStrike">
                <a:solidFill>
                  <a:srgbClr val="000000"/>
                </a:solidFill>
                <a:latin typeface="Calibri"/>
              </a:rPr>
              <a:t>days.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An account will be temporarily </a:t>
            </a:r>
            <a:r>
              <a:rPr b="0" lang="en-US" sz="2400" spc="-1" strike="noStrike">
                <a:solidFill>
                  <a:srgbClr val="000000"/>
                </a:solidFill>
                <a:latin typeface="Calibri"/>
              </a:rPr>
              <a:t>locked if more than 5 </a:t>
            </a:r>
            <a:r>
              <a:rPr b="0" lang="en-US" sz="2400" spc="-1" strike="noStrike">
                <a:solidFill>
                  <a:srgbClr val="000000"/>
                </a:solidFill>
                <a:latin typeface="Calibri"/>
              </a:rPr>
              <a:t>unsuccessful authentication </a:t>
            </a:r>
            <a:r>
              <a:rPr b="0" lang="en-US" sz="2400" spc="-1" strike="noStrike">
                <a:solidFill>
                  <a:srgbClr val="000000"/>
                </a:solidFill>
                <a:latin typeface="Calibri"/>
              </a:rPr>
              <a:t>attempts are made within 10 </a:t>
            </a:r>
            <a:r>
              <a:rPr b="0" lang="en-US" sz="2400" spc="-1" strike="noStrike">
                <a:solidFill>
                  <a:srgbClr val="000000"/>
                </a:solidFill>
                <a:latin typeface="Calibri"/>
              </a:rPr>
              <a:t>minutes.</a:t>
            </a:r>
            <a:endParaRPr b="0" lang="en-US" sz="2400" spc="-1" strike="noStrike">
              <a:solidFill>
                <a:srgbClr val="000000"/>
              </a:solidFill>
              <a:latin typeface="Arial"/>
            </a:endParaRPr>
          </a:p>
          <a:p>
            <a:pPr marL="228600" indent="-228600" defTabSz="914400">
              <a:lnSpc>
                <a:spcPct val="90000"/>
              </a:lnSpc>
              <a:spcBef>
                <a:spcPts val="1001"/>
              </a:spcBef>
              <a:buClr>
                <a:srgbClr val="000000"/>
              </a:buClr>
              <a:buFont typeface="Arial"/>
              <a:buChar char="•"/>
            </a:pPr>
            <a:r>
              <a:rPr b="0" lang="en-US" sz="2400" spc="-1" strike="noStrike">
                <a:solidFill>
                  <a:srgbClr val="000000"/>
                </a:solidFill>
                <a:latin typeface="Calibri"/>
              </a:rPr>
              <a:t>Users may request an email to </a:t>
            </a:r>
            <a:r>
              <a:rPr b="0" lang="en-US" sz="2400" spc="-1" strike="noStrike">
                <a:solidFill>
                  <a:srgbClr val="000000"/>
                </a:solidFill>
                <a:latin typeface="Calibri"/>
              </a:rPr>
              <a:t>reset their password using an </a:t>
            </a:r>
            <a:r>
              <a:rPr b="0" lang="en-US" sz="2400" spc="-1" strike="noStrike">
                <a:solidFill>
                  <a:srgbClr val="000000"/>
                </a:solidFill>
                <a:latin typeface="Calibri"/>
              </a:rPr>
              <a:t>email that was established with </a:t>
            </a:r>
            <a:r>
              <a:rPr b="0" lang="en-US" sz="2400" spc="-1" strike="noStrike">
                <a:solidFill>
                  <a:srgbClr val="000000"/>
                </a:solidFill>
                <a:latin typeface="Calibri"/>
              </a:rPr>
              <a:t>the account after successful </a:t>
            </a:r>
            <a:r>
              <a:rPr b="0" lang="en-US" sz="2400" spc="-1" strike="noStrike">
                <a:solidFill>
                  <a:srgbClr val="000000"/>
                </a:solidFill>
                <a:latin typeface="Calibri"/>
              </a:rPr>
              <a:t>authentication.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9" name="Rectangle 8">
            <a:extLst>
              <a:ext uri="{C183D7F6-B498-43B3-948B-1728B52AA6E4}">
                <adec:decorative xmlns:adec="http://schemas.microsoft.com/office/drawing/2017/decorative" val="1"/>
              </a:ext>
            </a:extLst>
          </p:cNvPr>
          <p:cNvSpPr/>
          <p:nvPr/>
        </p:nvSpPr>
        <p:spPr>
          <a:xfrm>
            <a:off x="0" y="0"/>
            <a:ext cx="60814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0" name="Rectangle 10">
            <a:extLst>
              <a:ext uri="{C183D7F6-B498-43B3-948B-1728B52AA6E4}">
                <adec:decorative xmlns:adec="http://schemas.microsoft.com/office/drawing/2017/decorative" val="1"/>
              </a:ext>
            </a:extLst>
          </p:cNvPr>
          <p:cNvSpPr/>
          <p:nvPr/>
        </p:nvSpPr>
        <p:spPr>
          <a:xfrm>
            <a:off x="0" y="0"/>
            <a:ext cx="12191400" cy="6857280"/>
          </a:xfrm>
          <a:prstGeom prst="rect">
            <a:avLst/>
          </a:prstGeom>
          <a:gradFill rotWithShape="0">
            <a:gsLst>
              <a:gs pos="0">
                <a:srgbClr val="3965b5"/>
              </a:gs>
              <a:gs pos="25000">
                <a:srgbClr val="3965b5"/>
              </a:gs>
              <a:gs pos="94000">
                <a:srgbClr val="3b3838"/>
              </a:gs>
              <a:gs pos="100000">
                <a:srgbClr val="3b3838"/>
              </a:gs>
            </a:gsLst>
            <a:lin ang="4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81" name="Picture 12" descr="">
            <a:extLst>
              <a:ext uri="{C183D7F6-B498-43B3-948B-1728B52AA6E4}">
                <adec:decorative xmlns:adec="http://schemas.microsoft.com/office/drawing/2017/decorative" val="1"/>
              </a:ext>
            </a:extLst>
          </p:cNvPr>
          <p:cNvPicPr/>
          <p:nvPr/>
        </p:nvPicPr>
        <p:blipFill>
          <a:blip r:embed="rId1"/>
          <a:stretch/>
        </p:blipFill>
        <p:spPr>
          <a:xfrm>
            <a:off x="0" y="0"/>
            <a:ext cx="12191400" cy="6857280"/>
          </a:xfrm>
          <a:prstGeom prst="rect">
            <a:avLst/>
          </a:prstGeom>
          <a:ln w="0">
            <a:noFill/>
          </a:ln>
        </p:spPr>
      </p:pic>
      <p:sp>
        <p:nvSpPr>
          <p:cNvPr id="82" name="PlaceHolder 1"/>
          <p:cNvSpPr>
            <a:spLocks noGrp="1"/>
          </p:cNvSpPr>
          <p:nvPr>
            <p:ph type="title"/>
          </p:nvPr>
        </p:nvSpPr>
        <p:spPr>
          <a:xfrm>
            <a:off x="640080" y="2053800"/>
            <a:ext cx="3668400" cy="27594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pc="-1" strike="noStrike">
                <a:solidFill>
                  <a:schemeClr val="lt1"/>
                </a:solidFill>
                <a:latin typeface="Calibri Light"/>
              </a:rPr>
              <a:t>System Limitations</a:t>
            </a:r>
            <a:endParaRPr b="0" lang="en-US" sz="4400" spc="-1" strike="noStrike">
              <a:solidFill>
                <a:srgbClr val="000000"/>
              </a:solidFill>
              <a:latin typeface="Arial"/>
            </a:endParaRPr>
          </a:p>
        </p:txBody>
      </p:sp>
      <p:sp>
        <p:nvSpPr>
          <p:cNvPr id="83" name="PlaceHolder 2"/>
          <p:cNvSpPr>
            <a:spLocks noGrp="1"/>
          </p:cNvSpPr>
          <p:nvPr>
            <p:ph/>
          </p:nvPr>
        </p:nvSpPr>
        <p:spPr>
          <a:xfrm>
            <a:off x="6090480" y="801720"/>
            <a:ext cx="5305320" cy="5230080"/>
          </a:xfrm>
          <a:prstGeom prst="rect">
            <a:avLst/>
          </a:prstGeom>
          <a:noFill/>
          <a:ln w="0">
            <a:noFill/>
          </a:ln>
        </p:spPr>
        <p:txBody>
          <a:bodyPr lIns="91440" rIns="91440" tIns="45720" bIns="45720" anchor="ctr">
            <a:normAutofit/>
          </a:bodyPr>
          <a:p>
            <a:pPr marL="457200" indent="-228600">
              <a:lnSpc>
                <a:spcPct val="100000"/>
              </a:lnSpc>
              <a:buClr>
                <a:srgbClr val="000000"/>
              </a:buClr>
              <a:buSzPct val="45000"/>
              <a:buFont typeface="Wingdings" charset="2"/>
              <a:buChar char=""/>
            </a:pPr>
            <a:r>
              <a:rPr b="0" lang="en-US" sz="2400" spc="-1" strike="noStrike">
                <a:solidFill>
                  <a:srgbClr val="000000"/>
                </a:solidFill>
                <a:latin typeface="Calibri"/>
              </a:rPr>
              <a:t>Being cloud-based and off-site, the system will not provide all functionality if an internet connection is not available or the cloud provider is undergoing an outage or maintenance.</a:t>
            </a:r>
            <a:endParaRPr b="0" lang="en-US" sz="2400" spc="-1" strike="noStrike">
              <a:solidFill>
                <a:srgbClr val="000000"/>
              </a:solidFill>
              <a:latin typeface="Arial"/>
              <a:ea typeface="Calibri"/>
            </a:endParaRPr>
          </a:p>
          <a:p>
            <a:pPr marL="457200" indent="-228600">
              <a:lnSpc>
                <a:spcPct val="100000"/>
              </a:lnSpc>
              <a:buClr>
                <a:srgbClr val="000000"/>
              </a:buClr>
              <a:buSzPct val="45000"/>
              <a:buFont typeface="Wingdings" charset="2"/>
              <a:buChar char=""/>
            </a:pPr>
            <a:r>
              <a:rPr b="0" lang="en-US" sz="2400" spc="-1" strike="noStrike">
                <a:solidFill>
                  <a:srgbClr val="000000"/>
                </a:solidFill>
                <a:latin typeface="Calibri"/>
              </a:rPr>
              <a:t>When clients miss appointments, a driver and car will be unavailable in the system, but not in reality.</a:t>
            </a:r>
            <a:endParaRPr b="0" lang="en-US" sz="2400" spc="-1" strike="noStrike">
              <a:solidFill>
                <a:srgbClr val="000000"/>
              </a:solidFill>
              <a:latin typeface="Arial"/>
              <a:ea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WebD281</Template>
  <TotalTime>1594</TotalTime>
  <Application>LibreOffice/24.2.0.3$Linux_X86_64 LibreOffice_project/420$Build-3</Application>
  <AppVersion>15.0000</AppVersion>
  <Words>308</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dc:description/>
  <dc:language>en-US</dc:language>
  <cp:lastModifiedBy/>
  <dcterms:modified xsi:type="dcterms:W3CDTF">2024-02-21T21:17:32Z</dcterms:modified>
  <cp:revision>25</cp:revision>
  <dc:subject/>
  <dc:title>Systems 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Notes">
    <vt:i4>6</vt:i4>
  </property>
  <property fmtid="{D5CDD505-2E9C-101B-9397-08002B2CF9AE}" pid="5" name="PresentationFormat">
    <vt:lpwstr>Widescreen</vt:lpwstr>
  </property>
  <property fmtid="{D5CDD505-2E9C-101B-9397-08002B2CF9AE}" pid="6" name="Slides">
    <vt:i4>6</vt:i4>
  </property>
</Properties>
</file>