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26"/>
  </p:notesMasterIdLst>
  <p:sldIdLst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06"/>
    <a:srgbClr val="00AF92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82" d="100"/>
          <a:sy n="82" d="100"/>
        </p:scale>
        <p:origin x="96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59D2-6021-4A1C-BA69-C790C0F7AE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4CF-FD41-4578-9999-757336292E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59D2-6021-4A1C-BA69-C790C0F7AE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4CF-FD41-4578-9999-757336292E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59D2-6021-4A1C-BA69-C790C0F7AE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4CF-FD41-4578-9999-757336292E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59D2-6021-4A1C-BA69-C790C0F7AE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A4CF-FD41-4578-9999-757336292E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59D2-6021-4A1C-BA69-C790C0F7AE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A4CF-FD41-4578-9999-757336292E9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 标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47964" y="1467918"/>
            <a:ext cx="7170206" cy="312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anose="02010600030101010101" pitchFamily="2" charset="-122"/>
              </a:rPr>
              <a:t> 模拟</a:t>
            </a:r>
            <a:r>
              <a:rPr lang="zh-CN" altLang="en-US" dirty="0">
                <a:ea typeface="宋体" panose="02010600030101010101" pitchFamily="2" charset="-122"/>
              </a:rPr>
              <a:t>实现一个基于文本界面的</a:t>
            </a:r>
            <a:r>
              <a:rPr lang="en-US" altLang="zh-CN" dirty="0">
                <a:ea typeface="宋体" panose="02010600030101010101" pitchFamily="2" charset="-122"/>
              </a:rPr>
              <a:t>《</a:t>
            </a:r>
            <a:r>
              <a:rPr lang="zh-CN" altLang="en-US" dirty="0">
                <a:ea typeface="宋体" panose="02010600030101010101" pitchFamily="2" charset="-122"/>
              </a:rPr>
              <a:t>客户信息管理软件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anose="02010600030101010101" pitchFamily="2" charset="-122"/>
              </a:rPr>
              <a:t> 进一步</a:t>
            </a:r>
            <a:r>
              <a:rPr lang="zh-CN" altLang="en-US" dirty="0">
                <a:ea typeface="宋体" panose="02010600030101010101" pitchFamily="2" charset="-122"/>
              </a:rPr>
              <a:t>掌握编程技巧和调试技巧，熟悉面向对象编程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anose="02010600030101010101" pitchFamily="2" charset="-122"/>
              </a:rPr>
              <a:t> 主要</a:t>
            </a:r>
            <a:r>
              <a:rPr lang="zh-CN" altLang="en-US" dirty="0">
                <a:ea typeface="宋体" panose="02010600030101010101" pitchFamily="2" charset="-122"/>
              </a:rPr>
              <a:t>涉及以下知识点：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类结构的使用：属性</a:t>
            </a:r>
            <a:r>
              <a:rPr lang="zh-CN" altLang="en-US" dirty="0">
                <a:ea typeface="宋体" panose="02010600030101010101" pitchFamily="2" charset="-122"/>
              </a:rPr>
              <a:t>、方法及</a:t>
            </a:r>
            <a:r>
              <a:rPr lang="zh-CN" altLang="en-US">
                <a:ea typeface="宋体" panose="02010600030101010101" pitchFamily="2" charset="-122"/>
              </a:rPr>
              <a:t>构造器</a:t>
            </a:r>
            <a:endParaRPr lang="en-US" altLang="zh-CN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对象的创建与使用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ea typeface="宋体" panose="02010600030101010101" pitchFamily="2" charset="-122"/>
              </a:rPr>
              <a:t>类</a:t>
            </a:r>
            <a:r>
              <a:rPr lang="zh-CN" altLang="en-US">
                <a:ea typeface="宋体" panose="02010600030101010101" pitchFamily="2" charset="-122"/>
              </a:rPr>
              <a:t>的封装性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声明和使用数组</a:t>
            </a:r>
            <a:endParaRPr lang="en-US" altLang="zh-CN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的插入、删除和替换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anose="02010600030101010101" pitchFamily="2" charset="-122"/>
              </a:rPr>
              <a:t>关键字的使用：</a:t>
            </a:r>
            <a:r>
              <a:rPr lang="en-US" altLang="zh-CN">
                <a:ea typeface="宋体" panose="02010600030101010101" pitchFamily="2" charset="-122"/>
              </a:rPr>
              <a:t>this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256" y="1071552"/>
            <a:ext cx="8026814" cy="36969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anose="02010600030101010101" pitchFamily="2" charset="-122"/>
              </a:rPr>
              <a:t>项目中提供了</a:t>
            </a:r>
            <a:r>
              <a:rPr lang="en-US" altLang="zh-CN" sz="1500" dirty="0">
                <a:solidFill>
                  <a:srgbClr val="0000FF"/>
                </a:solidFill>
                <a:ea typeface="宋体" panose="02010600030101010101" pitchFamily="2" charset="-122"/>
              </a:rPr>
              <a:t>CMUtility.java</a:t>
            </a:r>
            <a:r>
              <a:rPr lang="zh-CN" altLang="en-US" sz="1500" dirty="0">
                <a:ea typeface="宋体" panose="02010600030101010101" pitchFamily="2" charset="-122"/>
              </a:rPr>
              <a:t>类，可用来方便地实现键盘访问。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anose="02010600030101010101" pitchFamily="2" charset="-122"/>
              </a:rPr>
              <a:t>该类提供了以下静态方法：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readMenuSelection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() 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该方法读取键盘，如果用户键入</a:t>
            </a:r>
            <a:r>
              <a:rPr lang="en-US" altLang="zh-CN" dirty="0">
                <a:ea typeface="宋体" panose="02010600030101010101" pitchFamily="2" charset="-122"/>
              </a:rPr>
              <a:t>’1’-’5’</a:t>
            </a:r>
            <a:r>
              <a:rPr lang="zh-CN" altLang="en-US" dirty="0">
                <a:ea typeface="宋体" panose="02010600030101010101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readChar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() </a:t>
            </a:r>
            <a:r>
              <a:rPr lang="zh-CN" altLang="en-US">
                <a:ea typeface="宋体" panose="02010600030101010101" pitchFamily="2" charset="-122"/>
              </a:rPr>
              <a:t>和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static char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readChar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(char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这两个方法功能相同，均从键盘读取一个字符，并将其作为方法的返回值。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— </a:t>
            </a:r>
            <a:r>
              <a:rPr lang="zh-CN" altLang="en-US" dirty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作为返回值。（提示：此方法可在修改客户时调用）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870" y="1017973"/>
            <a:ext cx="8239874" cy="3851977"/>
          </a:xfrm>
        </p:spPr>
        <p:txBody>
          <a:bodyPr>
            <a:noAutofit/>
          </a:bodyPr>
          <a:lstStyle/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readInt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() 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static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位的   整数，并将其作为方法的返回值。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— </a:t>
            </a:r>
            <a:r>
              <a:rPr lang="zh-CN" altLang="en-US" dirty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作为返回值。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limit)  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limit, String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anose="02010600030101010101" pitchFamily="2" charset="-122"/>
              </a:rPr>
              <a:t>limit</a:t>
            </a:r>
            <a:r>
              <a:rPr lang="zh-CN" altLang="en-US" dirty="0">
                <a:ea typeface="宋体" panose="02010600030101010101" pitchFamily="2" charset="-122"/>
              </a:rPr>
              <a:t>的字符串，并将其作为方法的返回值。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ea typeface="宋体" panose="02010600030101010101" pitchFamily="2" charset="-122"/>
              </a:rPr>
              <a:t>limit — </a:t>
            </a:r>
            <a:r>
              <a:rPr lang="zh-CN" altLang="en-US" dirty="0">
                <a:ea typeface="宋体" panose="02010600030101010101" pitchFamily="2" charset="-122"/>
              </a:rPr>
              <a:t>指定字符串的最大长度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— </a:t>
            </a:r>
            <a:r>
              <a:rPr lang="zh-CN" altLang="en-US" dirty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anose="02010600030101010101" pitchFamily="2" charset="-122"/>
              </a:rPr>
              <a:t>defaultValue</a:t>
            </a:r>
            <a:r>
              <a:rPr lang="zh-CN" altLang="en-US" dirty="0">
                <a:ea typeface="宋体" panose="02010600030101010101" pitchFamily="2" charset="-122"/>
              </a:rPr>
              <a:t> 作为返回值。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readConfirmSelection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()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>
                <a:ea typeface="宋体" panose="02010600030101010101" pitchFamily="2" charset="-122"/>
              </a:rPr>
              <a:t>用途：</a:t>
            </a:r>
            <a:r>
              <a:rPr lang="zh-CN" altLang="en-US" dirty="0">
                <a:ea typeface="宋体" panose="02010600030101010101" pitchFamily="2" charset="-122"/>
              </a:rPr>
              <a:t>从键盘读取‘</a:t>
            </a:r>
            <a:r>
              <a:rPr lang="en-US" altLang="zh-CN" dirty="0">
                <a:ea typeface="宋体" panose="02010600030101010101" pitchFamily="2" charset="-122"/>
              </a:rPr>
              <a:t>Y’</a:t>
            </a:r>
            <a:r>
              <a:rPr lang="zh-CN" altLang="en-US" dirty="0">
                <a:ea typeface="宋体" panose="02010600030101010101" pitchFamily="2" charset="-122"/>
              </a:rPr>
              <a:t>或</a:t>
            </a:r>
            <a:r>
              <a:rPr lang="en-US" altLang="zh-CN" dirty="0">
                <a:ea typeface="宋体" panose="02010600030101010101" pitchFamily="2" charset="-122"/>
              </a:rPr>
              <a:t>’N’</a:t>
            </a:r>
            <a:r>
              <a:rPr lang="zh-CN" altLang="en-US" dirty="0">
                <a:ea typeface="宋体" panose="02010600030101010101" pitchFamily="2" charset="-122"/>
              </a:rPr>
              <a:t>，并将其作为方法的返回值。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Customer</a:t>
            </a:r>
            <a:r>
              <a:rPr lang="zh-CN" altLang="en-US" b="1" dirty="0">
                <a:ea typeface="宋体" panose="02010600030101010101" pitchFamily="2" charset="-122"/>
              </a:rPr>
              <a:t>为实体类，用来封装客户信息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anose="02010600030101010101" pitchFamily="2" charset="-122"/>
              </a:rPr>
              <a:t> 该</a:t>
            </a:r>
            <a:r>
              <a:rPr lang="zh-CN" altLang="en-US" dirty="0">
                <a:ea typeface="宋体" panose="02010600030101010101" pitchFamily="2" charset="-122"/>
              </a:rPr>
              <a:t>类封装客户的以下信息：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anose="02010600030101010101" pitchFamily="2" charset="-122"/>
              </a:rPr>
              <a:t>String name </a:t>
            </a:r>
            <a:r>
              <a:rPr lang="zh-CN" altLang="en-US" dirty="0">
                <a:ea typeface="宋体" panose="02010600030101010101" pitchFamily="2" charset="-122"/>
              </a:rPr>
              <a:t>：客户姓名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anose="02010600030101010101" pitchFamily="2" charset="-122"/>
              </a:rPr>
              <a:t>char gender  </a:t>
            </a:r>
            <a:r>
              <a:rPr lang="zh-CN" altLang="en-US" dirty="0">
                <a:ea typeface="宋体" panose="02010600030101010101" pitchFamily="2" charset="-122"/>
              </a:rPr>
              <a:t>：性别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age          </a:t>
            </a:r>
            <a:r>
              <a:rPr lang="zh-CN" altLang="en-US" dirty="0">
                <a:ea typeface="宋体" panose="02010600030101010101" pitchFamily="2" charset="-122"/>
              </a:rPr>
              <a:t>：年龄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anose="02010600030101010101" pitchFamily="2" charset="-122"/>
              </a:rPr>
              <a:t>String phone</a:t>
            </a:r>
            <a:r>
              <a:rPr lang="zh-CN" altLang="en-US" dirty="0">
                <a:ea typeface="宋体" panose="02010600030101010101" pitchFamily="2" charset="-122"/>
              </a:rPr>
              <a:t>：电话号码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anose="02010600030101010101" pitchFamily="2" charset="-122"/>
              </a:rPr>
              <a:t>String email </a:t>
            </a:r>
            <a:r>
              <a:rPr lang="zh-CN" altLang="en-US" dirty="0">
                <a:ea typeface="宋体" panose="02010600030101010101" pitchFamily="2" charset="-122"/>
              </a:rPr>
              <a:t>：电子邮箱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anose="02010600030101010101" pitchFamily="2" charset="-122"/>
              </a:rPr>
              <a:t> 提供</a:t>
            </a:r>
            <a:r>
              <a:rPr lang="zh-CN" altLang="en-US" dirty="0">
                <a:ea typeface="宋体" panose="02010600030101010101" pitchFamily="2" charset="-122"/>
              </a:rPr>
              <a:t>各属性的</a:t>
            </a:r>
            <a:r>
              <a:rPr lang="en-US" altLang="zh-CN" dirty="0">
                <a:ea typeface="宋体" panose="02010600030101010101" pitchFamily="2" charset="-122"/>
              </a:rPr>
              <a:t>get/set</a:t>
            </a:r>
            <a:r>
              <a:rPr lang="zh-CN" altLang="en-US" dirty="0">
                <a:ea typeface="宋体" panose="02010600030101010101" pitchFamily="2" charset="-122"/>
              </a:rPr>
              <a:t>方法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anose="02010600030101010101" pitchFamily="2" charset="-122"/>
              </a:rPr>
              <a:t> 提供</a:t>
            </a:r>
            <a:r>
              <a:rPr lang="zh-CN" altLang="en-US" dirty="0">
                <a:ea typeface="宋体" panose="02010600030101010101" pitchFamily="2" charset="-122"/>
              </a:rPr>
              <a:t>所需的</a:t>
            </a:r>
            <a:r>
              <a:rPr lang="zh-CN" altLang="en-US">
                <a:ea typeface="宋体" panose="02010600030101010101" pitchFamily="2" charset="-122"/>
              </a:rPr>
              <a:t>构造器（</a:t>
            </a:r>
            <a:r>
              <a:rPr lang="zh-CN" altLang="en-US" dirty="0">
                <a:ea typeface="宋体" panose="02010600030101010101" pitchFamily="2" charset="-122"/>
              </a:rPr>
              <a:t>可自行确定）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1709682" y="507145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— Customer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sz="2700" b="1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Customer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329613"/>
            <a:ext cx="7829550" cy="18022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按照设计要求编写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类，并编译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Customer </a:t>
            </a:r>
            <a:r>
              <a:rPr lang="zh-CN" altLang="en-US" dirty="0">
                <a:ea typeface="宋体" panose="02010600030101010101" pitchFamily="2" charset="-122"/>
              </a:rPr>
              <a:t>类中临时添加一个</a:t>
            </a:r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方法中，作为单元测试方法。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8255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在方法中创建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对象，并调用对象的各个方法，以测试该类是否编写正确。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200150"/>
            <a:ext cx="7863840" cy="3693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zh-CN" altLang="en-US" sz="1500" b="1" dirty="0">
                <a:latin typeface="+mj-lt"/>
                <a:ea typeface="宋体" panose="02010600030101010101" pitchFamily="2" charset="-122"/>
              </a:rPr>
              <a:t>为</a:t>
            </a:r>
            <a:r>
              <a:rPr lang="en-US" altLang="zh-CN" sz="1500" b="1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anose="02010600030101010101" pitchFamily="2" charset="-122"/>
              </a:rPr>
              <a:t>对象的管理模块</a:t>
            </a:r>
            <a:r>
              <a:rPr lang="zh-CN" altLang="en-US" sz="1500" b="1">
                <a:latin typeface="+mj-lt"/>
                <a:ea typeface="宋体" panose="02010600030101010101" pitchFamily="2" charset="-122"/>
              </a:rPr>
              <a:t>，内部使用</a:t>
            </a:r>
            <a:r>
              <a:rPr lang="zh-CN" altLang="en-US" sz="1500" b="1" dirty="0">
                <a:latin typeface="+mj-lt"/>
                <a:ea typeface="宋体" panose="02010600030101010101" pitchFamily="2" charset="-122"/>
              </a:rPr>
              <a:t>数组管理一组</a:t>
            </a:r>
            <a:r>
              <a:rPr lang="en-US" altLang="zh-CN" sz="1500" b="1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anose="02010600030101010101" pitchFamily="2" charset="-122"/>
              </a:rPr>
              <a:t>对象</a:t>
            </a:r>
            <a:endParaRPr lang="en-US" altLang="zh-CN" sz="1500" b="1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anose="02010600030101010101" pitchFamily="2" charset="-122"/>
              </a:rPr>
              <a:t>本类封装以下信息：</a:t>
            </a:r>
            <a:endParaRPr lang="en-US" altLang="zh-CN" sz="1500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Customer[] customers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：用来保存客户对象的数组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total = 0                 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：记录已保存客户对象的数量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anose="02010600030101010101" pitchFamily="2" charset="-122"/>
              </a:rPr>
              <a:t>该类至少</a:t>
            </a:r>
            <a:r>
              <a:rPr lang="zh-CN" altLang="en-US" sz="1500">
                <a:latin typeface="+mj-lt"/>
                <a:ea typeface="宋体" panose="02010600030101010101" pitchFamily="2" charset="-122"/>
              </a:rPr>
              <a:t>提供以下构造器和方法</a:t>
            </a:r>
            <a:r>
              <a:rPr lang="zh-CN" altLang="en-US" sz="1500" dirty="0">
                <a:latin typeface="+mj-lt"/>
                <a:ea typeface="宋体" panose="02010600030101010101" pitchFamily="2" charset="-122"/>
              </a:rPr>
              <a:t>：</a:t>
            </a:r>
            <a:endParaRPr lang="en-US" altLang="zh-CN" sz="150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totalCustomer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) </a:t>
            </a:r>
            <a:endParaRPr lang="en-US" altLang="zh-CN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addCustomer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(Customer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) </a:t>
            </a:r>
            <a:endParaRPr lang="en-US" altLang="zh-CN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replaceCustomer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index, 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Customer cust)</a:t>
            </a:r>
            <a:endParaRPr lang="en-US" altLang="zh-CN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err="1">
                <a:latin typeface="+mj-lt"/>
                <a:ea typeface="宋体" panose="02010600030101010101" pitchFamily="2" charset="-122"/>
              </a:rPr>
              <a:t>deleteCustomer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 index)</a:t>
            </a:r>
            <a:endParaRPr lang="en-US" altLang="zh-CN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Customer[]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getAllCustomers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() </a:t>
            </a:r>
            <a:endParaRPr lang="en-US" altLang="zh-CN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getCustomer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index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) </a:t>
            </a:r>
            <a:endParaRPr lang="en-US" altLang="zh-CN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public int getTotal()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类的设计</a:t>
            </a:r>
            <a:endParaRPr lang="zh-CN" altLang="en-US" sz="27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CustomerList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totalCustomer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用途：构造器，用来初始化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customers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数组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参数：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totalCustomer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：指定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customers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数组的最大空间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addCustomer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用途：将参数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添加到数组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中最后一个客户对象记录之后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指定要添加的客户对象 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返回：添加成功返回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true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false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表示数组已满，无法添加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replaceCustomer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index,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cust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用途：用参数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替换数组中由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指定的对象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指定替换的新客户对象 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buNone/>
              <a:defRPr/>
            </a:pPr>
            <a:r>
              <a:rPr lang="en-US" altLang="zh-CN" dirty="0">
                <a:latin typeface="+mj-lt"/>
                <a:ea typeface="宋体" panose="02010600030101010101" pitchFamily="2" charset="-122"/>
              </a:rPr>
              <a:t>		           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指定所替换对象在数组中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的位置，从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开始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返回：替换成功返回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true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false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表示索引无效，无法替换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类的设计</a:t>
            </a:r>
            <a:endParaRPr lang="zh-CN" altLang="en-US" sz="27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index)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用途：从数组中删除参数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指定所删除对象在数组中的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索引位置，从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开始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返回：删除成功返回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true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false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表示索引无效，无法删除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Customer[]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getAllCustomers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用途：返回数组中记录的所有客户对象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返回：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Customer[] 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数组中包含了当前所有客户对象，该数组长度与对象个数相同。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getCustomer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index)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用途：返回参数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参数：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index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指定所要获取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的客户在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数组中的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索引位置，从</a:t>
            </a:r>
            <a:r>
              <a:rPr lang="en-US" altLang="zh-CN">
                <a:latin typeface="+mj-lt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开始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返回：封装了客户信息的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对象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类的设计</a:t>
            </a:r>
            <a:endParaRPr lang="zh-CN" altLang="en-US" sz="27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9682" y="1412050"/>
          <a:ext cx="5886650" cy="5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65"/>
                <a:gridCol w="588665"/>
                <a:gridCol w="588665"/>
                <a:gridCol w="588665"/>
                <a:gridCol w="588665"/>
                <a:gridCol w="588665"/>
                <a:gridCol w="588665"/>
                <a:gridCol w="588665"/>
                <a:gridCol w="588665"/>
                <a:gridCol w="588665"/>
              </a:tblGrid>
              <a:tr h="540060">
                <a:tc>
                  <a:txBody>
                    <a:bodyPr/>
                    <a:lstStyle/>
                    <a:p>
                      <a:r>
                        <a:rPr lang="en-US" altLang="zh-CN" sz="1000"/>
                        <a:t>cust1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cust2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cust3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cust4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cust5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979712" y="2139702"/>
            <a:ext cx="0" cy="48605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2625756"/>
            <a:ext cx="11852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customers[0]</a:t>
            </a:r>
            <a:endParaRPr lang="zh-CN" altLang="en-US" sz="135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55976" y="1977684"/>
            <a:ext cx="0" cy="7865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53001" y="2785447"/>
            <a:ext cx="11753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/>
              <a:t>customers[4]</a:t>
            </a:r>
            <a:endParaRPr lang="zh-CN" altLang="en-US" sz="13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panose="02010600030101010101" pitchFamily="2" charset="-122"/>
              </a:rPr>
              <a:t>CustomerList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167594"/>
            <a:ext cx="7646670" cy="380187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类，并编译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类中临时添加一个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main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方法中，作为单元测试方法。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在方法中创建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对象（最多存放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个客户对象），然后分别用模拟数据调用以下各个方法，以测试各方法是否编写正确：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addCustomer()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replaceCustomer()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deleteCustomer()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getAllCustomers()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getCustomer()</a:t>
            </a:r>
            <a:endParaRPr lang="en-US" altLang="zh-CN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anose="02010600030101010101" pitchFamily="2" charset="-122"/>
              </a:rPr>
              <a:t>getTotal()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err="1">
                <a:solidFill>
                  <a:srgbClr val="000000"/>
                </a:solidFill>
                <a:ea typeface="宋体" panose="02010600030101010101" pitchFamily="2" charset="-122"/>
              </a:rPr>
              <a:t>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242245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新宋体" panose="02010609030101010101" pitchFamily="49" charset="-122"/>
              </a:rPr>
              <a:t>进一步测试以下情况，以验证该类是否编写正确：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430">
              <a:defRPr/>
            </a:pPr>
            <a:r>
              <a:rPr lang="zh-CN" altLang="en-US" dirty="0">
                <a:ea typeface="新宋体" panose="02010609030101010101" pitchFamily="49" charset="-122"/>
              </a:rPr>
              <a:t>调用</a:t>
            </a:r>
            <a:r>
              <a:rPr lang="en-US" altLang="zh-CN" dirty="0" err="1">
                <a:ea typeface="新宋体" panose="02010609030101010101" pitchFamily="49" charset="-122"/>
              </a:rPr>
              <a:t>addCustomer</a:t>
            </a:r>
            <a:r>
              <a:rPr lang="zh-CN" altLang="en-US" dirty="0">
                <a:ea typeface="新宋体" panose="02010609030101010101" pitchFamily="49" charset="-122"/>
              </a:rPr>
              <a:t>方法，</a:t>
            </a:r>
            <a:r>
              <a:rPr lang="zh-CN" altLang="en-US">
                <a:ea typeface="新宋体" panose="02010609030101010101" pitchFamily="49" charset="-122"/>
              </a:rPr>
              <a:t>添加至少</a:t>
            </a:r>
            <a:r>
              <a:rPr lang="en-US" altLang="zh-CN">
                <a:ea typeface="新宋体" panose="02010609030101010101" pitchFamily="49" charset="-122"/>
              </a:rPr>
              <a:t>5</a:t>
            </a:r>
            <a:r>
              <a:rPr lang="zh-CN" altLang="en-US" dirty="0">
                <a:ea typeface="新宋体" panose="02010609030101010101" pitchFamily="49" charset="-122"/>
              </a:rPr>
              <a:t>个以上客户对象时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43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>
                <a:ea typeface="新宋体" panose="02010609030101010101" pitchFamily="49" charset="-122"/>
              </a:rPr>
              <a:t>0</a:t>
            </a:r>
            <a:r>
              <a:rPr lang="zh-CN" altLang="en-US" dirty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>
                <a:ea typeface="新宋体" panose="02010609030101010101" pitchFamily="49" charset="-122"/>
              </a:rPr>
              <a:t>replaceCustomer</a:t>
            </a:r>
            <a:r>
              <a:rPr lang="zh-CN" altLang="en-US" dirty="0">
                <a:ea typeface="新宋体" panose="02010609030101010101" pitchFamily="49" charset="-122"/>
              </a:rPr>
              <a:t>方法替换对象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43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>
                <a:ea typeface="新宋体" panose="02010609030101010101" pitchFamily="49" charset="-122"/>
              </a:rPr>
              <a:t>0</a:t>
            </a:r>
            <a:r>
              <a:rPr lang="zh-CN" altLang="en-US" dirty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>
                <a:ea typeface="新宋体" panose="02010609030101010101" pitchFamily="49" charset="-122"/>
              </a:rPr>
              <a:t>deleteCustomer</a:t>
            </a:r>
            <a:r>
              <a:rPr lang="zh-CN" altLang="en-US" dirty="0">
                <a:ea typeface="新宋体" panose="02010609030101010101" pitchFamily="49" charset="-122"/>
              </a:rPr>
              <a:t>方法删除对象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43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对于</a:t>
            </a:r>
            <a:r>
              <a:rPr lang="en-US" altLang="zh-CN" dirty="0" err="1">
                <a:ea typeface="新宋体" panose="02010609030101010101" pitchFamily="49" charset="-122"/>
              </a:rPr>
              <a:t>replaceCustomer</a:t>
            </a:r>
            <a:r>
              <a:rPr lang="zh-CN" altLang="en-US" dirty="0">
                <a:ea typeface="新宋体" panose="02010609030101010101" pitchFamily="49" charset="-122"/>
              </a:rPr>
              <a:t>、</a:t>
            </a:r>
            <a:r>
              <a:rPr lang="en-US" altLang="zh-CN" dirty="0"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ea typeface="新宋体" panose="02010609030101010101" pitchFamily="49" charset="-122"/>
              </a:rPr>
              <a:t>deleteCustomer</a:t>
            </a:r>
            <a:r>
              <a:rPr lang="zh-CN" altLang="en-US" dirty="0">
                <a:ea typeface="新宋体" panose="02010609030101010101" pitchFamily="49" charset="-122"/>
              </a:rPr>
              <a:t>和</a:t>
            </a:r>
            <a:r>
              <a:rPr lang="en-US" altLang="zh-CN" dirty="0" err="1">
                <a:ea typeface="新宋体" panose="02010609030101010101" pitchFamily="49" charset="-122"/>
              </a:rPr>
              <a:t>getCustomer</a:t>
            </a:r>
            <a:r>
              <a:rPr lang="zh-CN" altLang="en-US" dirty="0">
                <a:ea typeface="新宋体" panose="02010609030101010101" pitchFamily="49" charset="-122"/>
              </a:rPr>
              <a:t>的调用，当参数</a:t>
            </a:r>
            <a:r>
              <a:rPr lang="en-US" altLang="zh-CN" dirty="0">
                <a:ea typeface="新宋体" panose="02010609030101010101" pitchFamily="49" charset="-122"/>
              </a:rPr>
              <a:t>index</a:t>
            </a:r>
            <a:r>
              <a:rPr lang="zh-CN" altLang="en-US" dirty="0">
                <a:ea typeface="新宋体" panose="02010609030101010101" pitchFamily="49" charset="-122"/>
              </a:rPr>
              <a:t>的值无效时（例如</a:t>
            </a:r>
            <a:r>
              <a:rPr lang="en-US" altLang="zh-CN" dirty="0">
                <a:ea typeface="新宋体" panose="02010609030101010101" pitchFamily="49" charset="-122"/>
              </a:rPr>
              <a:t>-1</a:t>
            </a:r>
            <a:r>
              <a:rPr lang="zh-CN" altLang="en-US" dirty="0">
                <a:ea typeface="新宋体" panose="02010609030101010101" pitchFamily="49" charset="-122"/>
              </a:rPr>
              <a:t>或</a:t>
            </a:r>
            <a:r>
              <a:rPr lang="en-US" altLang="zh-CN" dirty="0">
                <a:ea typeface="新宋体" panose="02010609030101010101" pitchFamily="49" charset="-122"/>
              </a:rPr>
              <a:t>6</a:t>
            </a:r>
            <a:r>
              <a:rPr lang="zh-CN" altLang="en-US" dirty="0">
                <a:ea typeface="新宋体" panose="02010609030101010101" pitchFamily="49" charset="-122"/>
              </a:rPr>
              <a:t>）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430">
              <a:defRPr/>
            </a:pPr>
            <a:r>
              <a:rPr lang="en-US" altLang="zh-CN" dirty="0" err="1">
                <a:ea typeface="新宋体" panose="02010609030101010101" pitchFamily="49" charset="-122"/>
              </a:rPr>
              <a:t>getAllCustomers</a:t>
            </a:r>
            <a:r>
              <a:rPr lang="zh-CN" altLang="en-US" dirty="0">
                <a:ea typeface="新宋体" panose="02010609030101010101" pitchFamily="49" charset="-122"/>
              </a:rPr>
              <a:t>方法返回的数组长度是否与实际的客户对象数量一致</a:t>
            </a:r>
            <a:endParaRPr lang="en-US" altLang="zh-CN" dirty="0"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510" y="1141538"/>
            <a:ext cx="80695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模拟实现基于文本界面的</a:t>
            </a:r>
            <a:r>
              <a:rPr lang="en-US" altLang="zh-CN" dirty="0">
                <a:ea typeface="宋体" panose="02010600030101010101" pitchFamily="2" charset="-122"/>
              </a:rPr>
              <a:t>《</a:t>
            </a:r>
            <a:r>
              <a:rPr lang="zh-CN" altLang="en-US" dirty="0">
                <a:ea typeface="宋体" panose="02010600030101010101" pitchFamily="2" charset="-122"/>
              </a:rPr>
              <a:t>客户信息管理软件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该软件能够实现对客户对象的插入</a:t>
            </a:r>
            <a:r>
              <a:rPr lang="zh-CN" altLang="en-US">
                <a:ea typeface="宋体" panose="02010600030101010101" pitchFamily="2" charset="-122"/>
              </a:rPr>
              <a:t>、修改和删除（</a:t>
            </a:r>
            <a:r>
              <a:rPr lang="zh-CN" altLang="en-US" dirty="0">
                <a:ea typeface="宋体" panose="02010600030101010101" pitchFamily="2" charset="-122"/>
              </a:rPr>
              <a:t>用数组实现），并能够打印客户明细表。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项目采用分级菜单方式。主菜单如下：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             -----------------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客户信息管理软件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-----------------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1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添 加 客 户</a:t>
            </a: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2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修 改 客 户</a:t>
            </a: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3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删 除 客 户</a:t>
            </a: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4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客 户 列 表</a:t>
            </a: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5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退           出</a:t>
            </a: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        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_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굴림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113588"/>
            <a:ext cx="7806690" cy="36724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b="1" dirty="0" err="1">
                <a:latin typeface="+mj-lt"/>
                <a:ea typeface="宋体" panose="02010600030101010101" pitchFamily="2" charset="-122"/>
              </a:rPr>
              <a:t>CustomerView</a:t>
            </a:r>
            <a:r>
              <a:rPr lang="zh-CN" altLang="en-US" b="1" dirty="0">
                <a:latin typeface="+mj-lt"/>
                <a:ea typeface="宋体" panose="02010600030101010101" pitchFamily="2" charset="-122"/>
              </a:rPr>
              <a:t>为主模块，负责菜单的显示和处理用户操作</a:t>
            </a:r>
            <a:endParaRPr lang="en-US" altLang="zh-CN" b="1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本类封装以下信息：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50" b="1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en-US" altLang="zh-CN" sz="1650" b="1">
                <a:latin typeface="+mj-lt"/>
                <a:ea typeface="宋体" panose="02010600030101010101" pitchFamily="2" charset="-122"/>
              </a:rPr>
              <a:t> customerList </a:t>
            </a:r>
            <a:r>
              <a:rPr lang="en-US" altLang="zh-CN" sz="1650" b="1" dirty="0">
                <a:latin typeface="+mj-lt"/>
                <a:ea typeface="宋体" panose="02010600030101010101" pitchFamily="2" charset="-122"/>
              </a:rPr>
              <a:t>= new </a:t>
            </a:r>
            <a:r>
              <a:rPr lang="en-US" altLang="zh-CN" sz="1650" b="1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en-US" altLang="zh-CN" sz="1650" b="1" dirty="0">
                <a:latin typeface="+mj-lt"/>
                <a:ea typeface="宋体" panose="02010600030101010101" pitchFamily="2" charset="-122"/>
              </a:rPr>
              <a:t>(10);</a:t>
            </a:r>
            <a:endParaRPr lang="en-US" altLang="zh-CN" sz="1650" b="1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buNone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	</a:t>
            </a: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创建最大</a:t>
            </a:r>
            <a:r>
              <a:rPr lang="zh-CN" altLang="en-US" sz="1650">
                <a:latin typeface="+mj-lt"/>
                <a:ea typeface="宋体" panose="02010600030101010101" pitchFamily="2" charset="-122"/>
              </a:rPr>
              <a:t>包含</a:t>
            </a:r>
            <a:r>
              <a:rPr lang="en-US" altLang="zh-CN" sz="1650">
                <a:latin typeface="+mj-lt"/>
                <a:ea typeface="宋体" panose="02010600030101010101" pitchFamily="2" charset="-122"/>
              </a:rPr>
              <a:t>10</a:t>
            </a:r>
            <a:r>
              <a:rPr lang="zh-CN" altLang="en-US" sz="1650">
                <a:latin typeface="+mj-lt"/>
                <a:ea typeface="宋体" panose="02010600030101010101" pitchFamily="2" charset="-122"/>
              </a:rPr>
              <a:t>个客户</a:t>
            </a: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对象的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CustomerList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 </a:t>
            </a: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对象，供以下各成员方法使用。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该类至少提供以下方法：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public void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enterMainMenu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() 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addNewCustomer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() 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modifyCustomer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deleteCustomer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listAllCustomers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public static void main(String[] </a:t>
            </a:r>
            <a:r>
              <a:rPr lang="en-US" altLang="zh-CN" sz="1650" dirty="0" err="1">
                <a:latin typeface="+mj-lt"/>
                <a:ea typeface="宋体" panose="02010600030101010101" pitchFamily="2" charset="-122"/>
              </a:rPr>
              <a:t>args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)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panose="02010600030101010101" pitchFamily="2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굴림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20" y="1254932"/>
            <a:ext cx="7886700" cy="35944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enterMainMenu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addNewCustomer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），以完成客户信息处理。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   private 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addNewCustomer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 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modifyCustomer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listAllCustomers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()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2039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+mj-lt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这四个方法仅供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方法调用。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public static void main(String[]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args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)</a:t>
            </a:r>
            <a:endParaRPr lang="en-US" altLang="zh-CN" sz="1500" b="1" dirty="0">
              <a:solidFill>
                <a:srgbClr val="0000FF"/>
              </a:solidFill>
              <a:latin typeface="+mj-lt"/>
              <a:ea typeface="宋体" panose="02010600030101010101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用途：创建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CustomerView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实例，并调用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方法以执行程序。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panose="02010600030101010101" pitchFamily="2" charset="-122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167594"/>
            <a:ext cx="7806690" cy="347783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CustomerView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类，逐一实现各个方法，并编译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执行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main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方法中，测试以下功能：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主菜单显示及操作是否正确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1650" dirty="0">
                <a:latin typeface="+mj-lt"/>
                <a:ea typeface="宋体" panose="02010600030101010101" pitchFamily="2" charset="-122"/>
              </a:rPr>
              <a:t>10</a:t>
            </a: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时，运行是否正确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“修改客户”操作是否正确，给用户的提示是否明确合理；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“删除客户”操作是否正确，给用户的提示是否明确合理；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latin typeface="+mj-lt"/>
                <a:ea typeface="宋体" panose="02010600030101010101" pitchFamily="2" charset="-122"/>
              </a:rPr>
              <a:t>“客户列表”操作是否正确，表格是否规整；</a:t>
            </a:r>
            <a:endParaRPr lang="en-US" altLang="zh-CN" sz="1650" dirty="0">
              <a:latin typeface="+mj-lt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思考以下问题：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600075" lvl="1" indent="-265430">
              <a:defRPr/>
            </a:pPr>
            <a:r>
              <a:rPr lang="zh-CN" altLang="en-US" sz="165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1650" dirty="0">
              <a:solidFill>
                <a:srgbClr val="FF0000"/>
              </a:solidFill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790" y="1232288"/>
            <a:ext cx="7886700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每个客户的信息被保存在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对象中。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以一个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类型的数组来记录当前所有</a:t>
            </a:r>
            <a:r>
              <a:rPr lang="zh-CN" altLang="en-US">
                <a:ea typeface="宋体" panose="02010600030101010101" pitchFamily="2" charset="-122"/>
              </a:rPr>
              <a:t>的客户。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每次“添加客户”（菜单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）后，客户（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）对象被添加到数组中。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每次“修改客户”（菜单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）后，修改后的客户（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）对象替换数组中原对象。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每次“删除客户”（菜单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）后，客户（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）对象被从数组中清除。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1780" indent="-27178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宋体" panose="02010600030101010101" pitchFamily="2" charset="-122"/>
              </a:rPr>
              <a:t>执行“客户列表 ”（菜单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）时，将列出数组中所有客户</a:t>
            </a:r>
            <a:r>
              <a:rPr lang="zh-CN" altLang="en-US">
                <a:ea typeface="宋体" panose="02010600030101010101" pitchFamily="2" charset="-122"/>
              </a:rPr>
              <a:t>的信息。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“添加客户”的界面及操作过程如下所示：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姓名：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tom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性别：男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15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123456789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邮箱：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tom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@163.com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“修改客户”的界面及操作过程如下所示：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2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请选择待修改客户编号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姓名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(tom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直接回车表示不修改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(123456789)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邮箱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(tom@oracle.com)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ttom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@oracle.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panose="02010600030101010101" pitchFamily="2" charset="-122"/>
              </a:rPr>
              <a:t>需求说明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3711" y="1411658"/>
            <a:ext cx="6268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“删除客户”的界面及操作过程如下所示：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3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请选择待删除客户编号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确认是否删除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(Y/N)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y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3712" y="1380315"/>
            <a:ext cx="6429420" cy="275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970" indent="-267970">
              <a:defRPr/>
            </a:pPr>
            <a:r>
              <a:rPr lang="zh-CN" altLang="en-US" dirty="0">
                <a:ea typeface="宋体" panose="02010600030101010101" pitchFamily="2" charset="-122"/>
              </a:rPr>
              <a:t>“客户列表”的界面及操作过程如下所示：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25145" lvl="1" indent="-267970">
              <a:defRPr/>
            </a:pPr>
            <a:r>
              <a:rPr lang="en-US" altLang="zh-CN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en-US" altLang="zh-CN" sz="15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4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spcAft>
                <a:spcPts val="1200"/>
              </a:spcAft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编号  姓名       性别    年龄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电话                   邮箱</a:t>
            </a:r>
            <a:endParaRPr lang="zh-CN" altLang="en-US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1    tom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         男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   15     123456789   tom@abc.com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2    jack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        女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16    123456789    jack@ibm.com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    owen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     男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12     987654321   owen@163.com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145" lvl="1" indent="-267970">
              <a:spcBef>
                <a:spcPts val="1200"/>
              </a:spcBef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客户列表完成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587" y="570748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panose="02010600030101010101" pitchFamily="2" charset="-122"/>
              </a:rPr>
              <a:t>软件设计结构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490" y="1032413"/>
            <a:ext cx="813816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anose="02010600030101010101" pitchFamily="2" charset="-122"/>
              </a:rPr>
              <a:t>该软件由以下三个模块组成：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>
                <a:ea typeface="宋体" panose="02010600030101010101" pitchFamily="2" charset="-122"/>
              </a:rPr>
              <a:t>CustomerView</a:t>
            </a:r>
            <a:r>
              <a:rPr lang="zh-CN" altLang="en-US" dirty="0">
                <a:ea typeface="宋体" panose="02010600030101010101" pitchFamily="2" charset="-122"/>
              </a:rPr>
              <a:t>为主模块，负责菜单的显示和处理用户操作</a:t>
            </a:r>
            <a:endParaRPr lang="en-US" altLang="zh-CN" dirty="0">
              <a:ea typeface="宋体" panose="02010600030101010101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CustomerList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对象的管理模块，内部用数组管理一组</a:t>
            </a: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对象，并提供相应的添加、修改、</a:t>
            </a:r>
            <a:r>
              <a:rPr lang="zh-CN" altLang="en-US">
                <a:ea typeface="宋体" panose="02010600030101010101" pitchFamily="2" charset="-122"/>
              </a:rPr>
              <a:t>删除和遍历方法</a:t>
            </a:r>
            <a:r>
              <a:rPr lang="zh-CN" altLang="en-US" dirty="0">
                <a:ea typeface="宋体" panose="02010600030101010101" pitchFamily="2" charset="-122"/>
              </a:rPr>
              <a:t>，供</a:t>
            </a:r>
            <a:r>
              <a:rPr lang="en-US" altLang="zh-CN" err="1">
                <a:ea typeface="宋体" panose="02010600030101010101" pitchFamily="2" charset="-122"/>
              </a:rPr>
              <a:t>CustomerView</a:t>
            </a:r>
            <a:r>
              <a:rPr lang="zh-CN" altLang="en-US">
                <a:ea typeface="宋体" panose="02010600030101010101" pitchFamily="2" charset="-122"/>
              </a:rPr>
              <a:t>调用</a:t>
            </a:r>
            <a:endParaRPr lang="en-US" altLang="zh-CN">
              <a:ea typeface="宋体" panose="02010600030101010101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为实体对象，用来封装客户信息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493197" y="1500180"/>
            <a:ext cx="4050450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2030" y="1694428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CustomerList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4" name="TextBox 13"/>
          <p:cNvSpPr txBox="1"/>
          <p:nvPr/>
        </p:nvSpPr>
        <p:spPr>
          <a:xfrm>
            <a:off x="2735796" y="1662199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CustomerView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5" name="TextBox 14"/>
          <p:cNvSpPr txBox="1"/>
          <p:nvPr/>
        </p:nvSpPr>
        <p:spPr>
          <a:xfrm>
            <a:off x="4842030" y="2418283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/>
              <a:t>Customer</a:t>
            </a:r>
            <a:endParaRPr lang="en-US" altLang="zh-CN" sz="1350" dirty="0"/>
          </a:p>
          <a:p>
            <a:endParaRPr lang="zh-CN" altLang="en-US" sz="75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4139952" y="1932228"/>
            <a:ext cx="702078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4139952" y="2094246"/>
            <a:ext cx="702078" cy="5779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544108" y="2202258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538" y="57939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ea typeface="宋体" panose="02010600030101010101" pitchFamily="2" charset="-122"/>
                <a:cs typeface="+mj-cs"/>
              </a:rPr>
              <a:t>enterMainMenu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anose="02010600030101010101" pitchFamily="2" charset="-122"/>
                <a:cs typeface="+mj-cs"/>
              </a:rPr>
              <a:t>()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  <a:cs typeface="+mj-cs"/>
              </a:rPr>
              <a:t>方法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anose="02010600030101010101" pitchFamily="2" charset="-122"/>
                <a:cs typeface="+mj-cs"/>
              </a:rPr>
              <a:t>的活动图</a:t>
            </a:r>
            <a:endParaRPr lang="zh-CN" altLang="en-US" sz="2400" b="1" dirty="0"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5918" y="1017974"/>
            <a:ext cx="5562618" cy="398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5854</Words>
  <Application>WPS 演示</Application>
  <PresentationFormat>全屏显示(16:9)</PresentationFormat>
  <Paragraphs>280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新宋体</vt:lpstr>
      <vt:lpstr>GungsuhChe</vt:lpstr>
      <vt:lpstr>Malgun Gothic</vt:lpstr>
      <vt:lpstr>굴림</vt:lpstr>
      <vt:lpstr>等线</vt:lpstr>
      <vt:lpstr>微软雅黑</vt:lpstr>
      <vt:lpstr>Arial Unicode MS</vt:lpstr>
      <vt:lpstr>等线 Light</vt:lpstr>
      <vt:lpstr>Calibri</vt:lpstr>
      <vt:lpstr>Segoe UI</vt:lpstr>
      <vt:lpstr>Times New Roman</vt:lpstr>
      <vt:lpstr>굴림</vt:lpstr>
      <vt:lpstr>Segoe Print</vt:lpstr>
      <vt:lpstr>Office 主题</vt:lpstr>
      <vt:lpstr>Office 主题​​</vt:lpstr>
      <vt:lpstr>目 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键盘访问的实现</vt:lpstr>
      <vt:lpstr>键盘访问的实现</vt:lpstr>
      <vt:lpstr>PowerPoint 演示文稿</vt:lpstr>
      <vt:lpstr>第1步 — 实现Customer类</vt:lpstr>
      <vt:lpstr>PowerPoint 演示文稿</vt:lpstr>
      <vt:lpstr>PowerPoint 演示文稿</vt:lpstr>
      <vt:lpstr>PowerPoint 演示文稿</vt:lpstr>
      <vt:lpstr>PowerPoint 演示文稿</vt:lpstr>
      <vt:lpstr>第2步 — 实现CustomerList类</vt:lpstr>
      <vt:lpstr>第2步 — 实现CustomerList类</vt:lpstr>
      <vt:lpstr>第3步 — CustomerView类的设计</vt:lpstr>
      <vt:lpstr>第3步 — CustomerView类的设计</vt:lpstr>
      <vt:lpstr>第3步 — 实现CustomerView类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替我问候今天的你</cp:lastModifiedBy>
  <cp:revision>17</cp:revision>
  <dcterms:created xsi:type="dcterms:W3CDTF">2018-03-01T02:03:00Z</dcterms:created>
  <dcterms:modified xsi:type="dcterms:W3CDTF">2021-04-06T02:38:32Z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6CD32F0C543F404BB52F974B5AE0AA8D</vt:lpwstr>
  </property>
</Properties>
</file>