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7" r:id="rId3"/>
    <p:sldId id="258" r:id="rId4"/>
    <p:sldId id="259" r:id="rId5"/>
    <p:sldId id="311" r:id="rId6"/>
    <p:sldId id="313" r:id="rId7"/>
    <p:sldId id="314" r:id="rId8"/>
    <p:sldId id="315" r:id="rId9"/>
    <p:sldId id="316" r:id="rId10"/>
    <p:sldId id="318" r:id="rId11"/>
    <p:sldId id="320" r:id="rId12"/>
    <p:sldId id="301" r:id="rId13"/>
    <p:sldId id="268" r:id="rId14"/>
    <p:sldId id="279" r:id="rId15"/>
    <p:sldId id="275" r:id="rId16"/>
    <p:sldId id="269" r:id="rId17"/>
    <p:sldId id="278" r:id="rId18"/>
    <p:sldId id="280" r:id="rId19"/>
    <p:sldId id="265" r:id="rId20"/>
    <p:sldId id="284" r:id="rId21"/>
    <p:sldId id="287" r:id="rId22"/>
    <p:sldId id="288" r:id="rId23"/>
    <p:sldId id="306" r:id="rId24"/>
    <p:sldId id="307" r:id="rId25"/>
    <p:sldId id="308" r:id="rId26"/>
    <p:sldId id="324" r:id="rId27"/>
    <p:sldId id="325" r:id="rId28"/>
    <p:sldId id="309" r:id="rId29"/>
    <p:sldId id="303" r:id="rId30"/>
    <p:sldId id="286" r:id="rId31"/>
    <p:sldId id="292" r:id="rId32"/>
    <p:sldId id="298" r:id="rId33"/>
    <p:sldId id="293" r:id="rId34"/>
    <p:sldId id="300" r:id="rId35"/>
    <p:sldId id="299" r:id="rId36"/>
    <p:sldId id="283" r:id="rId37"/>
    <p:sldId id="295" r:id="rId38"/>
    <p:sldId id="322" r:id="rId39"/>
    <p:sldId id="296" r:id="rId40"/>
    <p:sldId id="310" r:id="rId41"/>
    <p:sldId id="323" r:id="rId42"/>
    <p:sldId id="321" r:id="rId43"/>
    <p:sldId id="335" r:id="rId44"/>
    <p:sldId id="326" r:id="rId45"/>
    <p:sldId id="328" r:id="rId46"/>
    <p:sldId id="332" r:id="rId47"/>
    <p:sldId id="333" r:id="rId48"/>
    <p:sldId id="334" r:id="rId49"/>
    <p:sldId id="330" r:id="rId50"/>
    <p:sldId id="331" r:id="rId51"/>
    <p:sldId id="329" r:id="rId52"/>
    <p:sldId id="338" r:id="rId53"/>
    <p:sldId id="343" r:id="rId54"/>
    <p:sldId id="344" r:id="rId55"/>
    <p:sldId id="345" r:id="rId56"/>
    <p:sldId id="346" r:id="rId57"/>
    <p:sldId id="262" r:id="rId58"/>
    <p:sldId id="297" r:id="rId5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E4D8"/>
    <a:srgbClr val="3883CE"/>
    <a:srgbClr val="FFCCFF"/>
    <a:srgbClr val="EF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70" autoAdjust="0"/>
    <p:restoredTop sz="94660"/>
  </p:normalViewPr>
  <p:slideViewPr>
    <p:cSldViewPr snapToGrid="0">
      <p:cViewPr varScale="1">
        <p:scale>
          <a:sx n="77" d="100"/>
          <a:sy n="77" d="100"/>
        </p:scale>
        <p:origin x="252" y="90"/>
      </p:cViewPr>
      <p:guideLst/>
    </p:cSldViewPr>
  </p:slideViewPr>
  <p:notesTextViewPr>
    <p:cViewPr>
      <p:scale>
        <a:sx n="1" d="1"/>
        <a:sy n="1" d="1"/>
      </p:scale>
      <p:origin x="0" y="0"/>
    </p:cViewPr>
  </p:notesTextViewPr>
  <p:sorterViewPr>
    <p:cViewPr>
      <p:scale>
        <a:sx n="100" d="100"/>
        <a:sy n="100" d="100"/>
      </p:scale>
      <p:origin x="0" y="-22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625DBE98-DE98-44CA-9F60-E7FC8DF75E4B}" type="datetimeFigureOut">
              <a:rPr lang="ko-KR" altLang="en-US" smtClean="0"/>
              <a:t>2018-05-28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366269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25DBE98-DE98-44CA-9F60-E7FC8DF75E4B}" type="datetimeFigureOut">
              <a:rPr lang="ko-KR" altLang="en-US" smtClean="0"/>
              <a:t>2018-05-28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255058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25DBE98-DE98-44CA-9F60-E7FC8DF75E4B}" type="datetimeFigureOut">
              <a:rPr lang="ko-KR" altLang="en-US" smtClean="0"/>
              <a:t>2018-05-28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262418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25DBE98-DE98-44CA-9F60-E7FC8DF75E4B}" type="datetimeFigureOut">
              <a:rPr lang="ko-KR" altLang="en-US" smtClean="0"/>
              <a:t>2018-05-28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254036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625DBE98-DE98-44CA-9F60-E7FC8DF75E4B}" type="datetimeFigureOut">
              <a:rPr lang="ko-KR" altLang="en-US" smtClean="0"/>
              <a:t>2018-05-28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222129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625DBE98-DE98-44CA-9F60-E7FC8DF75E4B}" type="datetimeFigureOut">
              <a:rPr lang="ko-KR" altLang="en-US" smtClean="0"/>
              <a:t>2018-05-28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410400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625DBE98-DE98-44CA-9F60-E7FC8DF75E4B}" type="datetimeFigureOut">
              <a:rPr lang="ko-KR" altLang="en-US" smtClean="0"/>
              <a:t>2018-05-28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2762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625DBE98-DE98-44CA-9F60-E7FC8DF75E4B}" type="datetimeFigureOut">
              <a:rPr lang="ko-KR" altLang="en-US" smtClean="0"/>
              <a:t>2018-05-28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40242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25DBE98-DE98-44CA-9F60-E7FC8DF75E4B}" type="datetimeFigureOut">
              <a:rPr lang="ko-KR" altLang="en-US" smtClean="0"/>
              <a:t>2018-05-28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428300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625DBE98-DE98-44CA-9F60-E7FC8DF75E4B}" type="datetimeFigureOut">
              <a:rPr lang="ko-KR" altLang="en-US" smtClean="0"/>
              <a:t>2018-05-28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242836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625DBE98-DE98-44CA-9F60-E7FC8DF75E4B}" type="datetimeFigureOut">
              <a:rPr lang="ko-KR" altLang="en-US" smtClean="0"/>
              <a:t>2018-05-28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266214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DBE98-DE98-44CA-9F60-E7FC8DF75E4B}" type="datetimeFigureOut">
              <a:rPr lang="ko-KR" altLang="en-US" smtClean="0"/>
              <a:t>2018-05-28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1A97B-CEF5-4D99-B0E1-4C51C8CC0075}" type="slidenum">
              <a:rPr lang="ko-KR" altLang="en-US" smtClean="0"/>
              <a:t>‹#›</a:t>
            </a:fld>
            <a:endParaRPr lang="ko-KR" altLang="en-US"/>
          </a:p>
        </p:txBody>
      </p:sp>
    </p:spTree>
    <p:extLst>
      <p:ext uri="{BB962C8B-B14F-4D97-AF65-F5344CB8AC3E}">
        <p14:creationId xmlns:p14="http://schemas.microsoft.com/office/powerpoint/2010/main" val="2474261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inPinSunHwa/Ad_Tracking_Projec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Receiver_operating_characteristic"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MinPinSunHwa/Ad_Tracking_Project/blob/master/method2_03_Target_Variable_Prediction.py"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4294967295"/>
          </p:nvPr>
        </p:nvSpPr>
        <p:spPr>
          <a:xfrm>
            <a:off x="2510741" y="2016975"/>
            <a:ext cx="8831482" cy="3831818"/>
          </a:xfrm>
        </p:spPr>
        <p:txBody>
          <a:bodyPr wrap="square" anchor="ctr">
            <a:spAutoFit/>
          </a:bodyPr>
          <a:lstStyle/>
          <a:p>
            <a:pPr algn="ctr">
              <a:lnSpc>
                <a:spcPct val="150000"/>
              </a:lnSpc>
            </a:pPr>
            <a:r>
              <a:rPr lang="en-US" altLang="ko-KR" sz="5400" dirty="0" err="1" smtClean="0">
                <a:latin typeface="Consolas" panose="020B0609020204030204" pitchFamily="49" charset="0"/>
              </a:rPr>
              <a:t>TalkingData</a:t>
            </a:r>
            <a:r>
              <a:rPr lang="en-US" altLang="ko-KR" sz="5400" dirty="0" smtClean="0">
                <a:latin typeface="Consolas" panose="020B0609020204030204" pitchFamily="49" charset="0"/>
              </a:rPr>
              <a:t> </a:t>
            </a:r>
            <a:r>
              <a:rPr lang="en-US" altLang="ko-KR" sz="5400" dirty="0" err="1" smtClean="0">
                <a:latin typeface="Consolas" panose="020B0609020204030204" pitchFamily="49" charset="0"/>
              </a:rPr>
              <a:t>AdTracking</a:t>
            </a:r>
            <a:r>
              <a:rPr lang="en-US" altLang="ko-KR" sz="5400" dirty="0">
                <a:latin typeface="Consolas" panose="020B0609020204030204" pitchFamily="49" charset="0"/>
              </a:rPr>
              <a:t/>
            </a:r>
            <a:br>
              <a:rPr lang="en-US" altLang="ko-KR" sz="5400" dirty="0">
                <a:latin typeface="Consolas" panose="020B0609020204030204" pitchFamily="49" charset="0"/>
              </a:rPr>
            </a:br>
            <a:r>
              <a:rPr lang="en-US" altLang="ko-KR" sz="5400" dirty="0" smtClean="0">
                <a:latin typeface="Consolas" panose="020B0609020204030204" pitchFamily="49" charset="0"/>
              </a:rPr>
              <a:t>Fraud Detection</a:t>
            </a:r>
            <a:br>
              <a:rPr lang="en-US" altLang="ko-KR" sz="5400" dirty="0" smtClean="0">
                <a:latin typeface="Consolas" panose="020B0609020204030204" pitchFamily="49" charset="0"/>
              </a:rPr>
            </a:br>
            <a:r>
              <a:rPr lang="en-US" altLang="ko-KR" sz="5400" dirty="0" smtClean="0">
                <a:latin typeface="Consolas" panose="020B0609020204030204" pitchFamily="49" charset="0"/>
              </a:rPr>
              <a:t>Challenge</a:t>
            </a:r>
            <a:endParaRPr lang="ko-KR" altLang="en-US" sz="5400" dirty="0">
              <a:latin typeface="Consolas" panose="020B0609020204030204" pitchFamily="49" charset="0"/>
            </a:endParaRPr>
          </a:p>
        </p:txBody>
      </p:sp>
      <p:sp>
        <p:nvSpPr>
          <p:cNvPr id="6" name="직사각형 5"/>
          <p:cNvSpPr/>
          <p:nvPr/>
        </p:nvSpPr>
        <p:spPr>
          <a:xfrm>
            <a:off x="0" y="996149"/>
            <a:ext cx="12192000"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1006543" y="-1"/>
            <a:ext cx="1080304" cy="6858001"/>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p:cNvGrpSpPr/>
          <p:nvPr/>
        </p:nvGrpSpPr>
        <p:grpSpPr>
          <a:xfrm>
            <a:off x="142811" y="116109"/>
            <a:ext cx="717631" cy="763930"/>
            <a:chOff x="146386" y="120682"/>
            <a:chExt cx="717631" cy="763930"/>
          </a:xfrm>
        </p:grpSpPr>
        <p:sp>
          <p:nvSpPr>
            <p:cNvPr id="8" name="직사각형 7"/>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직사각형 29"/>
          <p:cNvSpPr/>
          <p:nvPr/>
        </p:nvSpPr>
        <p:spPr>
          <a:xfrm rot="5400000">
            <a:off x="6052800" y="-4243900"/>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10800000">
            <a:off x="2077119" y="-2"/>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77728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413114" cy="461665"/>
          </a:xfrm>
          <a:prstGeom prst="rect">
            <a:avLst/>
          </a:prstGeom>
          <a:noFill/>
        </p:spPr>
        <p:txBody>
          <a:bodyPr wrap="none" rtlCol="0">
            <a:spAutoFit/>
          </a:bodyPr>
          <a:lstStyle/>
          <a:p>
            <a:r>
              <a:rPr lang="en-US" altLang="ko-KR" sz="2400" dirty="0" smtClean="0">
                <a:latin typeface="Consolas" panose="020B0609020204030204" pitchFamily="49" charset="0"/>
              </a:rPr>
              <a:t>1</a:t>
            </a:r>
            <a:r>
              <a:rPr lang="en-US" altLang="ko-KR" sz="2400" dirty="0">
                <a:latin typeface="Consolas" panose="020B0609020204030204" pitchFamily="49" charset="0"/>
              </a:rPr>
              <a:t>. Data Exploration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p:cNvGrpSpPr/>
          <p:nvPr/>
        </p:nvGrpSpPr>
        <p:grpSpPr>
          <a:xfrm>
            <a:off x="11319892" y="5933250"/>
            <a:ext cx="717631" cy="763930"/>
            <a:chOff x="146386" y="120682"/>
            <a:chExt cx="717631" cy="763930"/>
          </a:xfrm>
        </p:grpSpPr>
        <p:sp>
          <p:nvSpPr>
            <p:cNvPr id="22" name="직사각형 21"/>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0" name="그룹 19"/>
          <p:cNvGrpSpPr/>
          <p:nvPr/>
        </p:nvGrpSpPr>
        <p:grpSpPr>
          <a:xfrm>
            <a:off x="1537200" y="1800000"/>
            <a:ext cx="8051307" cy="2165223"/>
            <a:chOff x="1537200" y="1800000"/>
            <a:chExt cx="8051307" cy="2165223"/>
          </a:xfrm>
        </p:grpSpPr>
        <p:sp>
          <p:nvSpPr>
            <p:cNvPr id="31" name="TextBox 30"/>
            <p:cNvSpPr txBox="1"/>
            <p:nvPr/>
          </p:nvSpPr>
          <p:spPr>
            <a:xfrm>
              <a:off x="1537200" y="1800000"/>
              <a:ext cx="8051307" cy="369332"/>
            </a:xfrm>
            <a:prstGeom prst="rect">
              <a:avLst/>
            </a:prstGeom>
            <a:noFill/>
          </p:spPr>
          <p:txBody>
            <a:bodyPr wrap="none" rtlCol="0">
              <a:spAutoFit/>
            </a:bodyPr>
            <a:lstStyle/>
            <a:p>
              <a:r>
                <a:rPr lang="en-US" altLang="ko-KR" dirty="0">
                  <a:latin typeface="Constantia" panose="02030602050306030303" pitchFamily="18" charset="0"/>
                </a:rPr>
                <a:t>Check click count, download count, download rate (by app, device, </a:t>
              </a:r>
              <a:r>
                <a:rPr lang="en-US" altLang="ko-KR" dirty="0" err="1">
                  <a:latin typeface="Constantia" panose="02030602050306030303" pitchFamily="18" charset="0"/>
                </a:rPr>
                <a:t>os</a:t>
              </a:r>
              <a:r>
                <a:rPr lang="en-US" altLang="ko-KR" dirty="0">
                  <a:latin typeface="Constantia" panose="02030602050306030303" pitchFamily="18" charset="0"/>
                </a:rPr>
                <a:t>, channel)</a:t>
              </a:r>
              <a:endParaRPr lang="ko-KR" altLang="en-US" dirty="0">
                <a:latin typeface="Constantia" panose="02030602050306030303" pitchFamily="18" charset="0"/>
              </a:endParaRPr>
            </a:p>
          </p:txBody>
        </p:sp>
        <p:sp>
          <p:nvSpPr>
            <p:cNvPr id="32" name="TextBox 31"/>
            <p:cNvSpPr txBox="1"/>
            <p:nvPr/>
          </p:nvSpPr>
          <p:spPr>
            <a:xfrm>
              <a:off x="1537200" y="2210897"/>
              <a:ext cx="7950349" cy="1754326"/>
            </a:xfrm>
            <a:prstGeom prst="rect">
              <a:avLst/>
            </a:prstGeom>
            <a:noFill/>
          </p:spPr>
          <p:txBody>
            <a:bodyPr wrap="square" rtlCol="0">
              <a:spAutoFit/>
            </a:bodyPr>
            <a:lstStyle/>
            <a:p>
              <a:pPr>
                <a:lnSpc>
                  <a:spcPct val="150000"/>
                </a:lnSpc>
                <a:buClr>
                  <a:srgbClr val="B6E4D8"/>
                </a:buClr>
              </a:pPr>
              <a:r>
                <a:rPr lang="en-US" altLang="ko-KR" dirty="0">
                  <a:latin typeface="Calibri Light" panose="020F0302020204030204" pitchFamily="34" charset="0"/>
                  <a:cs typeface="Calibri Light" panose="020F0302020204030204" pitchFamily="34" charset="0"/>
                </a:rPr>
                <a:t>Don’t put the graph here because it is so large.</a:t>
              </a:r>
            </a:p>
            <a:p>
              <a:pPr>
                <a:lnSpc>
                  <a:spcPct val="150000"/>
                </a:lnSpc>
                <a:buClr>
                  <a:srgbClr val="B6E4D8"/>
                </a:buClr>
              </a:pPr>
              <a:r>
                <a:rPr lang="en-US" altLang="ko-KR" dirty="0">
                  <a:latin typeface="Calibri Light" panose="020F0302020204030204" pitchFamily="34" charset="0"/>
                  <a:cs typeface="Calibri Light" panose="020F0302020204030204" pitchFamily="34" charset="0"/>
                </a:rPr>
                <a:t>Please refer to the address below to view it.</a:t>
              </a:r>
            </a:p>
            <a:p>
              <a:pPr>
                <a:lnSpc>
                  <a:spcPct val="150000"/>
                </a:lnSpc>
                <a:buClr>
                  <a:srgbClr val="B6E4D8"/>
                </a:buClr>
              </a:pPr>
              <a:endParaRPr lang="en-US" altLang="ko-KR" dirty="0">
                <a:latin typeface="Calibri Light" panose="020F0302020204030204" pitchFamily="34" charset="0"/>
                <a:cs typeface="Calibri Light" panose="020F0302020204030204" pitchFamily="34" charset="0"/>
              </a:endParaRPr>
            </a:p>
            <a:p>
              <a:pPr>
                <a:lnSpc>
                  <a:spcPct val="150000"/>
                </a:lnSpc>
                <a:buClr>
                  <a:srgbClr val="B6E4D8"/>
                </a:buClr>
              </a:pPr>
              <a:r>
                <a:rPr lang="en-US" altLang="ko-KR" dirty="0">
                  <a:latin typeface="Calibri Light" panose="020F0302020204030204" pitchFamily="34" charset="0"/>
                  <a:cs typeface="Calibri Light" panose="020F0302020204030204" pitchFamily="34" charset="0"/>
                  <a:hlinkClick r:id="rId2"/>
                </a:rPr>
                <a:t>https://github.com/MinPinSunHwa/Ad_Tracking_Project</a:t>
              </a:r>
              <a:endParaRPr lang="en-US" altLang="ko-KR"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597545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413114" cy="461665"/>
          </a:xfrm>
          <a:prstGeom prst="rect">
            <a:avLst/>
          </a:prstGeom>
          <a:noFill/>
        </p:spPr>
        <p:txBody>
          <a:bodyPr wrap="none" rtlCol="0">
            <a:spAutoFit/>
          </a:bodyPr>
          <a:lstStyle/>
          <a:p>
            <a:r>
              <a:rPr lang="en-US" altLang="ko-KR" sz="2400" dirty="0" smtClean="0">
                <a:latin typeface="Consolas" panose="020B0609020204030204" pitchFamily="49" charset="0"/>
              </a:rPr>
              <a:t>1</a:t>
            </a:r>
            <a:r>
              <a:rPr lang="en-US" altLang="ko-KR" sz="2400" dirty="0">
                <a:latin typeface="Consolas" panose="020B0609020204030204" pitchFamily="49" charset="0"/>
              </a:rPr>
              <a:t>. Data Exploration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p:cNvGrpSpPr/>
          <p:nvPr/>
        </p:nvGrpSpPr>
        <p:grpSpPr>
          <a:xfrm>
            <a:off x="11319892" y="5933250"/>
            <a:ext cx="717631" cy="763930"/>
            <a:chOff x="146386" y="120682"/>
            <a:chExt cx="717631" cy="763930"/>
          </a:xfrm>
        </p:grpSpPr>
        <p:sp>
          <p:nvSpPr>
            <p:cNvPr id="22" name="직사각형 21"/>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0" name="그룹 19"/>
          <p:cNvGrpSpPr/>
          <p:nvPr/>
        </p:nvGrpSpPr>
        <p:grpSpPr>
          <a:xfrm>
            <a:off x="1537200" y="1800000"/>
            <a:ext cx="7950349" cy="2953260"/>
            <a:chOff x="1537200" y="1800000"/>
            <a:chExt cx="7950349" cy="2953260"/>
          </a:xfrm>
        </p:grpSpPr>
        <p:sp>
          <p:nvSpPr>
            <p:cNvPr id="31" name="TextBox 30"/>
            <p:cNvSpPr txBox="1"/>
            <p:nvPr/>
          </p:nvSpPr>
          <p:spPr>
            <a:xfrm>
              <a:off x="1537200" y="1800000"/>
              <a:ext cx="1949829" cy="369332"/>
            </a:xfrm>
            <a:prstGeom prst="rect">
              <a:avLst/>
            </a:prstGeom>
            <a:noFill/>
          </p:spPr>
          <p:txBody>
            <a:bodyPr wrap="none" rtlCol="0">
              <a:spAutoFit/>
            </a:bodyPr>
            <a:lstStyle/>
            <a:p>
              <a:r>
                <a:rPr lang="en-US" altLang="ko-KR" dirty="0">
                  <a:latin typeface="Constantia" panose="02030602050306030303" pitchFamily="18" charset="0"/>
                </a:rPr>
                <a:t>Check </a:t>
              </a:r>
              <a:r>
                <a:rPr lang="en-US" altLang="ko-KR" dirty="0" smtClean="0">
                  <a:latin typeface="Constantia" panose="02030602050306030303" pitchFamily="18" charset="0"/>
                </a:rPr>
                <a:t>correlation</a:t>
              </a:r>
              <a:endParaRPr lang="en-US" altLang="ko-KR" dirty="0">
                <a:latin typeface="Constantia" panose="02030602050306030303" pitchFamily="18" charset="0"/>
              </a:endParaRPr>
            </a:p>
          </p:txBody>
        </p:sp>
        <p:sp>
          <p:nvSpPr>
            <p:cNvPr id="32" name="TextBox 31"/>
            <p:cNvSpPr txBox="1"/>
            <p:nvPr/>
          </p:nvSpPr>
          <p:spPr>
            <a:xfrm>
              <a:off x="1537200" y="2210897"/>
              <a:ext cx="7950349" cy="2542363"/>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ip</a:t>
              </a:r>
              <a:r>
                <a:rPr lang="en-US" altLang="ko-KR" dirty="0">
                  <a:latin typeface="Calibri Light" panose="020F0302020204030204" pitchFamily="34" charset="0"/>
                  <a:cs typeface="Calibri Light" panose="020F0302020204030204" pitchFamily="34" charset="0"/>
                </a:rPr>
                <a:t>		: 0.053833</a:t>
              </a:r>
            </a:p>
            <a:p>
              <a:pPr marL="285750" indent="-285750">
                <a:lnSpc>
                  <a:spcPct val="150000"/>
                </a:lnSpc>
                <a:buClr>
                  <a:srgbClr val="B6E4D8"/>
                </a:buClr>
                <a:buFont typeface="Wingdings" panose="05000000000000000000" pitchFamily="2" charset="2"/>
                <a:buChar char="v"/>
              </a:pPr>
              <a:r>
                <a:rPr lang="en-US" altLang="ko-KR" dirty="0">
                  <a:latin typeface="Calibri Light" panose="020F0302020204030204" pitchFamily="34" charset="0"/>
                  <a:cs typeface="Calibri Light" panose="020F0302020204030204" pitchFamily="34" charset="0"/>
                </a:rPr>
                <a:t>app		: 0.059722</a:t>
              </a:r>
            </a:p>
            <a:p>
              <a:pPr marL="285750" indent="-285750">
                <a:lnSpc>
                  <a:spcPct val="150000"/>
                </a:lnSpc>
                <a:buClr>
                  <a:srgbClr val="B6E4D8"/>
                </a:buClr>
                <a:buFont typeface="Wingdings" panose="05000000000000000000" pitchFamily="2" charset="2"/>
                <a:buChar char="v"/>
              </a:pPr>
              <a:r>
                <a:rPr lang="en-US" altLang="ko-KR" dirty="0">
                  <a:latin typeface="Calibri Light" panose="020F0302020204030204" pitchFamily="34" charset="0"/>
                  <a:cs typeface="Calibri Light" panose="020F0302020204030204" pitchFamily="34" charset="0"/>
                </a:rPr>
                <a:t>device		: 0.001630</a:t>
              </a: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os</a:t>
              </a:r>
              <a:r>
                <a:rPr lang="en-US" altLang="ko-KR" dirty="0">
                  <a:latin typeface="Calibri Light" panose="020F0302020204030204" pitchFamily="34" charset="0"/>
                  <a:cs typeface="Calibri Light" panose="020F0302020204030204" pitchFamily="34" charset="0"/>
                </a:rPr>
                <a:t>		: 0.001630</a:t>
              </a:r>
            </a:p>
            <a:p>
              <a:pPr marL="285750" indent="-285750">
                <a:lnSpc>
                  <a:spcPct val="150000"/>
                </a:lnSpc>
                <a:buClr>
                  <a:srgbClr val="B6E4D8"/>
                </a:buClr>
                <a:buFont typeface="Wingdings" panose="05000000000000000000" pitchFamily="2" charset="2"/>
                <a:buChar char="v"/>
              </a:pPr>
              <a:r>
                <a:rPr lang="en-US" altLang="ko-KR" dirty="0">
                  <a:latin typeface="Calibri Light" panose="020F0302020204030204" pitchFamily="34" charset="0"/>
                  <a:cs typeface="Calibri Light" panose="020F0302020204030204" pitchFamily="34" charset="0"/>
                </a:rPr>
                <a:t>channel	: -0.024133</a:t>
              </a:r>
            </a:p>
            <a:p>
              <a:pPr marL="285750" indent="-285750">
                <a:lnSpc>
                  <a:spcPct val="150000"/>
                </a:lnSpc>
                <a:buClr>
                  <a:srgbClr val="B6E4D8"/>
                </a:buClr>
                <a:buFont typeface="Wingdings" panose="05000000000000000000" pitchFamily="2" charset="2"/>
                <a:buChar char="v"/>
              </a:pPr>
              <a:r>
                <a:rPr lang="en-US" altLang="ko-KR" dirty="0">
                  <a:latin typeface="Calibri Light" panose="020F0302020204030204" pitchFamily="34" charset="0"/>
                  <a:cs typeface="Calibri Light" panose="020F0302020204030204" pitchFamily="34" charset="0"/>
                </a:rPr>
                <a:t>hour		: -</a:t>
              </a:r>
              <a:r>
                <a:rPr lang="en-US" altLang="ko-KR" dirty="0" smtClean="0">
                  <a:latin typeface="Calibri Light" panose="020F0302020204030204" pitchFamily="34" charset="0"/>
                  <a:cs typeface="Calibri Light" panose="020F0302020204030204" pitchFamily="34" charset="0"/>
                </a:rPr>
                <a:t>0.005629</a:t>
              </a:r>
              <a:endParaRPr lang="en-US" altLang="ko-KR"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009558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1796077" y="1475525"/>
            <a:ext cx="86400" cy="3600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3039097" y="2383690"/>
            <a:ext cx="5753498" cy="1569660"/>
          </a:xfrm>
          <a:prstGeom prst="rect">
            <a:avLst/>
          </a:prstGeom>
          <a:noFill/>
        </p:spPr>
        <p:txBody>
          <a:bodyPr wrap="none" rtlCol="0">
            <a:spAutoFit/>
          </a:bodyPr>
          <a:lstStyle/>
          <a:p>
            <a:r>
              <a:rPr lang="en-US" altLang="ko-KR" sz="9600" dirty="0" smtClean="0">
                <a:latin typeface="Bodoni MT Black" panose="02070A03080606020203" pitchFamily="18" charset="0"/>
              </a:rPr>
              <a:t>Method1</a:t>
            </a:r>
            <a:endParaRPr lang="ko-KR" altLang="en-US" sz="9600" dirty="0">
              <a:latin typeface="Bodoni MT Black" panose="02070A03080606020203" pitchFamily="18" charset="0"/>
            </a:endParaRPr>
          </a:p>
        </p:txBody>
      </p:sp>
      <p:grpSp>
        <p:nvGrpSpPr>
          <p:cNvPr id="50" name="그룹 49"/>
          <p:cNvGrpSpPr/>
          <p:nvPr/>
        </p:nvGrpSpPr>
        <p:grpSpPr>
          <a:xfrm>
            <a:off x="9524999" y="4318415"/>
            <a:ext cx="2369649" cy="2194099"/>
            <a:chOff x="146386" y="120682"/>
            <a:chExt cx="717631" cy="763930"/>
          </a:xfrm>
        </p:grpSpPr>
        <p:sp>
          <p:nvSpPr>
            <p:cNvPr id="51" name="직사각형 50"/>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rot="4377545">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035326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799388"/>
            <a:ext cx="1634247" cy="3453135"/>
            <a:chOff x="1499329" y="2303883"/>
            <a:chExt cx="1634247" cy="3453135"/>
          </a:xfrm>
        </p:grpSpPr>
        <p:grpSp>
          <p:nvGrpSpPr>
            <p:cNvPr id="17" name="그룹 16"/>
            <p:cNvGrpSpPr/>
            <p:nvPr/>
          </p:nvGrpSpPr>
          <p:grpSpPr>
            <a:xfrm>
              <a:off x="1499329" y="2303883"/>
              <a:ext cx="1634247" cy="1507379"/>
              <a:chOff x="1693883" y="2255244"/>
              <a:chExt cx="1634247" cy="1507379"/>
            </a:xfrm>
          </p:grpSpPr>
          <p:sp>
            <p:nvSpPr>
              <p:cNvPr id="5" name="직사각형 4"/>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6" name="TextBox 15"/>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18" name="그룹 17"/>
            <p:cNvGrpSpPr/>
            <p:nvPr/>
          </p:nvGrpSpPr>
          <p:grpSpPr>
            <a:xfrm>
              <a:off x="1499329" y="4249639"/>
              <a:ext cx="1634247" cy="1507379"/>
              <a:chOff x="1693883" y="2255244"/>
              <a:chExt cx="1634247" cy="1507379"/>
            </a:xfrm>
          </p:grpSpPr>
          <p:sp>
            <p:nvSpPr>
              <p:cNvPr id="19" name="직사각형 18"/>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sample data</a:t>
                </a:r>
                <a:endParaRPr lang="ko-KR" altLang="en-US" dirty="0">
                  <a:solidFill>
                    <a:schemeClr val="tx1"/>
                  </a:solidFill>
                </a:endParaRPr>
              </a:p>
            </p:txBody>
          </p:sp>
          <p:sp>
            <p:nvSpPr>
              <p:cNvPr id="20" name="TextBox 19"/>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grpSp>
        <p:nvGrpSpPr>
          <p:cNvPr id="10" name="그룹 9"/>
          <p:cNvGrpSpPr/>
          <p:nvPr/>
        </p:nvGrpSpPr>
        <p:grpSpPr>
          <a:xfrm>
            <a:off x="3960000" y="1800000"/>
            <a:ext cx="7950349" cy="2172196"/>
            <a:chOff x="3960000" y="1800000"/>
            <a:chExt cx="7950349" cy="2172196"/>
          </a:xfrm>
        </p:grpSpPr>
        <p:sp>
          <p:nvSpPr>
            <p:cNvPr id="21" name="TextBox 20"/>
            <p:cNvSpPr txBox="1"/>
            <p:nvPr/>
          </p:nvSpPr>
          <p:spPr>
            <a:xfrm>
              <a:off x="3960000" y="1800000"/>
              <a:ext cx="2451697" cy="369332"/>
            </a:xfrm>
            <a:prstGeom prst="rect">
              <a:avLst/>
            </a:prstGeom>
            <a:noFill/>
          </p:spPr>
          <p:txBody>
            <a:bodyPr wrap="none" rtlCol="0">
              <a:spAutoFit/>
            </a:bodyPr>
            <a:lstStyle/>
            <a:p>
              <a:r>
                <a:rPr lang="en-US" altLang="ko-KR" dirty="0" smtClean="0">
                  <a:latin typeface="Constantia" panose="02030602050306030303" pitchFamily="18" charset="0"/>
                </a:rPr>
                <a:t>Make derived variables</a:t>
              </a:r>
            </a:p>
          </p:txBody>
        </p:sp>
        <p:sp>
          <p:nvSpPr>
            <p:cNvPr id="23" name="TextBox 22"/>
            <p:cNvSpPr txBox="1"/>
            <p:nvPr/>
          </p:nvSpPr>
          <p:spPr>
            <a:xfrm>
              <a:off x="3960000" y="2217870"/>
              <a:ext cx="7950349" cy="1754326"/>
            </a:xfrm>
            <a:prstGeom prst="rect">
              <a:avLst/>
            </a:prstGeom>
            <a:noFill/>
          </p:spPr>
          <p:txBody>
            <a:bodyPr wrap="square" rtlCol="0">
              <a:spAutoFit/>
            </a:bodyPr>
            <a:lstStyle/>
            <a:p>
              <a:pPr>
                <a:lnSpc>
                  <a:spcPct val="150000"/>
                </a:lnSpc>
                <a:buClr>
                  <a:srgbClr val="B6E4D8"/>
                </a:buClr>
              </a:pPr>
              <a:r>
                <a:rPr lang="en-US" altLang="ko-KR" dirty="0" smtClean="0">
                  <a:latin typeface="Calibri Light" panose="020F0302020204030204" pitchFamily="34" charset="0"/>
                  <a:cs typeface="Calibri Light" panose="020F0302020204030204" pitchFamily="34" charset="0"/>
                </a:rPr>
                <a:t>Create derived variables in </a:t>
              </a:r>
              <a:r>
                <a:rPr lang="en-US" altLang="ko-KR" dirty="0">
                  <a:latin typeface="Calibri Light" panose="020F0302020204030204" pitchFamily="34" charset="0"/>
                  <a:cs typeface="Calibri Light" panose="020F0302020204030204" pitchFamily="34" charset="0"/>
                </a:rPr>
                <a:t>each </a:t>
              </a:r>
              <a:r>
                <a:rPr lang="en-US" altLang="ko-KR" dirty="0" smtClean="0">
                  <a:latin typeface="Calibri Light" panose="020F0302020204030204" pitchFamily="34" charset="0"/>
                  <a:cs typeface="Calibri Light" panose="020F0302020204030204" pitchFamily="34" charset="0"/>
                </a:rPr>
                <a:t>train all dataset </a:t>
              </a:r>
              <a:r>
                <a:rPr lang="en-US" altLang="ko-KR" dirty="0">
                  <a:latin typeface="Calibri Light" panose="020F0302020204030204" pitchFamily="34" charset="0"/>
                  <a:cs typeface="Calibri Light" panose="020F0302020204030204" pitchFamily="34" charset="0"/>
                </a:rPr>
                <a:t>and train sample </a:t>
              </a:r>
              <a:r>
                <a:rPr lang="en-US" altLang="ko-KR" dirty="0" smtClean="0">
                  <a:latin typeface="Calibri Light" panose="020F0302020204030204" pitchFamily="34" charset="0"/>
                  <a:cs typeface="Calibri Light" panose="020F0302020204030204" pitchFamily="34" charset="0"/>
                </a:rPr>
                <a:t>dataset.</a:t>
              </a:r>
            </a:p>
            <a:p>
              <a:pPr>
                <a:lnSpc>
                  <a:spcPct val="150000"/>
                </a:lnSpc>
                <a:buClr>
                  <a:srgbClr val="B6E4D8"/>
                </a:buClr>
              </a:pPr>
              <a:r>
                <a:rPr lang="en-US" altLang="ko-KR" dirty="0" smtClean="0">
                  <a:latin typeface="Calibri Light" panose="020F0302020204030204" pitchFamily="34" charset="0"/>
                  <a:cs typeface="Calibri Light" panose="020F0302020204030204" pitchFamily="34" charset="0"/>
                </a:rPr>
                <a:t>A total of </a:t>
              </a:r>
              <a:r>
                <a:rPr lang="en-US" altLang="ko-KR" dirty="0" smtClean="0">
                  <a:solidFill>
                    <a:srgbClr val="C00000"/>
                  </a:solidFill>
                  <a:latin typeface="Calibri Light" panose="020F0302020204030204" pitchFamily="34" charset="0"/>
                  <a:cs typeface="Calibri Light" panose="020F0302020204030204" pitchFamily="34" charset="0"/>
                </a:rPr>
                <a:t>14 derived variables</a:t>
              </a:r>
              <a:r>
                <a:rPr lang="en-US" altLang="ko-KR" dirty="0" smtClean="0">
                  <a:latin typeface="Calibri Light" panose="020F0302020204030204" pitchFamily="34" charset="0"/>
                  <a:cs typeface="Calibri Light" panose="020F0302020204030204" pitchFamily="34" charset="0"/>
                </a:rPr>
                <a:t> are created.</a:t>
              </a:r>
            </a:p>
            <a:p>
              <a:pPr>
                <a:lnSpc>
                  <a:spcPct val="150000"/>
                </a:lnSpc>
                <a:buClr>
                  <a:srgbClr val="B6E4D8"/>
                </a:buClr>
              </a:pP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hour	: hour from click time</a:t>
              </a:r>
              <a:endParaRPr lang="ko-KR" altLang="en-US" dirty="0">
                <a:latin typeface="Calibri Light" panose="020F0302020204030204" pitchFamily="34" charset="0"/>
                <a:cs typeface="Calibri Light" panose="020F0302020204030204" pitchFamily="34" charset="0"/>
              </a:endParaRPr>
            </a:p>
          </p:txBody>
        </p:sp>
      </p:grpSp>
      <p:grpSp>
        <p:nvGrpSpPr>
          <p:cNvPr id="22" name="그룹 21"/>
          <p:cNvGrpSpPr/>
          <p:nvPr/>
        </p:nvGrpSpPr>
        <p:grpSpPr>
          <a:xfrm>
            <a:off x="11319892" y="5933250"/>
            <a:ext cx="717631" cy="763930"/>
            <a:chOff x="146386" y="120682"/>
            <a:chExt cx="717631" cy="763930"/>
          </a:xfrm>
        </p:grpSpPr>
        <p:sp>
          <p:nvSpPr>
            <p:cNvPr id="24" name="직사각형 23"/>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258204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799387"/>
            <a:ext cx="1634247" cy="3453135"/>
            <a:chOff x="1499329" y="2303883"/>
            <a:chExt cx="1634247" cy="3453135"/>
          </a:xfrm>
        </p:grpSpPr>
        <p:grpSp>
          <p:nvGrpSpPr>
            <p:cNvPr id="17" name="그룹 16"/>
            <p:cNvGrpSpPr/>
            <p:nvPr/>
          </p:nvGrpSpPr>
          <p:grpSpPr>
            <a:xfrm>
              <a:off x="1499329" y="2303883"/>
              <a:ext cx="1634247" cy="1507379"/>
              <a:chOff x="1693883" y="2255244"/>
              <a:chExt cx="1634247" cy="1507379"/>
            </a:xfrm>
          </p:grpSpPr>
          <p:sp>
            <p:nvSpPr>
              <p:cNvPr id="5" name="직사각형 4"/>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6" name="TextBox 15"/>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18" name="그룹 17"/>
            <p:cNvGrpSpPr/>
            <p:nvPr/>
          </p:nvGrpSpPr>
          <p:grpSpPr>
            <a:xfrm>
              <a:off x="1499329" y="4249639"/>
              <a:ext cx="1634247" cy="1507379"/>
              <a:chOff x="1693883" y="2255244"/>
              <a:chExt cx="1634247" cy="1507379"/>
            </a:xfrm>
          </p:grpSpPr>
          <p:sp>
            <p:nvSpPr>
              <p:cNvPr id="19" name="직사각형 18"/>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sample data</a:t>
                </a:r>
                <a:endParaRPr lang="ko-KR" altLang="en-US" dirty="0">
                  <a:solidFill>
                    <a:schemeClr val="tx1"/>
                  </a:solidFill>
                </a:endParaRPr>
              </a:p>
            </p:txBody>
          </p:sp>
          <p:sp>
            <p:nvSpPr>
              <p:cNvPr id="20" name="TextBox 19"/>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grpSp>
        <p:nvGrpSpPr>
          <p:cNvPr id="7" name="그룹 6"/>
          <p:cNvGrpSpPr/>
          <p:nvPr/>
        </p:nvGrpSpPr>
        <p:grpSpPr>
          <a:xfrm>
            <a:off x="3960000" y="1800000"/>
            <a:ext cx="6086538" cy="3826831"/>
            <a:chOff x="3960000" y="1800000"/>
            <a:chExt cx="6086538" cy="3826831"/>
          </a:xfrm>
        </p:grpSpPr>
        <p:sp>
          <p:nvSpPr>
            <p:cNvPr id="21" name="TextBox 20"/>
            <p:cNvSpPr txBox="1"/>
            <p:nvPr/>
          </p:nvSpPr>
          <p:spPr>
            <a:xfrm>
              <a:off x="3960000" y="1800000"/>
              <a:ext cx="2451697" cy="369332"/>
            </a:xfrm>
            <a:prstGeom prst="rect">
              <a:avLst/>
            </a:prstGeom>
            <a:noFill/>
          </p:spPr>
          <p:txBody>
            <a:bodyPr wrap="none" rtlCol="0">
              <a:spAutoFit/>
            </a:bodyPr>
            <a:lstStyle/>
            <a:p>
              <a:r>
                <a:rPr lang="en-US" altLang="ko-KR" dirty="0" smtClean="0">
                  <a:latin typeface="Constantia" panose="02030602050306030303" pitchFamily="18" charset="0"/>
                </a:rPr>
                <a:t>Make derived variables</a:t>
              </a:r>
            </a:p>
          </p:txBody>
        </p:sp>
        <p:sp>
          <p:nvSpPr>
            <p:cNvPr id="23" name="TextBox 22"/>
            <p:cNvSpPr txBox="1"/>
            <p:nvPr/>
          </p:nvSpPr>
          <p:spPr>
            <a:xfrm>
              <a:off x="3960000" y="2210511"/>
              <a:ext cx="6086538" cy="3416320"/>
            </a:xfrm>
            <a:prstGeom prst="rect">
              <a:avLst/>
            </a:prstGeom>
            <a:noFill/>
          </p:spPr>
          <p:txBody>
            <a:bodyPr wrap="none" rtlCol="0">
              <a:spAutoFit/>
            </a:bodyPr>
            <a:lstStyle/>
            <a:p>
              <a:pPr>
                <a:lnSpc>
                  <a:spcPct val="150000"/>
                </a:lnSpc>
                <a:buClr>
                  <a:srgbClr val="B6E4D8"/>
                </a:buClr>
              </a:pPr>
              <a:r>
                <a:rPr lang="en-US" altLang="ko-KR" dirty="0" smtClean="0">
                  <a:latin typeface="Calibri Light" panose="020F0302020204030204" pitchFamily="34" charset="0"/>
                  <a:cs typeface="Calibri Light" panose="020F0302020204030204" pitchFamily="34" charset="0"/>
                </a:rPr>
                <a:t># : download proportion</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ip_attr_prop</a:t>
              </a:r>
              <a:r>
                <a:rPr lang="en-US" altLang="ko-KR" dirty="0">
                  <a:latin typeface="Calibri Light" panose="020F0302020204030204" pitchFamily="34" charset="0"/>
                  <a:cs typeface="Calibri Light" panose="020F0302020204030204" pitchFamily="34" charset="0"/>
                </a:rPr>
                <a:t>		: # by </a:t>
              </a:r>
              <a:r>
                <a:rPr lang="en-US" altLang="ko-KR" dirty="0" err="1" smtClean="0">
                  <a:latin typeface="Calibri Light" panose="020F0302020204030204" pitchFamily="34" charset="0"/>
                  <a:cs typeface="Calibri Light" panose="020F0302020204030204" pitchFamily="34" charset="0"/>
                </a:rPr>
                <a:t>ip</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a</a:t>
              </a:r>
              <a:r>
                <a:rPr lang="en-US" altLang="ko-KR" dirty="0" err="1" smtClean="0">
                  <a:latin typeface="Calibri Light" panose="020F0302020204030204" pitchFamily="34" charset="0"/>
                  <a:cs typeface="Calibri Light" panose="020F0302020204030204" pitchFamily="34" charset="0"/>
                </a:rPr>
                <a:t>pp_attr_prop</a:t>
              </a:r>
              <a:r>
                <a:rPr lang="en-US" altLang="ko-KR" dirty="0">
                  <a:latin typeface="Calibri Light" panose="020F0302020204030204" pitchFamily="34" charset="0"/>
                  <a:cs typeface="Calibri Light" panose="020F0302020204030204" pitchFamily="34" charset="0"/>
                </a:rPr>
                <a:t>		: # by </a:t>
              </a:r>
              <a:r>
                <a:rPr lang="en-US" altLang="ko-KR" dirty="0" smtClean="0">
                  <a:latin typeface="Calibri Light" panose="020F0302020204030204" pitchFamily="34" charset="0"/>
                  <a:cs typeface="Calibri Light" panose="020F0302020204030204" pitchFamily="34" charset="0"/>
                </a:rPr>
                <a:t>app</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device_attr_prop</a:t>
              </a:r>
              <a:r>
                <a:rPr lang="en-US" altLang="ko-KR" dirty="0" smtClean="0">
                  <a:latin typeface="Calibri Light" panose="020F0302020204030204" pitchFamily="34" charset="0"/>
                  <a:cs typeface="Calibri Light" panose="020F0302020204030204" pitchFamily="34" charset="0"/>
                </a:rPr>
                <a:t>	: # by device</a:t>
              </a: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o</a:t>
              </a:r>
              <a:r>
                <a:rPr lang="en-US" altLang="ko-KR" dirty="0" err="1" smtClean="0">
                  <a:latin typeface="Calibri Light" panose="020F0302020204030204" pitchFamily="34" charset="0"/>
                  <a:cs typeface="Calibri Light" panose="020F0302020204030204" pitchFamily="34" charset="0"/>
                </a:rPr>
                <a:t>s_attr_prop</a:t>
              </a:r>
              <a:r>
                <a:rPr lang="en-US" altLang="ko-KR" dirty="0">
                  <a:latin typeface="Calibri Light" panose="020F0302020204030204" pitchFamily="34" charset="0"/>
                  <a:cs typeface="Calibri Light" panose="020F0302020204030204" pitchFamily="34" charset="0"/>
                </a:rPr>
                <a:t>		: # by </a:t>
              </a:r>
              <a:r>
                <a:rPr lang="en-US" altLang="ko-KR" dirty="0" err="1" smtClean="0">
                  <a:latin typeface="Calibri Light" panose="020F0302020204030204" pitchFamily="34" charset="0"/>
                  <a:cs typeface="Calibri Light" panose="020F0302020204030204" pitchFamily="34" charset="0"/>
                </a:rPr>
                <a:t>os</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c</a:t>
              </a:r>
              <a:r>
                <a:rPr lang="en-US" altLang="ko-KR" dirty="0" err="1" smtClean="0">
                  <a:latin typeface="Calibri Light" panose="020F0302020204030204" pitchFamily="34" charset="0"/>
                  <a:cs typeface="Calibri Light" panose="020F0302020204030204" pitchFamily="34" charset="0"/>
                </a:rPr>
                <a:t>hannel_attr_prop</a:t>
              </a:r>
              <a:r>
                <a:rPr lang="en-US" altLang="ko-KR" dirty="0">
                  <a:latin typeface="Calibri Light" panose="020F0302020204030204" pitchFamily="34" charset="0"/>
                  <a:cs typeface="Calibri Light" panose="020F0302020204030204" pitchFamily="34" charset="0"/>
                </a:rPr>
                <a:t>	: # by </a:t>
              </a:r>
              <a:r>
                <a:rPr lang="en-US" altLang="ko-KR" dirty="0" smtClean="0">
                  <a:latin typeface="Calibri Light" panose="020F0302020204030204" pitchFamily="34" charset="0"/>
                  <a:cs typeface="Calibri Light" panose="020F0302020204030204" pitchFamily="34" charset="0"/>
                </a:rPr>
                <a:t>channel</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hour_attr_prop</a:t>
              </a:r>
              <a:r>
                <a:rPr lang="en-US" altLang="ko-KR" dirty="0" smtClean="0">
                  <a:latin typeface="Calibri Light" panose="020F0302020204030204" pitchFamily="34" charset="0"/>
                  <a:cs typeface="Calibri Light" panose="020F0302020204030204" pitchFamily="34" charset="0"/>
                </a:rPr>
                <a:t>		: # by hour</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tot_attr_ptop</a:t>
              </a:r>
              <a:r>
                <a:rPr lang="en-US" altLang="ko-KR" dirty="0">
                  <a:latin typeface="Calibri Light" panose="020F0302020204030204" pitchFamily="34" charset="0"/>
                  <a:cs typeface="Calibri Light" panose="020F0302020204030204" pitchFamily="34" charset="0"/>
                </a:rPr>
                <a:t>		: the sum of the above </a:t>
              </a:r>
              <a:r>
                <a:rPr lang="en-US" altLang="ko-KR" dirty="0" smtClean="0">
                  <a:latin typeface="Calibri Light" panose="020F0302020204030204" pitchFamily="34" charset="0"/>
                  <a:cs typeface="Calibri Light" panose="020F0302020204030204" pitchFamily="34" charset="0"/>
                </a:rPr>
                <a:t>6 </a:t>
              </a:r>
              <a:r>
                <a:rPr lang="en-US" altLang="ko-KR" dirty="0">
                  <a:latin typeface="Calibri Light" panose="020F0302020204030204" pitchFamily="34" charset="0"/>
                  <a:cs typeface="Calibri Light" panose="020F0302020204030204" pitchFamily="34" charset="0"/>
                </a:rPr>
                <a:t>variables</a:t>
              </a:r>
              <a:endParaRPr lang="ko-KR" altLang="en-US" dirty="0">
                <a:latin typeface="Calibri Light" panose="020F0302020204030204" pitchFamily="34" charset="0"/>
                <a:cs typeface="Calibri Light" panose="020F0302020204030204" pitchFamily="34" charset="0"/>
              </a:endParaRPr>
            </a:p>
          </p:txBody>
        </p:sp>
      </p:grpSp>
      <p:grpSp>
        <p:nvGrpSpPr>
          <p:cNvPr id="24" name="그룹 23"/>
          <p:cNvGrpSpPr/>
          <p:nvPr/>
        </p:nvGrpSpPr>
        <p:grpSpPr>
          <a:xfrm>
            <a:off x="11319892" y="5933250"/>
            <a:ext cx="717631" cy="763930"/>
            <a:chOff x="146386" y="120682"/>
            <a:chExt cx="717631" cy="763930"/>
          </a:xfrm>
        </p:grpSpPr>
        <p:sp>
          <p:nvSpPr>
            <p:cNvPr id="25" name="직사각형 24"/>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588218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p:cNvGrpSpPr/>
          <p:nvPr/>
        </p:nvGrpSpPr>
        <p:grpSpPr>
          <a:xfrm>
            <a:off x="3960000" y="1800000"/>
            <a:ext cx="6086538" cy="3411718"/>
            <a:chOff x="3960000" y="1800000"/>
            <a:chExt cx="6086538" cy="3411718"/>
          </a:xfrm>
        </p:grpSpPr>
        <p:sp>
          <p:nvSpPr>
            <p:cNvPr id="21" name="TextBox 20"/>
            <p:cNvSpPr txBox="1"/>
            <p:nvPr/>
          </p:nvSpPr>
          <p:spPr>
            <a:xfrm>
              <a:off x="3960000" y="1800000"/>
              <a:ext cx="2451697" cy="369332"/>
            </a:xfrm>
            <a:prstGeom prst="rect">
              <a:avLst/>
            </a:prstGeom>
            <a:noFill/>
          </p:spPr>
          <p:txBody>
            <a:bodyPr wrap="none" rtlCol="0">
              <a:spAutoFit/>
            </a:bodyPr>
            <a:lstStyle/>
            <a:p>
              <a:r>
                <a:rPr lang="en-US" altLang="ko-KR" dirty="0" smtClean="0">
                  <a:latin typeface="Constantia" panose="02030602050306030303" pitchFamily="18" charset="0"/>
                </a:rPr>
                <a:t>Make derived variables</a:t>
              </a:r>
            </a:p>
          </p:txBody>
        </p:sp>
        <p:sp>
          <p:nvSpPr>
            <p:cNvPr id="23" name="TextBox 22"/>
            <p:cNvSpPr txBox="1"/>
            <p:nvPr/>
          </p:nvSpPr>
          <p:spPr>
            <a:xfrm>
              <a:off x="3960000" y="2210897"/>
              <a:ext cx="6086538" cy="3000821"/>
            </a:xfrm>
            <a:prstGeom prst="rect">
              <a:avLst/>
            </a:prstGeom>
            <a:noFill/>
          </p:spPr>
          <p:txBody>
            <a:bodyPr wrap="none" rtlCol="0">
              <a:spAutoFit/>
            </a:bodyPr>
            <a:lstStyle/>
            <a:p>
              <a:pPr>
                <a:lnSpc>
                  <a:spcPct val="150000"/>
                </a:lnSpc>
                <a:buClr>
                  <a:srgbClr val="B6E4D8"/>
                </a:buClr>
              </a:pPr>
              <a:r>
                <a:rPr lang="en-US" altLang="ko-KR" dirty="0" smtClean="0">
                  <a:latin typeface="Calibri Light" panose="020F0302020204030204" pitchFamily="34" charset="0"/>
                  <a:cs typeface="Calibri Light" panose="020F0302020204030204" pitchFamily="34" charset="0"/>
                </a:rPr>
                <a:t># : download proportion</a:t>
              </a: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ip_hour_prop</a:t>
              </a:r>
              <a:r>
                <a:rPr lang="en-US" altLang="ko-KR" dirty="0">
                  <a:latin typeface="Calibri Light" panose="020F0302020204030204" pitchFamily="34" charset="0"/>
                  <a:cs typeface="Calibri Light" panose="020F0302020204030204" pitchFamily="34" charset="0"/>
                </a:rPr>
                <a:t>		: # by </a:t>
              </a:r>
              <a:r>
                <a:rPr lang="en-US" altLang="ko-KR" dirty="0" err="1">
                  <a:latin typeface="Calibri Light" panose="020F0302020204030204" pitchFamily="34" charset="0"/>
                  <a:cs typeface="Calibri Light" panose="020F0302020204030204" pitchFamily="34" charset="0"/>
                </a:rPr>
                <a:t>ip</a:t>
              </a:r>
              <a:r>
                <a:rPr lang="en-US" altLang="ko-KR" dirty="0">
                  <a:latin typeface="Calibri Light" panose="020F0302020204030204" pitchFamily="34" charset="0"/>
                  <a:cs typeface="Calibri Light" panose="020F0302020204030204" pitchFamily="34" charset="0"/>
                </a:rPr>
                <a:t> and hour</a:t>
              </a: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ip_app_prop</a:t>
              </a:r>
              <a:r>
                <a:rPr lang="en-US" altLang="ko-KR" dirty="0">
                  <a:latin typeface="Calibri Light" panose="020F0302020204030204" pitchFamily="34" charset="0"/>
                  <a:cs typeface="Calibri Light" panose="020F0302020204030204" pitchFamily="34" charset="0"/>
                </a:rPr>
                <a:t>		: # by </a:t>
              </a:r>
              <a:r>
                <a:rPr lang="en-US" altLang="ko-KR" dirty="0" err="1">
                  <a:latin typeface="Calibri Light" panose="020F0302020204030204" pitchFamily="34" charset="0"/>
                  <a:cs typeface="Calibri Light" panose="020F0302020204030204" pitchFamily="34" charset="0"/>
                </a:rPr>
                <a:t>ip</a:t>
              </a:r>
              <a:r>
                <a:rPr lang="en-US" altLang="ko-KR" dirty="0">
                  <a:latin typeface="Calibri Light" panose="020F0302020204030204" pitchFamily="34" charset="0"/>
                  <a:cs typeface="Calibri Light" panose="020F0302020204030204" pitchFamily="34" charset="0"/>
                </a:rPr>
                <a:t> and app</a:t>
              </a: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ip_channel_prop</a:t>
              </a:r>
              <a:r>
                <a:rPr lang="en-US" altLang="ko-KR" dirty="0">
                  <a:latin typeface="Calibri Light" panose="020F0302020204030204" pitchFamily="34" charset="0"/>
                  <a:cs typeface="Calibri Light" panose="020F0302020204030204" pitchFamily="34" charset="0"/>
                </a:rPr>
                <a:t>	: # by </a:t>
              </a:r>
              <a:r>
                <a:rPr lang="en-US" altLang="ko-KR" dirty="0" err="1">
                  <a:latin typeface="Calibri Light" panose="020F0302020204030204" pitchFamily="34" charset="0"/>
                  <a:cs typeface="Calibri Light" panose="020F0302020204030204" pitchFamily="34" charset="0"/>
                </a:rPr>
                <a:t>ip</a:t>
              </a:r>
              <a:r>
                <a:rPr lang="en-US" altLang="ko-KR" dirty="0">
                  <a:latin typeface="Calibri Light" panose="020F0302020204030204" pitchFamily="34" charset="0"/>
                  <a:cs typeface="Calibri Light" panose="020F0302020204030204" pitchFamily="34" charset="0"/>
                </a:rPr>
                <a:t> and channel</a:t>
              </a: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hour_app_prop</a:t>
              </a:r>
              <a:r>
                <a:rPr lang="en-US" altLang="ko-KR" dirty="0">
                  <a:latin typeface="Calibri Light" panose="020F0302020204030204" pitchFamily="34" charset="0"/>
                  <a:cs typeface="Calibri Light" panose="020F0302020204030204" pitchFamily="34" charset="0"/>
                </a:rPr>
                <a:t>		: # by hour and app</a:t>
              </a: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hour_channel_prop</a:t>
              </a:r>
              <a:r>
                <a:rPr lang="en-US" altLang="ko-KR" dirty="0">
                  <a:latin typeface="Calibri Light" panose="020F0302020204030204" pitchFamily="34" charset="0"/>
                  <a:cs typeface="Calibri Light" panose="020F0302020204030204" pitchFamily="34" charset="0"/>
                </a:rPr>
                <a:t>	: # by hour and channel</a:t>
              </a: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tot_vv_prop</a:t>
              </a:r>
              <a:r>
                <a:rPr lang="en-US" altLang="ko-KR" dirty="0">
                  <a:latin typeface="Calibri Light" panose="020F0302020204030204" pitchFamily="34" charset="0"/>
                  <a:cs typeface="Calibri Light" panose="020F0302020204030204" pitchFamily="34" charset="0"/>
                </a:rPr>
                <a:t>		: the sum of the above </a:t>
              </a:r>
              <a:r>
                <a:rPr lang="en-US" altLang="ko-KR" dirty="0" smtClean="0">
                  <a:latin typeface="Calibri Light" panose="020F0302020204030204" pitchFamily="34" charset="0"/>
                  <a:cs typeface="Calibri Light" panose="020F0302020204030204" pitchFamily="34" charset="0"/>
                </a:rPr>
                <a:t>5 </a:t>
              </a:r>
              <a:r>
                <a:rPr lang="en-US" altLang="ko-KR" dirty="0">
                  <a:latin typeface="Calibri Light" panose="020F0302020204030204" pitchFamily="34" charset="0"/>
                  <a:cs typeface="Calibri Light" panose="020F0302020204030204" pitchFamily="34" charset="0"/>
                </a:rPr>
                <a:t>variables</a:t>
              </a:r>
              <a:endParaRPr lang="ko-KR" altLang="en-US" dirty="0">
                <a:latin typeface="Calibri Light" panose="020F0302020204030204" pitchFamily="34" charset="0"/>
                <a:cs typeface="Calibri Light" panose="020F0302020204030204" pitchFamily="34" charset="0"/>
              </a:endParaRPr>
            </a:p>
          </p:txBody>
        </p:sp>
      </p:grpSp>
      <p:grpSp>
        <p:nvGrpSpPr>
          <p:cNvPr id="24" name="그룹 23"/>
          <p:cNvGrpSpPr/>
          <p:nvPr/>
        </p:nvGrpSpPr>
        <p:grpSpPr>
          <a:xfrm>
            <a:off x="11319892" y="5933250"/>
            <a:ext cx="717631" cy="763930"/>
            <a:chOff x="146386" y="120682"/>
            <a:chExt cx="717631" cy="763930"/>
          </a:xfrm>
        </p:grpSpPr>
        <p:sp>
          <p:nvSpPr>
            <p:cNvPr id="25" name="직사각형 24"/>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 name="그룹 34"/>
          <p:cNvGrpSpPr/>
          <p:nvPr/>
        </p:nvGrpSpPr>
        <p:grpSpPr>
          <a:xfrm>
            <a:off x="1622004" y="1799387"/>
            <a:ext cx="1634247" cy="3453135"/>
            <a:chOff x="1499329" y="2303883"/>
            <a:chExt cx="1634247" cy="3453135"/>
          </a:xfrm>
        </p:grpSpPr>
        <p:grpSp>
          <p:nvGrpSpPr>
            <p:cNvPr id="36" name="그룹 35"/>
            <p:cNvGrpSpPr/>
            <p:nvPr/>
          </p:nvGrpSpPr>
          <p:grpSpPr>
            <a:xfrm>
              <a:off x="1499329" y="2303883"/>
              <a:ext cx="1634247" cy="1507379"/>
              <a:chOff x="1693883" y="2255244"/>
              <a:chExt cx="1634247" cy="1507379"/>
            </a:xfrm>
          </p:grpSpPr>
          <p:sp>
            <p:nvSpPr>
              <p:cNvPr id="40" name="직사각형 39"/>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41" name="TextBox 40"/>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37" name="그룹 36"/>
            <p:cNvGrpSpPr/>
            <p:nvPr/>
          </p:nvGrpSpPr>
          <p:grpSpPr>
            <a:xfrm>
              <a:off x="1499329" y="4249639"/>
              <a:ext cx="1634247" cy="1507379"/>
              <a:chOff x="1693883" y="2255244"/>
              <a:chExt cx="1634247" cy="1507379"/>
            </a:xfrm>
          </p:grpSpPr>
          <p:sp>
            <p:nvSpPr>
              <p:cNvPr id="38" name="직사각형 37"/>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sample data</a:t>
                </a:r>
                <a:endParaRPr lang="ko-KR" altLang="en-US" dirty="0">
                  <a:solidFill>
                    <a:schemeClr val="tx1"/>
                  </a:solidFill>
                </a:endParaRPr>
              </a:p>
            </p:txBody>
          </p:sp>
          <p:sp>
            <p:nvSpPr>
              <p:cNvPr id="39" name="TextBox 38"/>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spTree>
    <p:extLst>
      <p:ext uri="{BB962C8B-B14F-4D97-AF65-F5344CB8AC3E}">
        <p14:creationId xmlns:p14="http://schemas.microsoft.com/office/powerpoint/2010/main" val="158292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799387"/>
            <a:ext cx="1634247" cy="3453135"/>
            <a:chOff x="1499329" y="2303883"/>
            <a:chExt cx="1634247" cy="3453135"/>
          </a:xfrm>
        </p:grpSpPr>
        <p:grpSp>
          <p:nvGrpSpPr>
            <p:cNvPr id="17" name="그룹 16"/>
            <p:cNvGrpSpPr/>
            <p:nvPr/>
          </p:nvGrpSpPr>
          <p:grpSpPr>
            <a:xfrm>
              <a:off x="1499329" y="2303883"/>
              <a:ext cx="1634247" cy="1507379"/>
              <a:chOff x="1693883" y="2255244"/>
              <a:chExt cx="1634247" cy="1507379"/>
            </a:xfrm>
          </p:grpSpPr>
          <p:sp>
            <p:nvSpPr>
              <p:cNvPr id="5" name="직사각형 4"/>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6" name="TextBox 15"/>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18" name="그룹 17"/>
            <p:cNvGrpSpPr/>
            <p:nvPr/>
          </p:nvGrpSpPr>
          <p:grpSpPr>
            <a:xfrm>
              <a:off x="1499329" y="4249639"/>
              <a:ext cx="1634247" cy="1507379"/>
              <a:chOff x="1693883" y="2255244"/>
              <a:chExt cx="1634247" cy="1507379"/>
            </a:xfrm>
          </p:grpSpPr>
          <p:sp>
            <p:nvSpPr>
              <p:cNvPr id="19" name="직사각형 18"/>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sample data</a:t>
                </a:r>
                <a:endParaRPr lang="ko-KR" altLang="en-US" dirty="0">
                  <a:solidFill>
                    <a:schemeClr val="tx1"/>
                  </a:solidFill>
                </a:endParaRPr>
              </a:p>
            </p:txBody>
          </p:sp>
          <p:sp>
            <p:nvSpPr>
              <p:cNvPr id="20" name="TextBox 19"/>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grpSp>
        <p:nvGrpSpPr>
          <p:cNvPr id="7" name="그룹 6"/>
          <p:cNvGrpSpPr/>
          <p:nvPr/>
        </p:nvGrpSpPr>
        <p:grpSpPr>
          <a:xfrm>
            <a:off x="3960000" y="1800000"/>
            <a:ext cx="3943708" cy="3411718"/>
            <a:chOff x="3960000" y="1800000"/>
            <a:chExt cx="3943708" cy="3411718"/>
          </a:xfrm>
        </p:grpSpPr>
        <p:sp>
          <p:nvSpPr>
            <p:cNvPr id="21" name="TextBox 20"/>
            <p:cNvSpPr txBox="1"/>
            <p:nvPr/>
          </p:nvSpPr>
          <p:spPr>
            <a:xfrm>
              <a:off x="3960000" y="1800000"/>
              <a:ext cx="1949829" cy="369332"/>
            </a:xfrm>
            <a:prstGeom prst="rect">
              <a:avLst/>
            </a:prstGeom>
            <a:noFill/>
          </p:spPr>
          <p:txBody>
            <a:bodyPr wrap="none" rtlCol="0">
              <a:spAutoFit/>
            </a:bodyPr>
            <a:lstStyle/>
            <a:p>
              <a:r>
                <a:rPr lang="en-US" altLang="ko-KR" dirty="0" smtClean="0">
                  <a:latin typeface="Constantia" panose="02030602050306030303" pitchFamily="18" charset="0"/>
                </a:rPr>
                <a:t>Check correlation</a:t>
              </a:r>
            </a:p>
          </p:txBody>
        </p:sp>
        <p:sp>
          <p:nvSpPr>
            <p:cNvPr id="23" name="TextBox 22"/>
            <p:cNvSpPr txBox="1"/>
            <p:nvPr/>
          </p:nvSpPr>
          <p:spPr>
            <a:xfrm>
              <a:off x="3960000" y="2210897"/>
              <a:ext cx="3943708" cy="3000821"/>
            </a:xfrm>
            <a:prstGeom prst="rect">
              <a:avLst/>
            </a:prstGeom>
            <a:noFill/>
          </p:spPr>
          <p:txBody>
            <a:bodyPr wrap="none" rtlCol="0">
              <a:spAutoFit/>
            </a:bodyPr>
            <a:lstStyle/>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ip_attr_prop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0.438892</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app_attr_prop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0.444209</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device_attr_prop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0.201987</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os_attr_prop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0.226293</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channel_attr_prop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0.389942</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hour_attr_prop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0.008851</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tot_attr_ptop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0.532482</a:t>
              </a:r>
              <a:endParaRPr lang="ko-KR" altLang="en-US" dirty="0">
                <a:latin typeface="Calibri Light" panose="020F0302020204030204" pitchFamily="34" charset="0"/>
                <a:cs typeface="Calibri Light" panose="020F0302020204030204" pitchFamily="34" charset="0"/>
              </a:endParaRPr>
            </a:p>
          </p:txBody>
        </p:sp>
      </p:grpSp>
      <p:grpSp>
        <p:nvGrpSpPr>
          <p:cNvPr id="22" name="그룹 21"/>
          <p:cNvGrpSpPr/>
          <p:nvPr/>
        </p:nvGrpSpPr>
        <p:grpSpPr>
          <a:xfrm>
            <a:off x="11319892" y="5933250"/>
            <a:ext cx="717631" cy="763930"/>
            <a:chOff x="146386" y="120682"/>
            <a:chExt cx="717631" cy="763930"/>
          </a:xfrm>
        </p:grpSpPr>
        <p:sp>
          <p:nvSpPr>
            <p:cNvPr id="25" name="직사각형 24"/>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83825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799387"/>
            <a:ext cx="1634247" cy="3453135"/>
            <a:chOff x="1499329" y="2303883"/>
            <a:chExt cx="1634247" cy="3453135"/>
          </a:xfrm>
        </p:grpSpPr>
        <p:grpSp>
          <p:nvGrpSpPr>
            <p:cNvPr id="17" name="그룹 16"/>
            <p:cNvGrpSpPr/>
            <p:nvPr/>
          </p:nvGrpSpPr>
          <p:grpSpPr>
            <a:xfrm>
              <a:off x="1499329" y="2303883"/>
              <a:ext cx="1634247" cy="1507379"/>
              <a:chOff x="1693883" y="2255244"/>
              <a:chExt cx="1634247" cy="1507379"/>
            </a:xfrm>
          </p:grpSpPr>
          <p:sp>
            <p:nvSpPr>
              <p:cNvPr id="5" name="직사각형 4"/>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6" name="TextBox 15"/>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18" name="그룹 17"/>
            <p:cNvGrpSpPr/>
            <p:nvPr/>
          </p:nvGrpSpPr>
          <p:grpSpPr>
            <a:xfrm>
              <a:off x="1499329" y="4249639"/>
              <a:ext cx="1634247" cy="1507379"/>
              <a:chOff x="1693883" y="2255244"/>
              <a:chExt cx="1634247" cy="1507379"/>
            </a:xfrm>
          </p:grpSpPr>
          <p:sp>
            <p:nvSpPr>
              <p:cNvPr id="19" name="직사각형 18"/>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sample data</a:t>
                </a:r>
                <a:endParaRPr lang="ko-KR" altLang="en-US" dirty="0">
                  <a:solidFill>
                    <a:schemeClr val="tx1"/>
                  </a:solidFill>
                </a:endParaRPr>
              </a:p>
            </p:txBody>
          </p:sp>
          <p:sp>
            <p:nvSpPr>
              <p:cNvPr id="20" name="TextBox 19"/>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grpSp>
        <p:nvGrpSpPr>
          <p:cNvPr id="7" name="그룹 6"/>
          <p:cNvGrpSpPr/>
          <p:nvPr/>
        </p:nvGrpSpPr>
        <p:grpSpPr>
          <a:xfrm>
            <a:off x="3960000" y="1800000"/>
            <a:ext cx="3943708" cy="2996220"/>
            <a:chOff x="3960000" y="1800000"/>
            <a:chExt cx="3943708" cy="2996220"/>
          </a:xfrm>
        </p:grpSpPr>
        <p:sp>
          <p:nvSpPr>
            <p:cNvPr id="21" name="TextBox 20"/>
            <p:cNvSpPr txBox="1"/>
            <p:nvPr/>
          </p:nvSpPr>
          <p:spPr>
            <a:xfrm>
              <a:off x="3960000" y="1800000"/>
              <a:ext cx="1949829" cy="369332"/>
            </a:xfrm>
            <a:prstGeom prst="rect">
              <a:avLst/>
            </a:prstGeom>
            <a:noFill/>
          </p:spPr>
          <p:txBody>
            <a:bodyPr wrap="none" rtlCol="0">
              <a:spAutoFit/>
            </a:bodyPr>
            <a:lstStyle/>
            <a:p>
              <a:r>
                <a:rPr lang="en-US" altLang="ko-KR" dirty="0" smtClean="0">
                  <a:latin typeface="Constantia" panose="02030602050306030303" pitchFamily="18" charset="0"/>
                </a:rPr>
                <a:t>Check correlation</a:t>
              </a:r>
            </a:p>
          </p:txBody>
        </p:sp>
        <p:sp>
          <p:nvSpPr>
            <p:cNvPr id="23" name="TextBox 22"/>
            <p:cNvSpPr txBox="1"/>
            <p:nvPr/>
          </p:nvSpPr>
          <p:spPr>
            <a:xfrm>
              <a:off x="3960000" y="2210897"/>
              <a:ext cx="3943708" cy="2585323"/>
            </a:xfrm>
            <a:prstGeom prst="rect">
              <a:avLst/>
            </a:prstGeom>
            <a:noFill/>
          </p:spPr>
          <p:txBody>
            <a:bodyPr wrap="non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ip_hour_prop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0.582208</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ip_app_prop</a:t>
              </a:r>
              <a:r>
                <a:rPr lang="en-US" altLang="ko-KR" dirty="0" smtClean="0">
                  <a:latin typeface="Calibri Light" panose="020F0302020204030204" pitchFamily="34" charset="0"/>
                  <a:cs typeface="Calibri Light" panose="020F0302020204030204" pitchFamily="34" charset="0"/>
                </a:rPr>
                <a:t>		: 0.755585</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ip_channel_prop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0.715354</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hour_app_prop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0.457047</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hour_channel_prop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0.416602</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tot_vv_prop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0.739013</a:t>
              </a:r>
              <a:endParaRPr lang="ko-KR" altLang="en-US" dirty="0">
                <a:latin typeface="Calibri Light" panose="020F0302020204030204" pitchFamily="34" charset="0"/>
                <a:cs typeface="Calibri Light" panose="020F0302020204030204" pitchFamily="34" charset="0"/>
              </a:endParaRPr>
            </a:p>
          </p:txBody>
        </p:sp>
      </p:grpSp>
      <p:grpSp>
        <p:nvGrpSpPr>
          <p:cNvPr id="25" name="그룹 24"/>
          <p:cNvGrpSpPr/>
          <p:nvPr/>
        </p:nvGrpSpPr>
        <p:grpSpPr>
          <a:xfrm>
            <a:off x="11319892" y="5933250"/>
            <a:ext cx="717631" cy="763930"/>
            <a:chOff x="146386" y="120682"/>
            <a:chExt cx="717631" cy="763930"/>
          </a:xfrm>
        </p:grpSpPr>
        <p:sp>
          <p:nvSpPr>
            <p:cNvPr id="26" name="직사각형 25"/>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45899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537472" y="1800000"/>
            <a:ext cx="1803312" cy="3638272"/>
            <a:chOff x="1414450" y="2303883"/>
            <a:chExt cx="1803312" cy="3638272"/>
          </a:xfrm>
        </p:grpSpPr>
        <p:sp>
          <p:nvSpPr>
            <p:cNvPr id="11" name="오른쪽 화살표 10"/>
            <p:cNvSpPr/>
            <p:nvPr/>
          </p:nvSpPr>
          <p:spPr>
            <a:xfrm rot="5400000">
              <a:off x="2145871" y="3765360"/>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1499329" y="2303883"/>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grpSp>
          <p:nvGrpSpPr>
            <p:cNvPr id="21" name="그룹 20"/>
            <p:cNvGrpSpPr/>
            <p:nvPr/>
          </p:nvGrpSpPr>
          <p:grpSpPr>
            <a:xfrm>
              <a:off x="1499328" y="4434776"/>
              <a:ext cx="1634247" cy="1507379"/>
              <a:chOff x="1693883" y="2255244"/>
              <a:chExt cx="1634247" cy="1507379"/>
            </a:xfrm>
          </p:grpSpPr>
          <p:sp>
            <p:nvSpPr>
              <p:cNvPr id="22" name="직사각형 21"/>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3" name="TextBox 22"/>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sp>
          <p:nvSpPr>
            <p:cNvPr id="10" name="직사각형 9"/>
            <p:cNvSpPr/>
            <p:nvPr/>
          </p:nvSpPr>
          <p:spPr>
            <a:xfrm flipH="1">
              <a:off x="1414450" y="4352080"/>
              <a:ext cx="1803312" cy="15900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p:cNvGrpSpPr/>
          <p:nvPr/>
        </p:nvGrpSpPr>
        <p:grpSpPr>
          <a:xfrm>
            <a:off x="3960000" y="1800000"/>
            <a:ext cx="7048659" cy="2587695"/>
            <a:chOff x="3960000" y="1800000"/>
            <a:chExt cx="7048659" cy="2587695"/>
          </a:xfrm>
        </p:grpSpPr>
        <p:sp>
          <p:nvSpPr>
            <p:cNvPr id="25" name="TextBox 24"/>
            <p:cNvSpPr txBox="1"/>
            <p:nvPr/>
          </p:nvSpPr>
          <p:spPr>
            <a:xfrm>
              <a:off x="3960000" y="1800000"/>
              <a:ext cx="2147704" cy="369332"/>
            </a:xfrm>
            <a:prstGeom prst="rect">
              <a:avLst/>
            </a:prstGeom>
            <a:noFill/>
          </p:spPr>
          <p:txBody>
            <a:bodyPr wrap="none" rtlCol="0">
              <a:spAutoFit/>
            </a:bodyPr>
            <a:lstStyle/>
            <a:p>
              <a:r>
                <a:rPr lang="en-US" altLang="ko-KR" dirty="0" smtClean="0">
                  <a:latin typeface="Constantia" panose="02030602050306030303" pitchFamily="18" charset="0"/>
                </a:rPr>
                <a:t>Preprocess test data</a:t>
              </a:r>
            </a:p>
          </p:txBody>
        </p:sp>
        <p:sp>
          <p:nvSpPr>
            <p:cNvPr id="19" name="TextBox 18"/>
            <p:cNvSpPr txBox="1"/>
            <p:nvPr/>
          </p:nvSpPr>
          <p:spPr>
            <a:xfrm>
              <a:off x="3960000" y="2217870"/>
              <a:ext cx="7048659" cy="2169825"/>
            </a:xfrm>
            <a:prstGeom prst="rect">
              <a:avLst/>
            </a:prstGeom>
            <a:noFill/>
          </p:spPr>
          <p:txBody>
            <a:bodyPr wrap="square" rtlCol="0">
              <a:spAutoFit/>
            </a:bodyPr>
            <a:lstStyle/>
            <a:p>
              <a:pPr algn="just">
                <a:lnSpc>
                  <a:spcPct val="150000"/>
                </a:lnSpc>
                <a:buClr>
                  <a:srgbClr val="B6E4D8"/>
                </a:buClr>
              </a:pPr>
              <a:r>
                <a:rPr lang="en-US" altLang="ko-KR" dirty="0" smtClean="0">
                  <a:solidFill>
                    <a:srgbClr val="C00000"/>
                  </a:solidFill>
                  <a:latin typeface="Calibri Light" panose="020F0302020204030204" pitchFamily="34" charset="0"/>
                  <a:cs typeface="Calibri Light" panose="020F0302020204030204" pitchFamily="34" charset="0"/>
                </a:rPr>
                <a:t>Based on train all dataset</a:t>
              </a:r>
              <a:r>
                <a:rPr lang="en-US" altLang="ko-KR" dirty="0" smtClean="0">
                  <a:latin typeface="Calibri Light" panose="020F0302020204030204" pitchFamily="34" charset="0"/>
                  <a:cs typeface="Calibri Light" panose="020F0302020204030204" pitchFamily="34" charset="0"/>
                </a:rPr>
                <a:t> except ‘hour’ variable, 13 derived variables are created in the test dataset.</a:t>
              </a:r>
            </a:p>
            <a:p>
              <a:pPr algn="just">
                <a:lnSpc>
                  <a:spcPct val="150000"/>
                </a:lnSpc>
                <a:buClr>
                  <a:srgbClr val="B6E4D8"/>
                </a:buClr>
              </a:pPr>
              <a:r>
                <a:rPr lang="en-US" altLang="ko-KR" dirty="0" smtClean="0">
                  <a:latin typeface="Calibri Light" panose="020F0302020204030204" pitchFamily="34" charset="0"/>
                  <a:cs typeface="Calibri Light" panose="020F0302020204030204" pitchFamily="34" charset="0"/>
                </a:rPr>
                <a:t>Because train all dataset is the most data, the value of the test dataset can be filled without as many blanks as possible, thus creating derived variables in the test dataset using train all dataset.</a:t>
              </a:r>
            </a:p>
          </p:txBody>
        </p:sp>
      </p:grpSp>
      <p:grpSp>
        <p:nvGrpSpPr>
          <p:cNvPr id="20" name="그룹 19"/>
          <p:cNvGrpSpPr/>
          <p:nvPr/>
        </p:nvGrpSpPr>
        <p:grpSpPr>
          <a:xfrm>
            <a:off x="11319892" y="5933250"/>
            <a:ext cx="717631" cy="763930"/>
            <a:chOff x="146386" y="120682"/>
            <a:chExt cx="717631" cy="763930"/>
          </a:xfrm>
        </p:grpSpPr>
        <p:sp>
          <p:nvSpPr>
            <p:cNvPr id="24" name="직사각형 23"/>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45122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p:cNvGrpSpPr/>
          <p:nvPr/>
        </p:nvGrpSpPr>
        <p:grpSpPr>
          <a:xfrm>
            <a:off x="1537200" y="1800000"/>
            <a:ext cx="7950349" cy="2165223"/>
            <a:chOff x="1537200" y="1800000"/>
            <a:chExt cx="7950349" cy="2165223"/>
          </a:xfrm>
        </p:grpSpPr>
        <p:sp>
          <p:nvSpPr>
            <p:cNvPr id="39" name="TextBox 38"/>
            <p:cNvSpPr txBox="1"/>
            <p:nvPr/>
          </p:nvSpPr>
          <p:spPr>
            <a:xfrm>
              <a:off x="1537200" y="1800000"/>
              <a:ext cx="1825371" cy="369332"/>
            </a:xfrm>
            <a:prstGeom prst="rect">
              <a:avLst/>
            </a:prstGeom>
            <a:noFill/>
          </p:spPr>
          <p:txBody>
            <a:bodyPr wrap="none" rtlCol="0">
              <a:spAutoFit/>
            </a:bodyPr>
            <a:lstStyle/>
            <a:p>
              <a:r>
                <a:rPr lang="en-US" altLang="ko-KR" dirty="0" smtClean="0">
                  <a:latin typeface="Constantia" panose="02030602050306030303" pitchFamily="18" charset="0"/>
                </a:rPr>
                <a:t>Create functions</a:t>
              </a:r>
            </a:p>
          </p:txBody>
        </p:sp>
        <p:sp>
          <p:nvSpPr>
            <p:cNvPr id="40" name="TextBox 39"/>
            <p:cNvSpPr txBox="1"/>
            <p:nvPr/>
          </p:nvSpPr>
          <p:spPr>
            <a:xfrm>
              <a:off x="1537200" y="2210897"/>
              <a:ext cx="7950349" cy="1754326"/>
            </a:xfrm>
            <a:prstGeom prst="rect">
              <a:avLst/>
            </a:prstGeom>
            <a:noFill/>
          </p:spPr>
          <p:txBody>
            <a:bodyPr wrap="square" rtlCol="0">
              <a:spAutoFit/>
            </a:bodyPr>
            <a:lstStyle/>
            <a:p>
              <a:pPr>
                <a:lnSpc>
                  <a:spcPct val="150000"/>
                </a:lnSpc>
                <a:buClr>
                  <a:srgbClr val="B6E4D8"/>
                </a:buClr>
              </a:pPr>
              <a:r>
                <a:rPr lang="en-US" altLang="ko-KR" dirty="0" smtClean="0">
                  <a:latin typeface="Calibri Light" panose="020F0302020204030204" pitchFamily="34" charset="0"/>
                  <a:cs typeface="Calibri Light" panose="020F0302020204030204" pitchFamily="34" charset="0"/>
                </a:rPr>
                <a:t>Create functions prior to prediction of the target variable. </a:t>
              </a:r>
            </a:p>
            <a:p>
              <a:pPr>
                <a:lnSpc>
                  <a:spcPct val="150000"/>
                </a:lnSpc>
                <a:buClr>
                  <a:srgbClr val="B6E4D8"/>
                </a:buClr>
              </a:pP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check_data</a:t>
              </a:r>
              <a:r>
                <a:rPr lang="en-US" altLang="ko-KR" dirty="0" smtClean="0">
                  <a:latin typeface="Calibri Light" panose="020F0302020204030204" pitchFamily="34" charset="0"/>
                  <a:cs typeface="Calibri Light" panose="020F0302020204030204" pitchFamily="34" charset="0"/>
                </a:rPr>
                <a:t>	: To check data distribution</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examine_outlier</a:t>
              </a:r>
              <a:r>
                <a:rPr lang="en-US" altLang="ko-KR" dirty="0" smtClean="0">
                  <a:latin typeface="Calibri Light" panose="020F0302020204030204" pitchFamily="34" charset="0"/>
                  <a:cs typeface="Calibri Light" panose="020F0302020204030204" pitchFamily="34" charset="0"/>
                </a:rPr>
                <a:t>	: To check for values other then 0 and 1</a:t>
              </a:r>
              <a:endParaRPr lang="ko-KR" alt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213146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579965" y="1752091"/>
            <a:ext cx="90914" cy="3874838"/>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409831" y="1609989"/>
            <a:ext cx="2945037" cy="523220"/>
          </a:xfrm>
          <a:prstGeom prst="rect">
            <a:avLst/>
          </a:prstGeom>
          <a:noFill/>
        </p:spPr>
        <p:txBody>
          <a:bodyPr wrap="none" rtlCol="0">
            <a:spAutoFit/>
          </a:bodyPr>
          <a:lstStyle/>
          <a:p>
            <a:r>
              <a:rPr lang="en-US" altLang="ko-KR" sz="2800" dirty="0" smtClean="0">
                <a:latin typeface="Consolas" panose="020B0609020204030204" pitchFamily="49" charset="0"/>
              </a:rPr>
              <a:t>Contents Table</a:t>
            </a:r>
            <a:endParaRPr lang="ko-KR" altLang="en-US" sz="2800" dirty="0">
              <a:latin typeface="Consolas" panose="020B0609020204030204" pitchFamily="49" charset="0"/>
            </a:endParaRPr>
          </a:p>
        </p:txBody>
      </p:sp>
      <p:sp>
        <p:nvSpPr>
          <p:cNvPr id="4" name="직사각형 3"/>
          <p:cNvSpPr/>
          <p:nvPr/>
        </p:nvSpPr>
        <p:spPr>
          <a:xfrm>
            <a:off x="0" y="-7498"/>
            <a:ext cx="12192000" cy="781306"/>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4219483" y="1899710"/>
            <a:ext cx="1577676" cy="369332"/>
          </a:xfrm>
          <a:prstGeom prst="rect">
            <a:avLst/>
          </a:prstGeom>
          <a:noFill/>
        </p:spPr>
        <p:txBody>
          <a:bodyPr wrap="none" rtlCol="0">
            <a:spAutoFit/>
          </a:bodyPr>
          <a:lstStyle/>
          <a:p>
            <a:r>
              <a:rPr lang="en-US" altLang="ko-KR" dirty="0" smtClean="0">
                <a:latin typeface="Consolas" panose="020B0609020204030204" pitchFamily="49" charset="0"/>
              </a:rPr>
              <a:t>0. Overview</a:t>
            </a:r>
            <a:endParaRPr lang="ko-KR" altLang="en-US" dirty="0">
              <a:latin typeface="Consolas" panose="020B0609020204030204" pitchFamily="49" charset="0"/>
            </a:endParaRPr>
          </a:p>
        </p:txBody>
      </p:sp>
      <p:sp>
        <p:nvSpPr>
          <p:cNvPr id="6" name="TextBox 5"/>
          <p:cNvSpPr txBox="1"/>
          <p:nvPr/>
        </p:nvSpPr>
        <p:spPr>
          <a:xfrm>
            <a:off x="4210276" y="2501634"/>
            <a:ext cx="2590774" cy="369332"/>
          </a:xfrm>
          <a:prstGeom prst="rect">
            <a:avLst/>
          </a:prstGeom>
          <a:noFill/>
        </p:spPr>
        <p:txBody>
          <a:bodyPr wrap="none" rtlCol="0">
            <a:spAutoFit/>
          </a:bodyPr>
          <a:lstStyle/>
          <a:p>
            <a:r>
              <a:rPr lang="en-US" altLang="ko-KR" dirty="0" smtClean="0">
                <a:latin typeface="Consolas" panose="020B0609020204030204" pitchFamily="49" charset="0"/>
              </a:rPr>
              <a:t>1. Data Exploration</a:t>
            </a:r>
            <a:endParaRPr lang="ko-KR" altLang="en-US" dirty="0">
              <a:latin typeface="Consolas" panose="020B0609020204030204" pitchFamily="49" charset="0"/>
            </a:endParaRPr>
          </a:p>
        </p:txBody>
      </p:sp>
      <p:sp>
        <p:nvSpPr>
          <p:cNvPr id="7" name="TextBox 6"/>
          <p:cNvSpPr txBox="1"/>
          <p:nvPr/>
        </p:nvSpPr>
        <p:spPr>
          <a:xfrm>
            <a:off x="3900666" y="3100740"/>
            <a:ext cx="1228221" cy="369332"/>
          </a:xfrm>
          <a:prstGeom prst="rect">
            <a:avLst/>
          </a:prstGeom>
          <a:noFill/>
        </p:spPr>
        <p:txBody>
          <a:bodyPr wrap="none" rtlCol="0">
            <a:spAutoFit/>
          </a:bodyPr>
          <a:lstStyle/>
          <a:p>
            <a:r>
              <a:rPr lang="en-US" altLang="ko-KR" dirty="0" smtClean="0">
                <a:latin typeface="Bodoni MT Black" panose="02070A03080606020203" pitchFamily="18" charset="0"/>
              </a:rPr>
              <a:t>Method1</a:t>
            </a:r>
            <a:endParaRPr lang="ko-KR" altLang="en-US" dirty="0">
              <a:latin typeface="Bodoni MT Black" panose="02070A03080606020203" pitchFamily="18" charset="0"/>
            </a:endParaRPr>
          </a:p>
        </p:txBody>
      </p:sp>
      <p:sp>
        <p:nvSpPr>
          <p:cNvPr id="8" name="TextBox 7"/>
          <p:cNvSpPr txBox="1"/>
          <p:nvPr/>
        </p:nvSpPr>
        <p:spPr>
          <a:xfrm>
            <a:off x="5367460" y="3100740"/>
            <a:ext cx="1228221" cy="369332"/>
          </a:xfrm>
          <a:prstGeom prst="rect">
            <a:avLst/>
          </a:prstGeom>
          <a:noFill/>
        </p:spPr>
        <p:txBody>
          <a:bodyPr wrap="none" rtlCol="0">
            <a:spAutoFit/>
          </a:bodyPr>
          <a:lstStyle/>
          <a:p>
            <a:r>
              <a:rPr lang="en-US" altLang="ko-KR" dirty="0" smtClean="0">
                <a:latin typeface="Bodoni MT Black" panose="02070A03080606020203" pitchFamily="18" charset="0"/>
              </a:rPr>
              <a:t>Method2</a:t>
            </a:r>
            <a:endParaRPr lang="ko-KR" altLang="en-US" dirty="0">
              <a:latin typeface="Bodoni MT Black" panose="02070A03080606020203" pitchFamily="18" charset="0"/>
            </a:endParaRPr>
          </a:p>
        </p:txBody>
      </p:sp>
      <p:sp>
        <p:nvSpPr>
          <p:cNvPr id="10" name="TextBox 9"/>
          <p:cNvSpPr txBox="1"/>
          <p:nvPr/>
        </p:nvSpPr>
        <p:spPr>
          <a:xfrm>
            <a:off x="4210276" y="4908177"/>
            <a:ext cx="1830950" cy="369332"/>
          </a:xfrm>
          <a:prstGeom prst="rect">
            <a:avLst/>
          </a:prstGeom>
          <a:noFill/>
        </p:spPr>
        <p:txBody>
          <a:bodyPr wrap="none" rtlCol="0">
            <a:spAutoFit/>
          </a:bodyPr>
          <a:lstStyle/>
          <a:p>
            <a:r>
              <a:rPr lang="en-US" altLang="ko-KR" dirty="0" smtClean="0">
                <a:latin typeface="Consolas" panose="020B0609020204030204" pitchFamily="49" charset="0"/>
              </a:rPr>
              <a:t>4. Conclusion</a:t>
            </a:r>
            <a:endParaRPr lang="ko-KR" altLang="en-US" dirty="0">
              <a:latin typeface="Consolas" panose="020B0609020204030204" pitchFamily="49" charset="0"/>
            </a:endParaRPr>
          </a:p>
        </p:txBody>
      </p:sp>
      <p:grpSp>
        <p:nvGrpSpPr>
          <p:cNvPr id="50" name="그룹 49"/>
          <p:cNvGrpSpPr/>
          <p:nvPr/>
        </p:nvGrpSpPr>
        <p:grpSpPr>
          <a:xfrm>
            <a:off x="9524999" y="4318415"/>
            <a:ext cx="2369649" cy="2194099"/>
            <a:chOff x="146386" y="120682"/>
            <a:chExt cx="717631" cy="763930"/>
          </a:xfrm>
        </p:grpSpPr>
        <p:sp>
          <p:nvSpPr>
            <p:cNvPr id="51" name="직사각형 50"/>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rot="4377545">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3" name="TextBox 22"/>
          <p:cNvSpPr txBox="1"/>
          <p:nvPr/>
        </p:nvSpPr>
        <p:spPr>
          <a:xfrm>
            <a:off x="4210276" y="3707147"/>
            <a:ext cx="2844048" cy="369332"/>
          </a:xfrm>
          <a:prstGeom prst="rect">
            <a:avLst/>
          </a:prstGeom>
          <a:noFill/>
        </p:spPr>
        <p:txBody>
          <a:bodyPr wrap="none" rtlCol="0">
            <a:spAutoFit/>
          </a:bodyPr>
          <a:lstStyle/>
          <a:p>
            <a:r>
              <a:rPr lang="en-US" altLang="ko-KR" dirty="0" smtClean="0">
                <a:latin typeface="Consolas" panose="020B0609020204030204" pitchFamily="49" charset="0"/>
              </a:rPr>
              <a:t>2. Data Preprocessing</a:t>
            </a:r>
            <a:endParaRPr lang="ko-KR" altLang="en-US" dirty="0">
              <a:latin typeface="Consolas" panose="020B0609020204030204" pitchFamily="49" charset="0"/>
            </a:endParaRPr>
          </a:p>
        </p:txBody>
      </p:sp>
      <p:sp>
        <p:nvSpPr>
          <p:cNvPr id="24" name="TextBox 23"/>
          <p:cNvSpPr txBox="1"/>
          <p:nvPr/>
        </p:nvSpPr>
        <p:spPr>
          <a:xfrm>
            <a:off x="4210276" y="4308973"/>
            <a:ext cx="3857146" cy="369332"/>
          </a:xfrm>
          <a:prstGeom prst="rect">
            <a:avLst/>
          </a:prstGeom>
          <a:noFill/>
        </p:spPr>
        <p:txBody>
          <a:bodyPr wrap="none" rtlCol="0">
            <a:spAutoFit/>
          </a:bodyPr>
          <a:lstStyle/>
          <a:p>
            <a:r>
              <a:rPr lang="en-US" altLang="ko-KR" dirty="0">
                <a:latin typeface="Consolas" panose="020B0609020204030204" pitchFamily="49" charset="0"/>
              </a:rPr>
              <a:t>3</a:t>
            </a:r>
            <a:r>
              <a:rPr lang="en-US" altLang="ko-KR" dirty="0" smtClean="0">
                <a:latin typeface="Consolas" panose="020B0609020204030204" pitchFamily="49" charset="0"/>
              </a:rPr>
              <a:t>. Target Variable Prediction</a:t>
            </a:r>
            <a:endParaRPr lang="ko-KR" altLang="en-US" dirty="0">
              <a:latin typeface="Consolas" panose="020B0609020204030204" pitchFamily="49" charset="0"/>
            </a:endParaRPr>
          </a:p>
        </p:txBody>
      </p:sp>
      <p:sp>
        <p:nvSpPr>
          <p:cNvPr id="25" name="TextBox 24"/>
          <p:cNvSpPr txBox="1"/>
          <p:nvPr/>
        </p:nvSpPr>
        <p:spPr>
          <a:xfrm>
            <a:off x="6839201" y="3096848"/>
            <a:ext cx="1228221" cy="369332"/>
          </a:xfrm>
          <a:prstGeom prst="rect">
            <a:avLst/>
          </a:prstGeom>
          <a:noFill/>
        </p:spPr>
        <p:txBody>
          <a:bodyPr wrap="none" rtlCol="0">
            <a:spAutoFit/>
          </a:bodyPr>
          <a:lstStyle/>
          <a:p>
            <a:r>
              <a:rPr lang="en-US" altLang="ko-KR" dirty="0" smtClean="0">
                <a:latin typeface="Bodoni MT Black" panose="02070A03080606020203" pitchFamily="18" charset="0"/>
              </a:rPr>
              <a:t>Method3</a:t>
            </a:r>
            <a:endParaRPr lang="ko-KR" altLang="en-US" dirty="0">
              <a:latin typeface="Bodoni MT Black" panose="02070A03080606020203" pitchFamily="18" charset="0"/>
            </a:endParaRPr>
          </a:p>
        </p:txBody>
      </p:sp>
    </p:spTree>
    <p:extLst>
      <p:ext uri="{BB962C8B-B14F-4D97-AF65-F5344CB8AC3E}">
        <p14:creationId xmlns:p14="http://schemas.microsoft.com/office/powerpoint/2010/main" val="3430741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p:cNvGrpSpPr/>
          <p:nvPr/>
        </p:nvGrpSpPr>
        <p:grpSpPr>
          <a:xfrm>
            <a:off x="3114255" y="2022357"/>
            <a:ext cx="6881746" cy="3459378"/>
            <a:chOff x="1499329" y="2297640"/>
            <a:chExt cx="6881746" cy="3459378"/>
          </a:xfrm>
        </p:grpSpPr>
        <p:sp>
          <p:nvSpPr>
            <p:cNvPr id="11" name="오른쪽 화살표 10"/>
            <p:cNvSpPr/>
            <p:nvPr/>
          </p:nvSpPr>
          <p:spPr>
            <a:xfrm>
              <a:off x="3305164" y="2723609"/>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그룹 24"/>
            <p:cNvGrpSpPr/>
            <p:nvPr/>
          </p:nvGrpSpPr>
          <p:grpSpPr>
            <a:xfrm>
              <a:off x="5815252" y="2898843"/>
              <a:ext cx="813268" cy="1935805"/>
              <a:chOff x="5815252" y="2898843"/>
              <a:chExt cx="813268" cy="1935805"/>
            </a:xfrm>
          </p:grpSpPr>
          <p:sp>
            <p:nvSpPr>
              <p:cNvPr id="12" name="오른쪽 대괄호 11"/>
              <p:cNvSpPr/>
              <p:nvPr/>
            </p:nvSpPr>
            <p:spPr>
              <a:xfrm>
                <a:off x="5815252" y="2898843"/>
                <a:ext cx="460443" cy="1935805"/>
              </a:xfrm>
              <a:prstGeom prst="rightBracket">
                <a:avLst/>
              </a:prstGeom>
              <a:ln w="76200">
                <a:solidFill>
                  <a:srgbClr val="B6E4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 name="오른쪽 화살표 12"/>
              <p:cNvSpPr/>
              <p:nvPr/>
            </p:nvSpPr>
            <p:spPr>
              <a:xfrm>
                <a:off x="6288051" y="3703244"/>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4" name="오른쪽 화살표 13"/>
            <p:cNvSpPr/>
            <p:nvPr/>
          </p:nvSpPr>
          <p:spPr>
            <a:xfrm>
              <a:off x="3305164" y="4673015"/>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3817221" y="4680759"/>
              <a:ext cx="1645206" cy="307777"/>
            </a:xfrm>
            <a:prstGeom prst="rect">
              <a:avLst/>
            </a:prstGeom>
            <a:noFill/>
          </p:spPr>
          <p:txBody>
            <a:bodyPr wrap="square" rtlCol="0">
              <a:spAutoFit/>
            </a:bodyPr>
            <a:lstStyle/>
            <a:p>
              <a:pPr algn="ctr"/>
              <a:r>
                <a:rPr lang="en-US" altLang="ko-KR" sz="1400" dirty="0" smtClean="0">
                  <a:latin typeface="Consolas" panose="020B0609020204030204" pitchFamily="49" charset="0"/>
                </a:rPr>
                <a:t>Train </a:t>
              </a:r>
              <a:r>
                <a:rPr lang="en-US" altLang="ko-KR" sz="1400" dirty="0">
                  <a:latin typeface="Consolas" panose="020B0609020204030204" pitchFamily="49" charset="0"/>
                </a:rPr>
                <a:t>a</a:t>
              </a:r>
              <a:r>
                <a:rPr lang="en-US" altLang="ko-KR" sz="1400" dirty="0" smtClean="0">
                  <a:latin typeface="Consolas" panose="020B0609020204030204" pitchFamily="49" charset="0"/>
                </a:rPr>
                <a:t> model</a:t>
              </a:r>
              <a:endParaRPr lang="ko-KR" altLang="en-US" sz="1400" dirty="0">
                <a:latin typeface="Consolas" panose="020B0609020204030204" pitchFamily="49" charset="0"/>
              </a:endParaRPr>
            </a:p>
          </p:txBody>
        </p:sp>
        <p:grpSp>
          <p:nvGrpSpPr>
            <p:cNvPr id="17" name="그룹 16"/>
            <p:cNvGrpSpPr/>
            <p:nvPr/>
          </p:nvGrpSpPr>
          <p:grpSpPr>
            <a:xfrm>
              <a:off x="1499329" y="2303883"/>
              <a:ext cx="1634247" cy="1507379"/>
              <a:chOff x="1693883" y="2255244"/>
              <a:chExt cx="1634247" cy="1507379"/>
            </a:xfrm>
          </p:grpSpPr>
          <p:sp>
            <p:nvSpPr>
              <p:cNvPr id="5" name="직사각형 4"/>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6" name="TextBox 15"/>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18" name="그룹 17"/>
            <p:cNvGrpSpPr/>
            <p:nvPr/>
          </p:nvGrpSpPr>
          <p:grpSpPr>
            <a:xfrm>
              <a:off x="1499329" y="4249639"/>
              <a:ext cx="1634247" cy="1507379"/>
              <a:chOff x="1693883" y="2255244"/>
              <a:chExt cx="1634247" cy="1507379"/>
            </a:xfrm>
          </p:grpSpPr>
          <p:sp>
            <p:nvSpPr>
              <p:cNvPr id="19" name="직사각형 18"/>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sample data</a:t>
                </a:r>
                <a:endParaRPr lang="ko-KR" altLang="en-US" dirty="0">
                  <a:solidFill>
                    <a:schemeClr val="tx1"/>
                  </a:solidFill>
                </a:endParaRPr>
              </a:p>
            </p:txBody>
          </p:sp>
          <p:sp>
            <p:nvSpPr>
              <p:cNvPr id="20" name="TextBox 19"/>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21" name="그룹 20"/>
            <p:cNvGrpSpPr/>
            <p:nvPr/>
          </p:nvGrpSpPr>
          <p:grpSpPr>
            <a:xfrm>
              <a:off x="3828180" y="2297640"/>
              <a:ext cx="1634247" cy="1507379"/>
              <a:chOff x="1693883" y="2255244"/>
              <a:chExt cx="1634247" cy="1507379"/>
            </a:xfrm>
          </p:grpSpPr>
          <p:sp>
            <p:nvSpPr>
              <p:cNvPr id="22" name="직사각형 21"/>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3" name="TextBox 22"/>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sp>
          <p:nvSpPr>
            <p:cNvPr id="24" name="TextBox 23"/>
            <p:cNvSpPr txBox="1"/>
            <p:nvPr/>
          </p:nvSpPr>
          <p:spPr>
            <a:xfrm>
              <a:off x="6746828" y="3729191"/>
              <a:ext cx="1634247" cy="307777"/>
            </a:xfrm>
            <a:prstGeom prst="rect">
              <a:avLst/>
            </a:prstGeom>
            <a:noFill/>
          </p:spPr>
          <p:txBody>
            <a:bodyPr wrap="square" rtlCol="0">
              <a:spAutoFit/>
            </a:bodyPr>
            <a:lstStyle/>
            <a:p>
              <a:pPr algn="ctr"/>
              <a:r>
                <a:rPr lang="en-US" altLang="ko-KR" sz="1400" dirty="0" smtClean="0">
                  <a:latin typeface="Consolas" panose="020B0609020204030204" pitchFamily="49" charset="0"/>
                </a:rPr>
                <a:t>Predict target</a:t>
              </a:r>
              <a:endParaRPr lang="ko-KR" altLang="en-US" sz="1400" dirty="0">
                <a:latin typeface="Consolas" panose="020B0609020204030204" pitchFamily="49" charset="0"/>
              </a:endParaRPr>
            </a:p>
          </p:txBody>
        </p:sp>
      </p:gr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706324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p:cNvGrpSpPr/>
          <p:nvPr/>
        </p:nvGrpSpPr>
        <p:grpSpPr>
          <a:xfrm>
            <a:off x="1537200" y="1791770"/>
            <a:ext cx="9704815" cy="3830485"/>
            <a:chOff x="1537200" y="1791770"/>
            <a:chExt cx="9704815" cy="3830485"/>
          </a:xfrm>
        </p:grpSpPr>
        <p:sp>
          <p:nvSpPr>
            <p:cNvPr id="39" name="TextBox 38"/>
            <p:cNvSpPr txBox="1"/>
            <p:nvPr/>
          </p:nvSpPr>
          <p:spPr>
            <a:xfrm>
              <a:off x="1537200" y="1791770"/>
              <a:ext cx="3153171" cy="369332"/>
            </a:xfrm>
            <a:prstGeom prst="rect">
              <a:avLst/>
            </a:prstGeom>
            <a:noFill/>
          </p:spPr>
          <p:txBody>
            <a:bodyPr wrap="none" rtlCol="0">
              <a:spAutoFit/>
            </a:bodyPr>
            <a:lstStyle/>
            <a:p>
              <a:r>
                <a:rPr lang="en-US" altLang="ko-KR" dirty="0" smtClean="0">
                  <a:latin typeface="Constantia" panose="02030602050306030303" pitchFamily="18" charset="0"/>
                </a:rPr>
                <a:t>Create features to use a model</a:t>
              </a:r>
            </a:p>
          </p:txBody>
        </p:sp>
        <p:sp>
          <p:nvSpPr>
            <p:cNvPr id="40" name="TextBox 39"/>
            <p:cNvSpPr txBox="1"/>
            <p:nvPr/>
          </p:nvSpPr>
          <p:spPr>
            <a:xfrm>
              <a:off x="1537200" y="2205935"/>
              <a:ext cx="9704815" cy="3416320"/>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feat1 = </a:t>
              </a:r>
              <a:r>
                <a:rPr lang="en-US" altLang="ko-KR" dirty="0" err="1" smtClean="0">
                  <a:latin typeface="Calibri Light" panose="020F0302020204030204" pitchFamily="34" charset="0"/>
                  <a:cs typeface="Calibri Light" panose="020F0302020204030204" pitchFamily="34" charset="0"/>
                </a:rPr>
                <a:t>ip_attr_prop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app_attr_prop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device_attr_prop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os_attr_prop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channel_attr_prop</a:t>
              </a:r>
              <a:r>
                <a:rPr lang="en-US" altLang="ko-KR" dirty="0" smtClean="0">
                  <a:latin typeface="Calibri Light" panose="020F0302020204030204" pitchFamily="34" charset="0"/>
                  <a:cs typeface="Calibri Light" panose="020F0302020204030204" pitchFamily="34" charset="0"/>
                </a:rPr>
                <a:t>, </a:t>
              </a:r>
            </a:p>
            <a:p>
              <a:pPr>
                <a:lnSpc>
                  <a:spcPct val="150000"/>
                </a:lnSpc>
                <a:buClr>
                  <a:srgbClr val="B6E4D8"/>
                </a:buClr>
              </a:pP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tot_attr_prop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feat2 = </a:t>
              </a:r>
              <a:r>
                <a:rPr lang="en-US" altLang="ko-KR" dirty="0" err="1" smtClean="0">
                  <a:latin typeface="Calibri Light" panose="020F0302020204030204" pitchFamily="34" charset="0"/>
                  <a:cs typeface="Calibri Light" panose="020F0302020204030204" pitchFamily="34" charset="0"/>
                </a:rPr>
                <a:t>ip_hour_prop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ip_app_prop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ip_channel_prop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hour_app_prop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hour_channel_prop</a:t>
              </a:r>
              <a:r>
                <a:rPr lang="en-US" altLang="ko-KR" dirty="0" smtClean="0">
                  <a:latin typeface="Calibri Light" panose="020F0302020204030204" pitchFamily="34" charset="0"/>
                  <a:cs typeface="Calibri Light" panose="020F0302020204030204" pitchFamily="34" charset="0"/>
                </a:rPr>
                <a:t>,</a:t>
              </a:r>
            </a:p>
            <a:p>
              <a:pPr>
                <a:lnSpc>
                  <a:spcPct val="150000"/>
                </a:lnSpc>
                <a:buClr>
                  <a:srgbClr val="B6E4D8"/>
                </a:buClr>
              </a:pP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tot_vv_prop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feat3 = feat1 + feat2</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feat4 = </a:t>
              </a:r>
              <a:r>
                <a:rPr lang="en-US" altLang="ko-KR" dirty="0" err="1" smtClean="0">
                  <a:latin typeface="Calibri Light" panose="020F0302020204030204" pitchFamily="34" charset="0"/>
                  <a:cs typeface="Calibri Light" panose="020F0302020204030204" pitchFamily="34" charset="0"/>
                </a:rPr>
                <a:t>ip_attr_prop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app_attr_prop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tot_attr_prop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feat5 = feat4 + feat2</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feat6 = </a:t>
              </a:r>
              <a:r>
                <a:rPr lang="en-US" altLang="ko-KR" dirty="0" err="1" smtClean="0">
                  <a:latin typeface="Calibri Light" panose="020F0302020204030204" pitchFamily="34" charset="0"/>
                  <a:cs typeface="Calibri Light" panose="020F0302020204030204" pitchFamily="34" charset="0"/>
                </a:rPr>
                <a:t>app_attr_prop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hour_app_prop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hour_channel_prop</a:t>
              </a:r>
              <a:endParaRPr lang="en-US" altLang="ko-KR" dirty="0" smtClean="0">
                <a:latin typeface="Calibri Light" panose="020F0302020204030204" pitchFamily="34" charset="0"/>
                <a:cs typeface="Calibri Light" panose="020F0302020204030204" pitchFamily="34" charset="0"/>
              </a:endParaRPr>
            </a:p>
          </p:txBody>
        </p:sp>
      </p:grpSp>
      <p:sp>
        <p:nvSpPr>
          <p:cNvPr id="7" name="Rectangle 1"/>
          <p:cNvSpPr>
            <a:spLocks noChangeArrowheads="1"/>
          </p:cNvSpPr>
          <p:nvPr/>
        </p:nvSpPr>
        <p:spPr bwMode="auto">
          <a:xfrm>
            <a:off x="5686425" y="1787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smtClean="0">
                <a:ln>
                  <a:noFill/>
                </a:ln>
                <a:solidFill>
                  <a:schemeClr val="tx1"/>
                </a:solidFill>
                <a:effectLst/>
                <a:latin typeface="Arial" panose="020B0604020202020204" pitchFamily="34" charset="0"/>
              </a:rPr>
              <a:t/>
            </a:r>
            <a:br>
              <a:rPr kumimoji="0" lang="ko-KR" altLang="ko-KR" sz="1800" b="0" i="0" u="none" strike="noStrike" cap="none" normalizeH="0" baseline="0" smtClean="0">
                <a:ln>
                  <a:noFill/>
                </a:ln>
                <a:solidFill>
                  <a:schemeClr val="tx1"/>
                </a:solidFill>
                <a:effectLst/>
                <a:latin typeface="Arial" panose="020B0604020202020204" pitchFamily="34" charset="0"/>
              </a:rPr>
            </a:br>
            <a:endParaRPr kumimoji="0" lang="ko-KR" altLang="ko-K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9159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p:cNvGrpSpPr/>
          <p:nvPr/>
        </p:nvGrpSpPr>
        <p:grpSpPr>
          <a:xfrm>
            <a:off x="1537200" y="1792800"/>
            <a:ext cx="4638133" cy="4245368"/>
            <a:chOff x="1537200" y="1792800"/>
            <a:chExt cx="4638133" cy="4245368"/>
          </a:xfrm>
        </p:grpSpPr>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1" y="2206350"/>
              <a:ext cx="4638132" cy="3831818"/>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Linear Regression</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Ridge</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Logistic Regression</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Decision Tree</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Random Forest</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Gradient Boosting</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K-Nearest Neighbors</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Support Vector machines</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LightGBM</a:t>
              </a:r>
              <a:endParaRPr lang="ko-KR" altLang="en-US" dirty="0">
                <a:latin typeface="Calibri Light" panose="020F0302020204030204" pitchFamily="34" charset="0"/>
                <a:cs typeface="Calibri Light" panose="020F0302020204030204" pitchFamily="34" charset="0"/>
              </a:endParaRPr>
            </a:p>
          </p:txBody>
        </p:sp>
      </p:grpSp>
      <p:sp>
        <p:nvSpPr>
          <p:cNvPr id="9" name="오른쪽 대괄호 8"/>
          <p:cNvSpPr/>
          <p:nvPr/>
        </p:nvSpPr>
        <p:spPr>
          <a:xfrm>
            <a:off x="4597052" y="4897677"/>
            <a:ext cx="50104" cy="588723"/>
          </a:xfrm>
          <a:prstGeom prst="rightBracket">
            <a:avLst/>
          </a:prstGeom>
          <a:ln w="38100">
            <a:solidFill>
              <a:srgbClr val="B6E4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 name="TextBox 9"/>
          <p:cNvSpPr txBox="1"/>
          <p:nvPr/>
        </p:nvSpPr>
        <p:spPr>
          <a:xfrm>
            <a:off x="4744080" y="5007372"/>
            <a:ext cx="2962927" cy="369332"/>
          </a:xfrm>
          <a:prstGeom prst="rect">
            <a:avLst/>
          </a:prstGeom>
          <a:noFill/>
        </p:spPr>
        <p:txBody>
          <a:bodyPr wrap="none" rtlCol="0">
            <a:spAutoFit/>
          </a:bodyPr>
          <a:lstStyle/>
          <a:p>
            <a:r>
              <a:rPr lang="en-US" altLang="ko-KR" b="1" dirty="0" smtClean="0">
                <a:latin typeface="Calibri Light" panose="020F0302020204030204" pitchFamily="34" charset="0"/>
                <a:cs typeface="Calibri Light" panose="020F0302020204030204" pitchFamily="34" charset="0"/>
              </a:rPr>
              <a:t>Skip</a:t>
            </a:r>
            <a:r>
              <a:rPr lang="en-US" altLang="ko-KR" dirty="0" smtClean="0">
                <a:latin typeface="Calibri Light" panose="020F0302020204030204" pitchFamily="34" charset="0"/>
                <a:cs typeface="Calibri Light" panose="020F0302020204030204" pitchFamily="34" charset="0"/>
              </a:rPr>
              <a:t> because it takes too long</a:t>
            </a:r>
            <a:endParaRPr lang="ko-KR" alt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1137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Linear Regression</a:t>
            </a:r>
          </a:p>
        </p:txBody>
      </p:sp>
      <p:graphicFrame>
        <p:nvGraphicFramePr>
          <p:cNvPr id="13" name="표 12"/>
          <p:cNvGraphicFramePr>
            <a:graphicFrameLocks noGrp="1"/>
          </p:cNvGraphicFramePr>
          <p:nvPr>
            <p:extLst>
              <p:ext uri="{D42A27DB-BD31-4B8C-83A1-F6EECF244321}">
                <p14:modId xmlns:p14="http://schemas.microsoft.com/office/powerpoint/2010/main" val="3650510911"/>
              </p:ext>
            </p:extLst>
          </p:nvPr>
        </p:nvGraphicFramePr>
        <p:xfrm>
          <a:off x="1976681" y="2836272"/>
          <a:ext cx="6996000" cy="259588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1776420382"/>
                    </a:ext>
                  </a:extLst>
                </a:gridCol>
                <a:gridCol w="2032000">
                  <a:extLst>
                    <a:ext uri="{9D8B030D-6E8A-4147-A177-3AD203B41FA5}">
                      <a16:colId xmlns:a16="http://schemas.microsoft.com/office/drawing/2014/main" val="2316158813"/>
                    </a:ext>
                  </a:extLst>
                </a:gridCol>
                <a:gridCol w="2032000">
                  <a:extLst>
                    <a:ext uri="{9D8B030D-6E8A-4147-A177-3AD203B41FA5}">
                      <a16:colId xmlns:a16="http://schemas.microsoft.com/office/drawing/2014/main" val="775010357"/>
                    </a:ext>
                  </a:extLst>
                </a:gridCol>
                <a:gridCol w="2032000">
                  <a:extLst>
                    <a:ext uri="{9D8B030D-6E8A-4147-A177-3AD203B41FA5}">
                      <a16:colId xmlns:a16="http://schemas.microsoft.com/office/drawing/2014/main" val="2275562784"/>
                    </a:ext>
                  </a:extLst>
                </a:gridCol>
              </a:tblGrid>
              <a:tr h="370840">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20m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0.9336475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0.3937085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0.9396936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feat2</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0.7903207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0.7990348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0.8090254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feat3</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0.6832881</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0.6891693</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0.6870306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feat4</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0.9394377</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0.9393066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0.9394337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605551507"/>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feat5</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0.6786381</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0.6730954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0.6829231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3667541732"/>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feat6</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0.9467690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0.9468087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0.9466697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noFill/>
                  </a:tcPr>
                </a:tc>
                <a:extLst>
                  <a:ext uri="{0D108BD9-81ED-4DB2-BD59-A6C34878D82A}">
                    <a16:rowId xmlns:a16="http://schemas.microsoft.com/office/drawing/2014/main" val="2820209295"/>
                  </a:ext>
                </a:extLst>
              </a:tr>
            </a:tbl>
          </a:graphicData>
        </a:graphic>
      </p:graphicFrame>
      <p:sp>
        <p:nvSpPr>
          <p:cNvPr id="22" name="직사각형 21"/>
          <p:cNvSpPr/>
          <p:nvPr/>
        </p:nvSpPr>
        <p:spPr>
          <a:xfrm flipH="1">
            <a:off x="2999010" y="5033557"/>
            <a:ext cx="5868763" cy="4176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1537200" y="5681252"/>
            <a:ext cx="7950349" cy="923330"/>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10m, 20m, 30m : 10, 20, 30 million train data </a:t>
            </a:r>
          </a:p>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The value in table : </a:t>
            </a:r>
            <a:r>
              <a:rPr lang="en-US" altLang="ko-KR" dirty="0" err="1" smtClean="0">
                <a:latin typeface="Calibri Light" panose="020F0302020204030204" pitchFamily="34" charset="0"/>
                <a:cs typeface="Calibri Light" panose="020F0302020204030204" pitchFamily="34" charset="0"/>
              </a:rPr>
              <a:t>kaggle</a:t>
            </a:r>
            <a:r>
              <a:rPr lang="en-US" altLang="ko-KR" dirty="0" smtClean="0">
                <a:latin typeface="Calibri Light" panose="020F0302020204030204" pitchFamily="34" charset="0"/>
                <a:cs typeface="Calibri Light" panose="020F0302020204030204" pitchFamily="34" charset="0"/>
              </a:rPr>
              <a:t> score (AUC)</a:t>
            </a:r>
          </a:p>
        </p:txBody>
      </p:sp>
    </p:spTree>
    <p:extLst>
      <p:ext uri="{BB962C8B-B14F-4D97-AF65-F5344CB8AC3E}">
        <p14:creationId xmlns:p14="http://schemas.microsoft.com/office/powerpoint/2010/main" val="471617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Logistic Regression</a:t>
            </a:r>
          </a:p>
        </p:txBody>
      </p:sp>
      <p:graphicFrame>
        <p:nvGraphicFramePr>
          <p:cNvPr id="23" name="표 22"/>
          <p:cNvGraphicFramePr>
            <a:graphicFrameLocks noGrp="1"/>
          </p:cNvGraphicFramePr>
          <p:nvPr>
            <p:extLst>
              <p:ext uri="{D42A27DB-BD31-4B8C-83A1-F6EECF244321}">
                <p14:modId xmlns:p14="http://schemas.microsoft.com/office/powerpoint/2010/main" val="2388026069"/>
              </p:ext>
            </p:extLst>
          </p:nvPr>
        </p:nvGraphicFramePr>
        <p:xfrm>
          <a:off x="1976681" y="2836272"/>
          <a:ext cx="6996000" cy="185420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1776420382"/>
                    </a:ext>
                  </a:extLst>
                </a:gridCol>
                <a:gridCol w="2032000">
                  <a:extLst>
                    <a:ext uri="{9D8B030D-6E8A-4147-A177-3AD203B41FA5}">
                      <a16:colId xmlns:a16="http://schemas.microsoft.com/office/drawing/2014/main" val="2316158813"/>
                    </a:ext>
                  </a:extLst>
                </a:gridCol>
                <a:gridCol w="2032000">
                  <a:extLst>
                    <a:ext uri="{9D8B030D-6E8A-4147-A177-3AD203B41FA5}">
                      <a16:colId xmlns:a16="http://schemas.microsoft.com/office/drawing/2014/main" val="775010357"/>
                    </a:ext>
                  </a:extLst>
                </a:gridCol>
                <a:gridCol w="2032000">
                  <a:extLst>
                    <a:ext uri="{9D8B030D-6E8A-4147-A177-3AD203B41FA5}">
                      <a16:colId xmlns:a16="http://schemas.microsoft.com/office/drawing/2014/main" val="2275562784"/>
                    </a:ext>
                  </a:extLst>
                </a:gridCol>
              </a:tblGrid>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C</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20m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0.01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0.9518560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0.9518226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0.9518260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0.9517896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0.9518113</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0.9517822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0.9517904</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0.9517846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0.9517540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10</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0.9517882</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0.9517830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0.9517553</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605551507"/>
                  </a:ext>
                </a:extLst>
              </a:tr>
            </a:tbl>
          </a:graphicData>
        </a:graphic>
      </p:graphicFrame>
      <p:sp>
        <p:nvSpPr>
          <p:cNvPr id="22" name="직사각형 21"/>
          <p:cNvSpPr/>
          <p:nvPr/>
        </p:nvSpPr>
        <p:spPr>
          <a:xfrm flipH="1">
            <a:off x="2999012" y="3227349"/>
            <a:ext cx="1803312" cy="35405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1537200" y="4876548"/>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feature : feat6</a:t>
            </a:r>
          </a:p>
        </p:txBody>
      </p:sp>
    </p:spTree>
    <p:extLst>
      <p:ext uri="{BB962C8B-B14F-4D97-AF65-F5344CB8AC3E}">
        <p14:creationId xmlns:p14="http://schemas.microsoft.com/office/powerpoint/2010/main" val="1045553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Decision Tree</a:t>
            </a:r>
          </a:p>
        </p:txBody>
      </p:sp>
      <p:graphicFrame>
        <p:nvGraphicFramePr>
          <p:cNvPr id="24" name="표 23"/>
          <p:cNvGraphicFramePr>
            <a:graphicFrameLocks noGrp="1"/>
          </p:cNvGraphicFramePr>
          <p:nvPr>
            <p:extLst>
              <p:ext uri="{D42A27DB-BD31-4B8C-83A1-F6EECF244321}">
                <p14:modId xmlns:p14="http://schemas.microsoft.com/office/powerpoint/2010/main" val="4083680420"/>
              </p:ext>
            </p:extLst>
          </p:nvPr>
        </p:nvGraphicFramePr>
        <p:xfrm>
          <a:off x="1976681" y="2836272"/>
          <a:ext cx="7356000" cy="148336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1776420382"/>
                    </a:ext>
                  </a:extLst>
                </a:gridCol>
                <a:gridCol w="2032000">
                  <a:extLst>
                    <a:ext uri="{9D8B030D-6E8A-4147-A177-3AD203B41FA5}">
                      <a16:colId xmlns:a16="http://schemas.microsoft.com/office/drawing/2014/main" val="2316158813"/>
                    </a:ext>
                  </a:extLst>
                </a:gridCol>
                <a:gridCol w="2032000">
                  <a:extLst>
                    <a:ext uri="{9D8B030D-6E8A-4147-A177-3AD203B41FA5}">
                      <a16:colId xmlns:a16="http://schemas.microsoft.com/office/drawing/2014/main" val="775010357"/>
                    </a:ext>
                  </a:extLst>
                </a:gridCol>
                <a:gridCol w="2032000">
                  <a:extLst>
                    <a:ext uri="{9D8B030D-6E8A-4147-A177-3AD203B41FA5}">
                      <a16:colId xmlns:a16="http://schemas.microsoft.com/office/drawing/2014/main" val="2275562784"/>
                    </a:ext>
                  </a:extLst>
                </a:gridCol>
              </a:tblGrid>
              <a:tr h="370840">
                <a:tc>
                  <a:txBody>
                    <a:bodyPr/>
                    <a:lstStyle/>
                    <a:p>
                      <a:pPr algn="ctr" latinLnBrk="1"/>
                      <a:r>
                        <a:rPr lang="en-US" altLang="ko-KR" b="0" dirty="0" err="1" smtClean="0">
                          <a:solidFill>
                            <a:schemeClr val="tx1"/>
                          </a:solidFill>
                          <a:latin typeface="Calibri Light" panose="020F0302020204030204" pitchFamily="34" charset="0"/>
                          <a:cs typeface="Calibri Light" panose="020F0302020204030204" pitchFamily="34" charset="0"/>
                        </a:rPr>
                        <a:t>max_depth</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20m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a:t>
                      </a: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0.9039194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0.9039806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0.9040380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4</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0.9068583</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0.9065484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0.9067215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5</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0.9379549</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0.9245333</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0.9310434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bl>
          </a:graphicData>
        </a:graphic>
      </p:graphicFrame>
      <p:sp>
        <p:nvSpPr>
          <p:cNvPr id="21" name="직사각형 20"/>
          <p:cNvSpPr/>
          <p:nvPr/>
        </p:nvSpPr>
        <p:spPr>
          <a:xfrm flipH="1">
            <a:off x="3377607" y="3926198"/>
            <a:ext cx="5868763" cy="4176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537199" y="4593564"/>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feature : feat6</a:t>
            </a:r>
          </a:p>
        </p:txBody>
      </p:sp>
    </p:spTree>
    <p:extLst>
      <p:ext uri="{BB962C8B-B14F-4D97-AF65-F5344CB8AC3E}">
        <p14:creationId xmlns:p14="http://schemas.microsoft.com/office/powerpoint/2010/main" val="3247406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Random Forest</a:t>
            </a:r>
          </a:p>
        </p:txBody>
      </p:sp>
      <p:graphicFrame>
        <p:nvGraphicFramePr>
          <p:cNvPr id="24" name="표 23"/>
          <p:cNvGraphicFramePr>
            <a:graphicFrameLocks noGrp="1"/>
          </p:cNvGraphicFramePr>
          <p:nvPr>
            <p:extLst>
              <p:ext uri="{D42A27DB-BD31-4B8C-83A1-F6EECF244321}">
                <p14:modId xmlns:p14="http://schemas.microsoft.com/office/powerpoint/2010/main" val="1710762544"/>
              </p:ext>
            </p:extLst>
          </p:nvPr>
        </p:nvGraphicFramePr>
        <p:xfrm>
          <a:off x="1976681" y="2836272"/>
          <a:ext cx="7356000" cy="148336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1776420382"/>
                    </a:ext>
                  </a:extLst>
                </a:gridCol>
                <a:gridCol w="2032000">
                  <a:extLst>
                    <a:ext uri="{9D8B030D-6E8A-4147-A177-3AD203B41FA5}">
                      <a16:colId xmlns:a16="http://schemas.microsoft.com/office/drawing/2014/main" val="2316158813"/>
                    </a:ext>
                  </a:extLst>
                </a:gridCol>
                <a:gridCol w="2032000">
                  <a:extLst>
                    <a:ext uri="{9D8B030D-6E8A-4147-A177-3AD203B41FA5}">
                      <a16:colId xmlns:a16="http://schemas.microsoft.com/office/drawing/2014/main" val="775010357"/>
                    </a:ext>
                  </a:extLst>
                </a:gridCol>
                <a:gridCol w="2032000">
                  <a:extLst>
                    <a:ext uri="{9D8B030D-6E8A-4147-A177-3AD203B41FA5}">
                      <a16:colId xmlns:a16="http://schemas.microsoft.com/office/drawing/2014/main" val="2275562784"/>
                    </a:ext>
                  </a:extLst>
                </a:gridCol>
              </a:tblGrid>
              <a:tr h="370840">
                <a:tc>
                  <a:txBody>
                    <a:bodyPr/>
                    <a:lstStyle/>
                    <a:p>
                      <a:pPr algn="r" latinLnBrk="1"/>
                      <a:r>
                        <a:rPr lang="en-US" altLang="ko-KR" sz="900" b="0" dirty="0" err="1" smtClean="0">
                          <a:solidFill>
                            <a:schemeClr val="tx1"/>
                          </a:solidFill>
                          <a:latin typeface="Calibri Light" panose="020F0302020204030204" pitchFamily="34" charset="0"/>
                          <a:cs typeface="Calibri Light" panose="020F0302020204030204" pitchFamily="34" charset="0"/>
                        </a:rPr>
                        <a:t>n_estimators</a:t>
                      </a:r>
                      <a:endParaRPr lang="en-US" altLang="ko-KR" sz="900" b="0" dirty="0" smtClean="0">
                        <a:solidFill>
                          <a:schemeClr val="tx1"/>
                        </a:solidFill>
                        <a:latin typeface="Calibri Light" panose="020F0302020204030204" pitchFamily="34" charset="0"/>
                        <a:cs typeface="Calibri Light" panose="020F0302020204030204" pitchFamily="34" charset="0"/>
                      </a:endParaRPr>
                    </a:p>
                    <a:p>
                      <a:pPr algn="l" latinLnBrk="1"/>
                      <a:r>
                        <a:rPr lang="en-US" altLang="ko-KR" sz="900" b="0" dirty="0" err="1" smtClean="0">
                          <a:solidFill>
                            <a:schemeClr val="tx1"/>
                          </a:solidFill>
                          <a:latin typeface="Calibri Light" panose="020F0302020204030204" pitchFamily="34" charset="0"/>
                          <a:cs typeface="Calibri Light" panose="020F0302020204030204" pitchFamily="34" charset="0"/>
                        </a:rPr>
                        <a:t>max_depth</a:t>
                      </a:r>
                      <a:endParaRPr lang="ko-KR" altLang="en-US" sz="900"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50</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70</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a:t>
                      </a: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0.9117286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0.9325352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0.9325768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4</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0.9446114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0.9444698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0.9481182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5</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0.9511519</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0.9506940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0.9506489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bl>
          </a:graphicData>
        </a:graphic>
      </p:graphicFrame>
      <p:sp>
        <p:nvSpPr>
          <p:cNvPr id="21" name="직사각형 20"/>
          <p:cNvSpPr/>
          <p:nvPr/>
        </p:nvSpPr>
        <p:spPr>
          <a:xfrm flipH="1">
            <a:off x="3377607" y="3926198"/>
            <a:ext cx="5868763" cy="4176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537199" y="4591452"/>
            <a:ext cx="7950349" cy="1338828"/>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feature : feat6</a:t>
            </a:r>
          </a:p>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sample : 10m</a:t>
            </a:r>
          </a:p>
          <a:p>
            <a:pPr marL="285750" indent="-285750">
              <a:lnSpc>
                <a:spcPct val="150000"/>
              </a:lnSpc>
              <a:buClr>
                <a:srgbClr val="B6E4D8"/>
              </a:buClr>
              <a:buFont typeface="Wingdings" panose="05000000000000000000" pitchFamily="2" charset="2"/>
              <a:buChar char="ü"/>
            </a:pPr>
            <a:r>
              <a:rPr lang="en-US" altLang="ko-KR" dirty="0" err="1" smtClean="0">
                <a:latin typeface="Calibri Light" panose="020F0302020204030204" pitchFamily="34" charset="0"/>
                <a:cs typeface="Calibri Light" panose="020F0302020204030204" pitchFamily="34" charset="0"/>
              </a:rPr>
              <a:t>max_features</a:t>
            </a:r>
            <a:r>
              <a:rPr lang="en-US" altLang="ko-KR" dirty="0" smtClean="0">
                <a:latin typeface="Calibri Light" panose="020F0302020204030204" pitchFamily="34" charset="0"/>
                <a:cs typeface="Calibri Light" panose="020F0302020204030204" pitchFamily="34" charset="0"/>
              </a:rPr>
              <a:t> : 1</a:t>
            </a:r>
          </a:p>
        </p:txBody>
      </p:sp>
    </p:spTree>
    <p:extLst>
      <p:ext uri="{BB962C8B-B14F-4D97-AF65-F5344CB8AC3E}">
        <p14:creationId xmlns:p14="http://schemas.microsoft.com/office/powerpoint/2010/main" val="781558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Gradient Boosting</a:t>
            </a:r>
          </a:p>
        </p:txBody>
      </p:sp>
      <p:graphicFrame>
        <p:nvGraphicFramePr>
          <p:cNvPr id="24" name="표 23"/>
          <p:cNvGraphicFramePr>
            <a:graphicFrameLocks noGrp="1"/>
          </p:cNvGraphicFramePr>
          <p:nvPr>
            <p:extLst>
              <p:ext uri="{D42A27DB-BD31-4B8C-83A1-F6EECF244321}">
                <p14:modId xmlns:p14="http://schemas.microsoft.com/office/powerpoint/2010/main" val="3502380733"/>
              </p:ext>
            </p:extLst>
          </p:nvPr>
        </p:nvGraphicFramePr>
        <p:xfrm>
          <a:off x="1976681" y="2836272"/>
          <a:ext cx="7380000" cy="148336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1776420382"/>
                    </a:ext>
                  </a:extLst>
                </a:gridCol>
                <a:gridCol w="3060000">
                  <a:extLst>
                    <a:ext uri="{9D8B030D-6E8A-4147-A177-3AD203B41FA5}">
                      <a16:colId xmlns:a16="http://schemas.microsoft.com/office/drawing/2014/main" val="2316158813"/>
                    </a:ext>
                  </a:extLst>
                </a:gridCol>
                <a:gridCol w="3060000">
                  <a:extLst>
                    <a:ext uri="{9D8B030D-6E8A-4147-A177-3AD203B41FA5}">
                      <a16:colId xmlns:a16="http://schemas.microsoft.com/office/drawing/2014/main" val="775010357"/>
                    </a:ext>
                  </a:extLst>
                </a:gridCol>
              </a:tblGrid>
              <a:tr h="370840">
                <a:tc>
                  <a:txBody>
                    <a:bodyPr/>
                    <a:lstStyle/>
                    <a:p>
                      <a:pPr algn="r" latinLnBrk="1"/>
                      <a:r>
                        <a:rPr lang="en-US" altLang="ko-KR" sz="900" b="0" dirty="0" err="1" smtClean="0">
                          <a:solidFill>
                            <a:schemeClr val="tx1"/>
                          </a:solidFill>
                          <a:latin typeface="Calibri Light" panose="020F0302020204030204" pitchFamily="34" charset="0"/>
                          <a:cs typeface="Calibri Light" panose="020F0302020204030204" pitchFamily="34" charset="0"/>
                        </a:rPr>
                        <a:t>n_estimators</a:t>
                      </a:r>
                      <a:endParaRPr lang="en-US" altLang="ko-KR" sz="900" b="0" dirty="0" smtClean="0">
                        <a:solidFill>
                          <a:schemeClr val="tx1"/>
                        </a:solidFill>
                        <a:latin typeface="Calibri Light" panose="020F0302020204030204" pitchFamily="34" charset="0"/>
                        <a:cs typeface="Calibri Light" panose="020F0302020204030204" pitchFamily="34" charset="0"/>
                      </a:endParaRPr>
                    </a:p>
                    <a:p>
                      <a:pPr algn="l" latinLnBrk="1"/>
                      <a:r>
                        <a:rPr lang="en-US" altLang="ko-KR" sz="900" b="0" dirty="0" err="1" smtClean="0">
                          <a:solidFill>
                            <a:schemeClr val="tx1"/>
                          </a:solidFill>
                          <a:latin typeface="Calibri Light" panose="020F0302020204030204" pitchFamily="34" charset="0"/>
                          <a:cs typeface="Calibri Light" panose="020F0302020204030204" pitchFamily="34" charset="0"/>
                        </a:rPr>
                        <a:t>max_depth</a:t>
                      </a:r>
                      <a:endParaRPr lang="ko-KR" altLang="en-US" sz="900"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50</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a:t>
                      </a: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0.9058254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0.9069254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4</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0.9426463</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0.9432340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5</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0.9477711</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0.9486383</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bl>
          </a:graphicData>
        </a:graphic>
      </p:graphicFrame>
      <p:sp>
        <p:nvSpPr>
          <p:cNvPr id="21" name="직사각형 20"/>
          <p:cNvSpPr/>
          <p:nvPr/>
        </p:nvSpPr>
        <p:spPr>
          <a:xfrm flipH="1">
            <a:off x="6427432" y="3926198"/>
            <a:ext cx="2818937" cy="4176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537199" y="4591452"/>
            <a:ext cx="7950349" cy="1338828"/>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feature : feat6</a:t>
            </a:r>
          </a:p>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sample : 10m</a:t>
            </a:r>
          </a:p>
          <a:p>
            <a:pPr marL="285750" indent="-285750">
              <a:lnSpc>
                <a:spcPct val="150000"/>
              </a:lnSpc>
              <a:buClr>
                <a:srgbClr val="B6E4D8"/>
              </a:buClr>
              <a:buFont typeface="Wingdings" panose="05000000000000000000" pitchFamily="2" charset="2"/>
              <a:buChar char="ü"/>
            </a:pPr>
            <a:r>
              <a:rPr lang="en-US" altLang="ko-KR" dirty="0" err="1" smtClean="0">
                <a:latin typeface="Calibri Light" panose="020F0302020204030204" pitchFamily="34" charset="0"/>
                <a:cs typeface="Calibri Light" panose="020F0302020204030204" pitchFamily="34" charset="0"/>
              </a:rPr>
              <a:t>learning_rate</a:t>
            </a:r>
            <a:r>
              <a:rPr lang="en-US" altLang="ko-KR" dirty="0" smtClean="0">
                <a:latin typeface="Calibri Light" panose="020F0302020204030204" pitchFamily="34" charset="0"/>
                <a:cs typeface="Calibri Light" panose="020F0302020204030204" pitchFamily="34" charset="0"/>
              </a:rPr>
              <a:t> : 0.01</a:t>
            </a:r>
          </a:p>
        </p:txBody>
      </p:sp>
    </p:spTree>
    <p:extLst>
      <p:ext uri="{BB962C8B-B14F-4D97-AF65-F5344CB8AC3E}">
        <p14:creationId xmlns:p14="http://schemas.microsoft.com/office/powerpoint/2010/main" val="3020236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LightGBM</a:t>
            </a:r>
            <a:endParaRPr lang="en-US" altLang="ko-KR" dirty="0" smtClean="0">
              <a:latin typeface="Calibri Light" panose="020F0302020204030204" pitchFamily="34" charset="0"/>
              <a:cs typeface="Calibri Light" panose="020F0302020204030204" pitchFamily="34" charset="0"/>
            </a:endParaRPr>
          </a:p>
        </p:txBody>
      </p:sp>
      <p:graphicFrame>
        <p:nvGraphicFramePr>
          <p:cNvPr id="23" name="표 22"/>
          <p:cNvGraphicFramePr>
            <a:graphicFrameLocks noGrp="1"/>
          </p:cNvGraphicFramePr>
          <p:nvPr>
            <p:extLst>
              <p:ext uri="{D42A27DB-BD31-4B8C-83A1-F6EECF244321}">
                <p14:modId xmlns:p14="http://schemas.microsoft.com/office/powerpoint/2010/main" val="877075854"/>
              </p:ext>
            </p:extLst>
          </p:nvPr>
        </p:nvGraphicFramePr>
        <p:xfrm>
          <a:off x="1976681" y="2836272"/>
          <a:ext cx="6996000" cy="259588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1776420382"/>
                    </a:ext>
                  </a:extLst>
                </a:gridCol>
                <a:gridCol w="2032000">
                  <a:extLst>
                    <a:ext uri="{9D8B030D-6E8A-4147-A177-3AD203B41FA5}">
                      <a16:colId xmlns:a16="http://schemas.microsoft.com/office/drawing/2014/main" val="2316158813"/>
                    </a:ext>
                  </a:extLst>
                </a:gridCol>
                <a:gridCol w="2032000">
                  <a:extLst>
                    <a:ext uri="{9D8B030D-6E8A-4147-A177-3AD203B41FA5}">
                      <a16:colId xmlns:a16="http://schemas.microsoft.com/office/drawing/2014/main" val="775010357"/>
                    </a:ext>
                  </a:extLst>
                </a:gridCol>
                <a:gridCol w="2032000">
                  <a:extLst>
                    <a:ext uri="{9D8B030D-6E8A-4147-A177-3AD203B41FA5}">
                      <a16:colId xmlns:a16="http://schemas.microsoft.com/office/drawing/2014/main" val="2275562784"/>
                    </a:ext>
                  </a:extLst>
                </a:gridCol>
              </a:tblGrid>
              <a:tr h="370840">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20m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0.9426481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0.9411704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0.9398357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feat2</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0.8694790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0.8232350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0.8775217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feat3</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0.8694790</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0.8467034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0.8577380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feat4</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0.9410401</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0.9413678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0.9411245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605551507"/>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feat5</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0.8921562</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0.8471011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0.8415991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3667541732"/>
                  </a:ext>
                </a:extLst>
              </a:tr>
              <a:tr h="370840">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feat6</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0.9514271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0.9528658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0.9526517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noFill/>
                  </a:tcPr>
                </a:tc>
                <a:extLst>
                  <a:ext uri="{0D108BD9-81ED-4DB2-BD59-A6C34878D82A}">
                    <a16:rowId xmlns:a16="http://schemas.microsoft.com/office/drawing/2014/main" val="2820209295"/>
                  </a:ext>
                </a:extLst>
              </a:tr>
            </a:tbl>
          </a:graphicData>
        </a:graphic>
      </p:graphicFrame>
      <p:sp>
        <p:nvSpPr>
          <p:cNvPr id="21" name="직사각형 20"/>
          <p:cNvSpPr/>
          <p:nvPr/>
        </p:nvSpPr>
        <p:spPr>
          <a:xfrm flipH="1">
            <a:off x="2999010" y="5033557"/>
            <a:ext cx="5868763" cy="4176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148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1796077" y="1475525"/>
            <a:ext cx="86400" cy="3600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3039097" y="2383690"/>
            <a:ext cx="5753498" cy="1569660"/>
          </a:xfrm>
          <a:prstGeom prst="rect">
            <a:avLst/>
          </a:prstGeom>
          <a:noFill/>
        </p:spPr>
        <p:txBody>
          <a:bodyPr wrap="none" rtlCol="0">
            <a:spAutoFit/>
          </a:bodyPr>
          <a:lstStyle/>
          <a:p>
            <a:r>
              <a:rPr lang="en-US" altLang="ko-KR" sz="9600" dirty="0" smtClean="0">
                <a:latin typeface="Bodoni MT Black" panose="02070A03080606020203" pitchFamily="18" charset="0"/>
              </a:rPr>
              <a:t>Method2</a:t>
            </a:r>
            <a:endParaRPr lang="ko-KR" altLang="en-US" sz="9600" dirty="0">
              <a:latin typeface="Bodoni MT Black" panose="02070A03080606020203" pitchFamily="18" charset="0"/>
            </a:endParaRPr>
          </a:p>
        </p:txBody>
      </p:sp>
      <p:grpSp>
        <p:nvGrpSpPr>
          <p:cNvPr id="50" name="그룹 49"/>
          <p:cNvGrpSpPr/>
          <p:nvPr/>
        </p:nvGrpSpPr>
        <p:grpSpPr>
          <a:xfrm>
            <a:off x="9524999" y="4318415"/>
            <a:ext cx="2369649" cy="2194099"/>
            <a:chOff x="146386" y="120682"/>
            <a:chExt cx="717631" cy="763930"/>
          </a:xfrm>
        </p:grpSpPr>
        <p:sp>
          <p:nvSpPr>
            <p:cNvPr id="51" name="직사각형 50"/>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rot="4377545">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005052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2053767" cy="461665"/>
          </a:xfrm>
          <a:prstGeom prst="rect">
            <a:avLst/>
          </a:prstGeom>
          <a:noFill/>
        </p:spPr>
        <p:txBody>
          <a:bodyPr wrap="none" rtlCol="0">
            <a:spAutoFit/>
          </a:bodyPr>
          <a:lstStyle/>
          <a:p>
            <a:r>
              <a:rPr lang="en-US" altLang="ko-KR" sz="2400" dirty="0" smtClean="0">
                <a:latin typeface="Consolas" panose="020B0609020204030204" pitchFamily="49" charset="0"/>
              </a:rPr>
              <a:t>0. Overview</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p:cNvGrpSpPr/>
          <p:nvPr/>
        </p:nvGrpSpPr>
        <p:grpSpPr>
          <a:xfrm>
            <a:off x="1253387" y="1502286"/>
            <a:ext cx="10052610" cy="2184870"/>
            <a:chOff x="1253387" y="1502286"/>
            <a:chExt cx="10052610" cy="2184870"/>
          </a:xfrm>
        </p:grpSpPr>
        <p:sp>
          <p:nvSpPr>
            <p:cNvPr id="5" name="TextBox 4"/>
            <p:cNvSpPr txBox="1"/>
            <p:nvPr/>
          </p:nvSpPr>
          <p:spPr>
            <a:xfrm>
              <a:off x="1256102" y="1502286"/>
              <a:ext cx="1358064" cy="369332"/>
            </a:xfrm>
            <a:prstGeom prst="rect">
              <a:avLst/>
            </a:prstGeom>
            <a:noFill/>
          </p:spPr>
          <p:txBody>
            <a:bodyPr wrap="none" rtlCol="0">
              <a:spAutoFit/>
            </a:bodyPr>
            <a:lstStyle/>
            <a:p>
              <a:r>
                <a:rPr lang="en-US" altLang="ko-KR" dirty="0" smtClean="0">
                  <a:latin typeface="Constantia" panose="02030602050306030303" pitchFamily="18" charset="0"/>
                </a:rPr>
                <a:t>Description</a:t>
              </a:r>
              <a:endParaRPr lang="ko-KR" altLang="en-US" dirty="0">
                <a:latin typeface="Constantia" panose="02030602050306030303" pitchFamily="18" charset="0"/>
              </a:endParaRPr>
            </a:p>
          </p:txBody>
        </p:sp>
        <p:sp>
          <p:nvSpPr>
            <p:cNvPr id="21" name="TextBox 20"/>
            <p:cNvSpPr txBox="1"/>
            <p:nvPr/>
          </p:nvSpPr>
          <p:spPr>
            <a:xfrm>
              <a:off x="1253387" y="1975790"/>
              <a:ext cx="10052610" cy="1711366"/>
            </a:xfrm>
            <a:prstGeom prst="rect">
              <a:avLst/>
            </a:prstGeom>
            <a:noFill/>
          </p:spPr>
          <p:txBody>
            <a:bodyPr wrap="square" rtlCol="0">
              <a:spAutoFit/>
            </a:bodyPr>
            <a:lstStyle/>
            <a:p>
              <a:pPr algn="just">
                <a:lnSpc>
                  <a:spcPct val="150000"/>
                </a:lnSpc>
              </a:pPr>
              <a:r>
                <a:rPr lang="en-US" altLang="ko-KR" dirty="0" err="1">
                  <a:latin typeface="Calibri Light" panose="020F0302020204030204" pitchFamily="34" charset="0"/>
                  <a:cs typeface="Calibri Light" panose="020F0302020204030204" pitchFamily="34" charset="0"/>
                </a:rPr>
                <a:t>TalkingData</a:t>
              </a:r>
              <a:r>
                <a:rPr lang="en-US" altLang="ko-KR" dirty="0">
                  <a:latin typeface="Calibri Light" panose="020F0302020204030204" pitchFamily="34" charset="0"/>
                  <a:cs typeface="Calibri Light" panose="020F0302020204030204" pitchFamily="34" charset="0"/>
                </a:rPr>
                <a:t>, China’s largest independent big data service platform, covers over 70% of active mobile devices </a:t>
              </a:r>
              <a:r>
                <a:rPr lang="en-US" altLang="ko-KR" dirty="0" smtClean="0">
                  <a:latin typeface="Calibri Light" panose="020F0302020204030204" pitchFamily="34" charset="0"/>
                  <a:cs typeface="Calibri Light" panose="020F0302020204030204" pitchFamily="34" charset="0"/>
                </a:rPr>
                <a:t>nationwide. They</a:t>
              </a:r>
              <a:r>
                <a:rPr lang="en-US" altLang="ko-KR" dirty="0">
                  <a:latin typeface="Calibri Light" panose="020F0302020204030204" pitchFamily="34" charset="0"/>
                  <a:cs typeface="Calibri Light" panose="020F0302020204030204" pitchFamily="34" charset="0"/>
                </a:rPr>
                <a:t> handle 3 billion clicks per day, of which 90% are potentially </a:t>
              </a:r>
              <a:r>
                <a:rPr lang="en-US" altLang="ko-KR" dirty="0" smtClean="0">
                  <a:latin typeface="Calibri Light" panose="020F0302020204030204" pitchFamily="34" charset="0"/>
                  <a:cs typeface="Calibri Light" panose="020F0302020204030204" pitchFamily="34" charset="0"/>
                </a:rPr>
                <a:t>fraudulent. The goal of the competition is </a:t>
              </a:r>
              <a:r>
                <a:rPr lang="en-US" altLang="ko-KR" dirty="0" smtClean="0">
                  <a:solidFill>
                    <a:srgbClr val="C00000"/>
                  </a:solidFill>
                  <a:latin typeface="Calibri Light" panose="020F0302020204030204" pitchFamily="34" charset="0"/>
                  <a:cs typeface="Calibri Light" panose="020F0302020204030204" pitchFamily="34" charset="0"/>
                </a:rPr>
                <a:t>to create</a:t>
              </a:r>
              <a:r>
                <a:rPr lang="en-US" altLang="ko-KR" dirty="0">
                  <a:solidFill>
                    <a:srgbClr val="C00000"/>
                  </a:solidFill>
                  <a:latin typeface="Calibri Light" panose="020F0302020204030204" pitchFamily="34" charset="0"/>
                  <a:cs typeface="Calibri Light" panose="020F0302020204030204" pitchFamily="34" charset="0"/>
                </a:rPr>
                <a:t> an algorithm that predicts </a:t>
              </a:r>
              <a:r>
                <a:rPr lang="en-US" altLang="ko-KR" dirty="0" smtClean="0">
                  <a:solidFill>
                    <a:srgbClr val="C00000"/>
                  </a:solidFill>
                  <a:latin typeface="Calibri Light" panose="020F0302020204030204" pitchFamily="34" charset="0"/>
                  <a:cs typeface="Calibri Light" panose="020F0302020204030204" pitchFamily="34" charset="0"/>
                </a:rPr>
                <a:t>whether a</a:t>
              </a:r>
              <a:r>
                <a:rPr lang="en-US" altLang="ko-KR" dirty="0">
                  <a:solidFill>
                    <a:srgbClr val="C00000"/>
                  </a:solidFill>
                  <a:latin typeface="Calibri Light" panose="020F0302020204030204" pitchFamily="34" charset="0"/>
                  <a:cs typeface="Calibri Light" panose="020F0302020204030204" pitchFamily="34" charset="0"/>
                </a:rPr>
                <a:t> user will download </a:t>
              </a:r>
              <a:r>
                <a:rPr lang="en-US" altLang="ko-KR" dirty="0" smtClean="0">
                  <a:solidFill>
                    <a:srgbClr val="C00000"/>
                  </a:solidFill>
                  <a:latin typeface="Calibri Light" panose="020F0302020204030204" pitchFamily="34" charset="0"/>
                  <a:cs typeface="Calibri Light" panose="020F0302020204030204" pitchFamily="34" charset="0"/>
                </a:rPr>
                <a:t>an app</a:t>
              </a:r>
              <a:r>
                <a:rPr lang="en-US" altLang="ko-KR" dirty="0">
                  <a:solidFill>
                    <a:srgbClr val="C00000"/>
                  </a:solidFill>
                  <a:latin typeface="Calibri Light" panose="020F0302020204030204" pitchFamily="34" charset="0"/>
                  <a:cs typeface="Calibri Light" panose="020F0302020204030204" pitchFamily="34" charset="0"/>
                </a:rPr>
                <a:t> </a:t>
              </a:r>
              <a:r>
                <a:rPr lang="en-US" altLang="ko-KR" dirty="0" smtClean="0">
                  <a:solidFill>
                    <a:srgbClr val="C00000"/>
                  </a:solidFill>
                  <a:latin typeface="Calibri Light" panose="020F0302020204030204" pitchFamily="34" charset="0"/>
                  <a:cs typeface="Calibri Light" panose="020F0302020204030204" pitchFamily="34" charset="0"/>
                </a:rPr>
                <a:t>after</a:t>
              </a:r>
              <a:r>
                <a:rPr lang="en-US" altLang="ko-KR" dirty="0">
                  <a:solidFill>
                    <a:srgbClr val="C00000"/>
                  </a:solidFill>
                  <a:latin typeface="Calibri Light" panose="020F0302020204030204" pitchFamily="34" charset="0"/>
                  <a:cs typeface="Calibri Light" panose="020F0302020204030204" pitchFamily="34" charset="0"/>
                </a:rPr>
                <a:t> </a:t>
              </a:r>
              <a:r>
                <a:rPr lang="en-US" altLang="ko-KR" dirty="0" smtClean="0">
                  <a:solidFill>
                    <a:srgbClr val="C00000"/>
                  </a:solidFill>
                  <a:latin typeface="Calibri Light" panose="020F0302020204030204" pitchFamily="34" charset="0"/>
                  <a:cs typeface="Calibri Light" panose="020F0302020204030204" pitchFamily="34" charset="0"/>
                </a:rPr>
                <a:t>clicking</a:t>
              </a:r>
              <a:r>
                <a:rPr lang="en-US" altLang="ko-KR" dirty="0">
                  <a:solidFill>
                    <a:srgbClr val="C00000"/>
                  </a:solidFill>
                  <a:latin typeface="Calibri Light" panose="020F0302020204030204" pitchFamily="34" charset="0"/>
                  <a:cs typeface="Calibri Light" panose="020F0302020204030204" pitchFamily="34" charset="0"/>
                </a:rPr>
                <a:t> </a:t>
              </a:r>
              <a:r>
                <a:rPr lang="en-US" altLang="ko-KR" dirty="0" smtClean="0">
                  <a:solidFill>
                    <a:srgbClr val="C00000"/>
                  </a:solidFill>
                  <a:latin typeface="Calibri Light" panose="020F0302020204030204" pitchFamily="34" charset="0"/>
                  <a:cs typeface="Calibri Light" panose="020F0302020204030204" pitchFamily="34" charset="0"/>
                </a:rPr>
                <a:t>a</a:t>
              </a:r>
              <a:r>
                <a:rPr lang="en-US" altLang="ko-KR" dirty="0">
                  <a:solidFill>
                    <a:srgbClr val="C00000"/>
                  </a:solidFill>
                  <a:latin typeface="Calibri Light" panose="020F0302020204030204" pitchFamily="34" charset="0"/>
                  <a:cs typeface="Calibri Light" panose="020F0302020204030204" pitchFamily="34" charset="0"/>
                </a:rPr>
                <a:t> </a:t>
              </a:r>
              <a:r>
                <a:rPr lang="en-US" altLang="ko-KR" dirty="0" smtClean="0">
                  <a:solidFill>
                    <a:srgbClr val="C00000"/>
                  </a:solidFill>
                  <a:latin typeface="Calibri Light" panose="020F0302020204030204" pitchFamily="34" charset="0"/>
                  <a:cs typeface="Calibri Light" panose="020F0302020204030204" pitchFamily="34" charset="0"/>
                </a:rPr>
                <a:t>mobile app</a:t>
              </a:r>
              <a:r>
                <a:rPr lang="en-US" altLang="ko-KR" dirty="0">
                  <a:solidFill>
                    <a:srgbClr val="C00000"/>
                  </a:solidFill>
                  <a:latin typeface="Calibri Light" panose="020F0302020204030204" pitchFamily="34" charset="0"/>
                  <a:cs typeface="Calibri Light" panose="020F0302020204030204" pitchFamily="34" charset="0"/>
                </a:rPr>
                <a:t> </a:t>
              </a:r>
              <a:r>
                <a:rPr lang="en-US" altLang="ko-KR" dirty="0" smtClean="0">
                  <a:solidFill>
                    <a:srgbClr val="C00000"/>
                  </a:solidFill>
                  <a:latin typeface="Calibri Light" panose="020F0302020204030204" pitchFamily="34" charset="0"/>
                  <a:cs typeface="Calibri Light" panose="020F0302020204030204" pitchFamily="34" charset="0"/>
                </a:rPr>
                <a:t>ad</a:t>
              </a:r>
              <a:r>
                <a:rPr lang="en-US" altLang="ko-KR" dirty="0" smtClean="0">
                  <a:latin typeface="Calibri Light" panose="020F0302020204030204" pitchFamily="34" charset="0"/>
                  <a:cs typeface="Calibri Light" panose="020F0302020204030204" pitchFamily="34" charset="0"/>
                </a:rPr>
                <a:t>.</a:t>
              </a:r>
            </a:p>
          </p:txBody>
        </p:sp>
      </p:grpSp>
      <p:grpSp>
        <p:nvGrpSpPr>
          <p:cNvPr id="25" name="그룹 24"/>
          <p:cNvGrpSpPr/>
          <p:nvPr/>
        </p:nvGrpSpPr>
        <p:grpSpPr>
          <a:xfrm>
            <a:off x="1253387" y="4275078"/>
            <a:ext cx="10052610" cy="1396834"/>
            <a:chOff x="1253387" y="4275078"/>
            <a:chExt cx="10052610" cy="1396834"/>
          </a:xfrm>
        </p:grpSpPr>
        <p:sp>
          <p:nvSpPr>
            <p:cNvPr id="22" name="TextBox 21"/>
            <p:cNvSpPr txBox="1"/>
            <p:nvPr/>
          </p:nvSpPr>
          <p:spPr>
            <a:xfrm>
              <a:off x="1253387" y="4275078"/>
              <a:ext cx="1137556" cy="369332"/>
            </a:xfrm>
            <a:prstGeom prst="rect">
              <a:avLst/>
            </a:prstGeom>
            <a:noFill/>
          </p:spPr>
          <p:txBody>
            <a:bodyPr wrap="none" rtlCol="0">
              <a:spAutoFit/>
            </a:bodyPr>
            <a:lstStyle/>
            <a:p>
              <a:r>
                <a:rPr lang="en-US" altLang="ko-KR" dirty="0" err="1" smtClean="0">
                  <a:latin typeface="Constantia" panose="02030602050306030303" pitchFamily="18" charset="0"/>
                </a:rPr>
                <a:t>Evalution</a:t>
              </a:r>
              <a:endParaRPr lang="ko-KR" altLang="en-US" dirty="0">
                <a:latin typeface="Constantia" panose="02030602050306030303" pitchFamily="18" charset="0"/>
              </a:endParaRPr>
            </a:p>
          </p:txBody>
        </p:sp>
        <p:sp>
          <p:nvSpPr>
            <p:cNvPr id="23" name="TextBox 22"/>
            <p:cNvSpPr txBox="1"/>
            <p:nvPr/>
          </p:nvSpPr>
          <p:spPr>
            <a:xfrm>
              <a:off x="1253387" y="4748582"/>
              <a:ext cx="10052610" cy="923330"/>
            </a:xfrm>
            <a:prstGeom prst="rect">
              <a:avLst/>
            </a:prstGeom>
            <a:noFill/>
          </p:spPr>
          <p:txBody>
            <a:bodyPr wrap="square" rtlCol="0">
              <a:spAutoFit/>
            </a:bodyPr>
            <a:lstStyle/>
            <a:p>
              <a:pPr algn="just">
                <a:lnSpc>
                  <a:spcPct val="150000"/>
                </a:lnSpc>
              </a:pPr>
              <a:r>
                <a:rPr lang="en-US" altLang="ko-KR" dirty="0">
                  <a:latin typeface="Calibri Light" panose="020F0302020204030204" pitchFamily="34" charset="0"/>
                  <a:cs typeface="Calibri Light" panose="020F0302020204030204" pitchFamily="34" charset="0"/>
                </a:rPr>
                <a:t>Submissions are evaluated on </a:t>
              </a:r>
              <a:r>
                <a:rPr lang="en-US" altLang="ko-KR" dirty="0">
                  <a:solidFill>
                    <a:srgbClr val="3883CE"/>
                  </a:solidFill>
                  <a:latin typeface="Calibri Light" panose="020F0302020204030204" pitchFamily="34" charset="0"/>
                  <a:cs typeface="Calibri Light" panose="020F0302020204030204" pitchFamily="34" charset="0"/>
                  <a:hlinkClick r:id="rId2"/>
                </a:rPr>
                <a:t>ar</a:t>
              </a:r>
              <a:r>
                <a:rPr lang="en-US" altLang="ko-KR" dirty="0">
                  <a:latin typeface="Calibri Light" panose="020F0302020204030204" pitchFamily="34" charset="0"/>
                  <a:cs typeface="Calibri Light" panose="020F0302020204030204" pitchFamily="34" charset="0"/>
                  <a:hlinkClick r:id="rId2"/>
                </a:rPr>
                <a:t>ea under the ROC curve</a:t>
              </a:r>
              <a:r>
                <a:rPr lang="en-US" altLang="ko-KR" dirty="0">
                  <a:latin typeface="Calibri Light" panose="020F0302020204030204" pitchFamily="34" charset="0"/>
                  <a:cs typeface="Calibri Light" panose="020F0302020204030204" pitchFamily="34" charset="0"/>
                </a:rPr>
                <a:t> between the predicted probability and the observed target.</a:t>
              </a:r>
              <a:endParaRPr lang="en-US" altLang="ko-KR" dirty="0" smtClean="0">
                <a:latin typeface="Calibri Light" panose="020F0302020204030204" pitchFamily="34" charset="0"/>
                <a:cs typeface="Calibri Light" panose="020F0302020204030204" pitchFamily="34" charset="0"/>
              </a:endParaRPr>
            </a:p>
          </p:txBody>
        </p:sp>
      </p:grpSp>
      <p:grpSp>
        <p:nvGrpSpPr>
          <p:cNvPr id="26" name="그룹 25"/>
          <p:cNvGrpSpPr/>
          <p:nvPr/>
        </p:nvGrpSpPr>
        <p:grpSpPr>
          <a:xfrm>
            <a:off x="11319892" y="5933250"/>
            <a:ext cx="717631" cy="763930"/>
            <a:chOff x="146386" y="120682"/>
            <a:chExt cx="717631" cy="763930"/>
          </a:xfrm>
        </p:grpSpPr>
        <p:sp>
          <p:nvSpPr>
            <p:cNvPr id="27" name="직사각형 26"/>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077979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800000"/>
            <a:ext cx="1634247" cy="2684609"/>
            <a:chOff x="1499329" y="2303883"/>
            <a:chExt cx="1634247" cy="2684609"/>
          </a:xfrm>
        </p:grpSpPr>
        <p:sp>
          <p:nvSpPr>
            <p:cNvPr id="5" name="직사각형 4"/>
            <p:cNvSpPr/>
            <p:nvPr/>
          </p:nvSpPr>
          <p:spPr>
            <a:xfrm>
              <a:off x="1499329" y="2303883"/>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9" name="직사각형 18"/>
            <p:cNvSpPr/>
            <p:nvPr/>
          </p:nvSpPr>
          <p:spPr>
            <a:xfrm>
              <a:off x="1499329" y="3477638"/>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0" name="TextBox 19"/>
            <p:cNvSpPr txBox="1"/>
            <p:nvPr/>
          </p:nvSpPr>
          <p:spPr>
            <a:xfrm>
              <a:off x="1499329" y="4711493"/>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merge</a:t>
              </a:r>
              <a:endParaRPr lang="ko-KR" altLang="en-US" sz="1200" dirty="0">
                <a:latin typeface="Consolas" panose="020B0609020204030204" pitchFamily="49" charset="0"/>
              </a:endParaRPr>
            </a:p>
          </p:txBody>
        </p:sp>
      </p:grpSp>
      <p:grpSp>
        <p:nvGrpSpPr>
          <p:cNvPr id="10" name="그룹 9"/>
          <p:cNvGrpSpPr/>
          <p:nvPr/>
        </p:nvGrpSpPr>
        <p:grpSpPr>
          <a:xfrm>
            <a:off x="3960000" y="3618998"/>
            <a:ext cx="7084519" cy="875768"/>
            <a:chOff x="3960000" y="3618998"/>
            <a:chExt cx="7084519" cy="875768"/>
          </a:xfrm>
        </p:grpSpPr>
        <p:sp>
          <p:nvSpPr>
            <p:cNvPr id="21" name="TextBox 20"/>
            <p:cNvSpPr txBox="1"/>
            <p:nvPr/>
          </p:nvSpPr>
          <p:spPr>
            <a:xfrm>
              <a:off x="3960000" y="3618998"/>
              <a:ext cx="3138873" cy="369332"/>
            </a:xfrm>
            <a:prstGeom prst="rect">
              <a:avLst/>
            </a:prstGeom>
            <a:noFill/>
          </p:spPr>
          <p:txBody>
            <a:bodyPr wrap="none" rtlCol="0">
              <a:spAutoFit/>
            </a:bodyPr>
            <a:lstStyle/>
            <a:p>
              <a:r>
                <a:rPr lang="en-US" altLang="ko-KR" dirty="0" smtClean="0">
                  <a:latin typeface="Constantia" panose="02030602050306030303" pitchFamily="18" charset="0"/>
                </a:rPr>
                <a:t>Merge train data and test data</a:t>
              </a:r>
            </a:p>
          </p:txBody>
        </p:sp>
        <p:sp>
          <p:nvSpPr>
            <p:cNvPr id="23" name="TextBox 22"/>
            <p:cNvSpPr txBox="1"/>
            <p:nvPr/>
          </p:nvSpPr>
          <p:spPr>
            <a:xfrm>
              <a:off x="3960000" y="4029895"/>
              <a:ext cx="7084519" cy="464871"/>
            </a:xfrm>
            <a:prstGeom prst="rect">
              <a:avLst/>
            </a:prstGeom>
            <a:noFill/>
          </p:spPr>
          <p:txBody>
            <a:bodyPr wrap="square" rtlCol="0">
              <a:spAutoFit/>
            </a:bodyPr>
            <a:lstStyle/>
            <a:p>
              <a:pPr algn="just">
                <a:lnSpc>
                  <a:spcPct val="150000"/>
                </a:lnSpc>
                <a:buClr>
                  <a:srgbClr val="B6E4D8"/>
                </a:buClr>
              </a:pPr>
              <a:r>
                <a:rPr lang="en-US" altLang="ko-KR" dirty="0" smtClean="0">
                  <a:latin typeface="Calibri Light" panose="020F0302020204030204" pitchFamily="34" charset="0"/>
                  <a:cs typeface="Calibri Light" panose="020F0302020204030204" pitchFamily="34" charset="0"/>
                </a:rPr>
                <a:t>Combine train data and test data to make derived variables together.</a:t>
              </a:r>
            </a:p>
          </p:txBody>
        </p:sp>
      </p:grpSp>
      <p:grpSp>
        <p:nvGrpSpPr>
          <p:cNvPr id="22" name="그룹 21"/>
          <p:cNvGrpSpPr/>
          <p:nvPr/>
        </p:nvGrpSpPr>
        <p:grpSpPr>
          <a:xfrm>
            <a:off x="11319892" y="5933250"/>
            <a:ext cx="717631" cy="763930"/>
            <a:chOff x="146386" y="120682"/>
            <a:chExt cx="717631" cy="763930"/>
          </a:xfrm>
        </p:grpSpPr>
        <p:sp>
          <p:nvSpPr>
            <p:cNvPr id="24" name="직사각형 23"/>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p:cNvGrpSpPr/>
          <p:nvPr/>
        </p:nvGrpSpPr>
        <p:grpSpPr>
          <a:xfrm>
            <a:off x="3960000" y="1800000"/>
            <a:ext cx="7084518" cy="1334227"/>
            <a:chOff x="3960000" y="1800000"/>
            <a:chExt cx="7084518" cy="1334227"/>
          </a:xfrm>
        </p:grpSpPr>
        <p:sp>
          <p:nvSpPr>
            <p:cNvPr id="33" name="TextBox 32"/>
            <p:cNvSpPr txBox="1"/>
            <p:nvPr/>
          </p:nvSpPr>
          <p:spPr>
            <a:xfrm>
              <a:off x="3960000" y="1800000"/>
              <a:ext cx="5060168" cy="369332"/>
            </a:xfrm>
            <a:prstGeom prst="rect">
              <a:avLst/>
            </a:prstGeom>
            <a:noFill/>
          </p:spPr>
          <p:txBody>
            <a:bodyPr wrap="none" rtlCol="0">
              <a:spAutoFit/>
            </a:bodyPr>
            <a:lstStyle/>
            <a:p>
              <a:r>
                <a:rPr lang="en-US" altLang="ko-KR" dirty="0" smtClean="0">
                  <a:latin typeface="Constantia" panose="02030602050306030303" pitchFamily="18" charset="0"/>
                </a:rPr>
                <a:t>Make and fill a variable </a:t>
              </a:r>
              <a:r>
                <a:rPr lang="en-US" altLang="ko-KR" dirty="0">
                  <a:latin typeface="Constantia" panose="02030602050306030303" pitchFamily="18" charset="0"/>
                </a:rPr>
                <a:t>‘</a:t>
              </a:r>
              <a:r>
                <a:rPr lang="en-US" altLang="ko-KR" dirty="0" err="1">
                  <a:latin typeface="Constantia" panose="02030602050306030303" pitchFamily="18" charset="0"/>
                </a:rPr>
                <a:t>is_attributed</a:t>
              </a:r>
              <a:r>
                <a:rPr lang="en-US" altLang="ko-KR" dirty="0">
                  <a:latin typeface="Constantia" panose="02030602050306030303" pitchFamily="18" charset="0"/>
                </a:rPr>
                <a:t>’ in </a:t>
              </a:r>
              <a:r>
                <a:rPr lang="en-US" altLang="ko-KR" dirty="0" smtClean="0">
                  <a:latin typeface="Constantia" panose="02030602050306030303" pitchFamily="18" charset="0"/>
                </a:rPr>
                <a:t>test data</a:t>
              </a:r>
            </a:p>
          </p:txBody>
        </p:sp>
        <p:sp>
          <p:nvSpPr>
            <p:cNvPr id="34" name="TextBox 33"/>
            <p:cNvSpPr txBox="1"/>
            <p:nvPr/>
          </p:nvSpPr>
          <p:spPr>
            <a:xfrm>
              <a:off x="3960000" y="2210897"/>
              <a:ext cx="7084518" cy="923330"/>
            </a:xfrm>
            <a:prstGeom prst="rect">
              <a:avLst/>
            </a:prstGeom>
            <a:noFill/>
          </p:spPr>
          <p:txBody>
            <a:bodyPr wrap="square" rtlCol="0">
              <a:spAutoFit/>
            </a:bodyPr>
            <a:lstStyle/>
            <a:p>
              <a:pPr algn="just">
                <a:lnSpc>
                  <a:spcPct val="150000"/>
                </a:lnSpc>
                <a:buClr>
                  <a:srgbClr val="B6E4D8"/>
                </a:buClr>
              </a:pPr>
              <a:r>
                <a:rPr lang="en-US" altLang="ko-KR" dirty="0" smtClean="0">
                  <a:latin typeface="Calibri Light" panose="020F0302020204030204" pitchFamily="34" charset="0"/>
                  <a:cs typeface="Calibri Light" panose="020F0302020204030204" pitchFamily="34" charset="0"/>
                </a:rPr>
                <a:t>Make a variable ‘</a:t>
              </a:r>
              <a:r>
                <a:rPr lang="en-US" altLang="ko-KR" dirty="0" err="1" smtClean="0">
                  <a:latin typeface="Calibri Light" panose="020F0302020204030204" pitchFamily="34" charset="0"/>
                  <a:cs typeface="Calibri Light" panose="020F0302020204030204" pitchFamily="34" charset="0"/>
                </a:rPr>
                <a:t>is_attributed</a:t>
              </a:r>
              <a:r>
                <a:rPr lang="en-US" altLang="ko-KR" dirty="0" smtClean="0">
                  <a:latin typeface="Calibri Light" panose="020F0302020204030204" pitchFamily="34" charset="0"/>
                  <a:cs typeface="Calibri Light" panose="020F0302020204030204" pitchFamily="34" charset="0"/>
                </a:rPr>
                <a:t>’ in test data, then fill the variable with the proportion of download in train data</a:t>
              </a:r>
            </a:p>
          </p:txBody>
        </p:sp>
      </p:grpSp>
    </p:spTree>
    <p:extLst>
      <p:ext uri="{BB962C8B-B14F-4D97-AF65-F5344CB8AC3E}">
        <p14:creationId xmlns:p14="http://schemas.microsoft.com/office/powerpoint/2010/main" val="22131873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800000"/>
            <a:ext cx="1634247" cy="2684321"/>
            <a:chOff x="1499329" y="2303883"/>
            <a:chExt cx="1634247" cy="2684321"/>
          </a:xfrm>
        </p:grpSpPr>
        <p:sp>
          <p:nvSpPr>
            <p:cNvPr id="5" name="직사각형 4"/>
            <p:cNvSpPr/>
            <p:nvPr/>
          </p:nvSpPr>
          <p:spPr>
            <a:xfrm>
              <a:off x="1499329" y="2303883"/>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9" name="직사각형 18"/>
            <p:cNvSpPr/>
            <p:nvPr/>
          </p:nvSpPr>
          <p:spPr>
            <a:xfrm>
              <a:off x="1499329" y="3477638"/>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0" name="TextBox 19"/>
            <p:cNvSpPr txBox="1"/>
            <p:nvPr/>
          </p:nvSpPr>
          <p:spPr>
            <a:xfrm>
              <a:off x="1499329" y="4711205"/>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22" name="그룹 21"/>
          <p:cNvGrpSpPr/>
          <p:nvPr/>
        </p:nvGrpSpPr>
        <p:grpSpPr>
          <a:xfrm>
            <a:off x="11319892" y="5933250"/>
            <a:ext cx="717631" cy="763930"/>
            <a:chOff x="146386" y="120682"/>
            <a:chExt cx="717631" cy="763930"/>
          </a:xfrm>
        </p:grpSpPr>
        <p:sp>
          <p:nvSpPr>
            <p:cNvPr id="24" name="직사각형 23"/>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p:cNvGrpSpPr/>
          <p:nvPr/>
        </p:nvGrpSpPr>
        <p:grpSpPr>
          <a:xfrm>
            <a:off x="3960000" y="1800000"/>
            <a:ext cx="7284889" cy="2169116"/>
            <a:chOff x="3960000" y="1800000"/>
            <a:chExt cx="7284889" cy="2169116"/>
          </a:xfrm>
        </p:grpSpPr>
        <p:sp>
          <p:nvSpPr>
            <p:cNvPr id="33" name="TextBox 32"/>
            <p:cNvSpPr txBox="1"/>
            <p:nvPr/>
          </p:nvSpPr>
          <p:spPr>
            <a:xfrm>
              <a:off x="3960000" y="1800000"/>
              <a:ext cx="2451697" cy="369332"/>
            </a:xfrm>
            <a:prstGeom prst="rect">
              <a:avLst/>
            </a:prstGeom>
            <a:noFill/>
          </p:spPr>
          <p:txBody>
            <a:bodyPr wrap="none" rtlCol="0">
              <a:spAutoFit/>
            </a:bodyPr>
            <a:lstStyle/>
            <a:p>
              <a:r>
                <a:rPr lang="en-US" altLang="ko-KR" dirty="0" smtClean="0">
                  <a:latin typeface="Constantia" panose="02030602050306030303" pitchFamily="18" charset="0"/>
                </a:rPr>
                <a:t>Make derived variables</a:t>
              </a:r>
            </a:p>
          </p:txBody>
        </p:sp>
        <p:sp>
          <p:nvSpPr>
            <p:cNvPr id="23" name="TextBox 22"/>
            <p:cNvSpPr txBox="1"/>
            <p:nvPr/>
          </p:nvSpPr>
          <p:spPr>
            <a:xfrm>
              <a:off x="3960000" y="2214790"/>
              <a:ext cx="7284889" cy="1754326"/>
            </a:xfrm>
            <a:prstGeom prst="rect">
              <a:avLst/>
            </a:prstGeom>
            <a:noFill/>
          </p:spPr>
          <p:txBody>
            <a:bodyPr wrap="square" rtlCol="0">
              <a:spAutoFit/>
            </a:bodyPr>
            <a:lstStyle/>
            <a:p>
              <a:pPr algn="just">
                <a:lnSpc>
                  <a:spcPct val="150000"/>
                </a:lnSpc>
                <a:buClr>
                  <a:srgbClr val="B6E4D8"/>
                </a:buClr>
              </a:pPr>
              <a:r>
                <a:rPr lang="en-US" altLang="ko-KR" dirty="0">
                  <a:latin typeface="Calibri Light" panose="020F0302020204030204" pitchFamily="34" charset="0"/>
                  <a:cs typeface="Calibri Light" panose="020F0302020204030204" pitchFamily="34" charset="0"/>
                </a:rPr>
                <a:t>Create </a:t>
              </a:r>
              <a:r>
                <a:rPr lang="en-US" altLang="ko-KR" dirty="0" smtClean="0">
                  <a:solidFill>
                    <a:srgbClr val="C00000"/>
                  </a:solidFill>
                  <a:latin typeface="Calibri Light" panose="020F0302020204030204" pitchFamily="34" charset="0"/>
                  <a:cs typeface="Calibri Light" panose="020F0302020204030204" pitchFamily="34" charset="0"/>
                </a:rPr>
                <a:t>21 derived </a:t>
              </a:r>
              <a:r>
                <a:rPr lang="en-US" altLang="ko-KR" dirty="0">
                  <a:solidFill>
                    <a:srgbClr val="C00000"/>
                  </a:solidFill>
                  <a:latin typeface="Calibri Light" panose="020F0302020204030204" pitchFamily="34" charset="0"/>
                  <a:cs typeface="Calibri Light" panose="020F0302020204030204" pitchFamily="34" charset="0"/>
                </a:rPr>
                <a:t>variables</a:t>
              </a:r>
              <a:r>
                <a:rPr lang="en-US" altLang="ko-KR" dirty="0">
                  <a:latin typeface="Calibri Light" panose="020F0302020204030204" pitchFamily="34" charset="0"/>
                  <a:cs typeface="Calibri Light" panose="020F0302020204030204" pitchFamily="34" charset="0"/>
                </a:rPr>
                <a:t> in merged </a:t>
              </a:r>
              <a:r>
                <a:rPr lang="en-US" altLang="ko-KR" dirty="0" smtClean="0">
                  <a:latin typeface="Calibri Light" panose="020F0302020204030204" pitchFamily="34" charset="0"/>
                  <a:cs typeface="Calibri Light" panose="020F0302020204030204" pitchFamily="34" charset="0"/>
                </a:rPr>
                <a:t>dataset.</a:t>
              </a:r>
            </a:p>
            <a:p>
              <a:pPr algn="just">
                <a:lnSpc>
                  <a:spcPct val="150000"/>
                </a:lnSpc>
                <a:buClr>
                  <a:srgbClr val="B6E4D8"/>
                </a:buClr>
              </a:pPr>
              <a:r>
                <a:rPr lang="en-US" altLang="ko-KR" dirty="0" smtClean="0">
                  <a:latin typeface="Calibri Light" panose="020F0302020204030204" pitchFamily="34" charset="0"/>
                  <a:cs typeface="Calibri Light" panose="020F0302020204030204" pitchFamily="34" charset="0"/>
                </a:rPr>
                <a:t>After preprocessing separate dataset, </a:t>
              </a:r>
              <a:r>
                <a:rPr lang="en-US" altLang="ko-KR" dirty="0">
                  <a:latin typeface="Calibri Light" panose="020F0302020204030204" pitchFamily="34" charset="0"/>
                  <a:cs typeface="Calibri Light" panose="020F0302020204030204" pitchFamily="34" charset="0"/>
                </a:rPr>
                <a:t>then extract a sample</a:t>
              </a:r>
              <a:r>
                <a:rPr lang="en-US" altLang="ko-KR" dirty="0" smtClean="0">
                  <a:latin typeface="Calibri Light" panose="020F0302020204030204" pitchFamily="34" charset="0"/>
                  <a:cs typeface="Calibri Light" panose="020F0302020204030204" pitchFamily="34" charset="0"/>
                </a:rPr>
                <a:t>.</a:t>
              </a:r>
              <a:endParaRPr lang="en-US" altLang="ko-KR" dirty="0">
                <a:latin typeface="Calibri Light" panose="020F0302020204030204" pitchFamily="34" charset="0"/>
                <a:cs typeface="Calibri Light" panose="020F0302020204030204" pitchFamily="34" charset="0"/>
              </a:endParaRPr>
            </a:p>
            <a:p>
              <a:pPr algn="just">
                <a:lnSpc>
                  <a:spcPct val="150000"/>
                </a:lnSpc>
                <a:buClr>
                  <a:srgbClr val="B6E4D8"/>
                </a:buClr>
              </a:pP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14 derived variables made in method1</a:t>
              </a:r>
            </a:p>
          </p:txBody>
        </p:sp>
      </p:grpSp>
    </p:spTree>
    <p:extLst>
      <p:ext uri="{BB962C8B-B14F-4D97-AF65-F5344CB8AC3E}">
        <p14:creationId xmlns:p14="http://schemas.microsoft.com/office/powerpoint/2010/main" val="1112515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800000"/>
            <a:ext cx="1634247" cy="2684321"/>
            <a:chOff x="1499329" y="2303883"/>
            <a:chExt cx="1634247" cy="2684321"/>
          </a:xfrm>
        </p:grpSpPr>
        <p:sp>
          <p:nvSpPr>
            <p:cNvPr id="5" name="직사각형 4"/>
            <p:cNvSpPr/>
            <p:nvPr/>
          </p:nvSpPr>
          <p:spPr>
            <a:xfrm>
              <a:off x="1499329" y="2303883"/>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9" name="직사각형 18"/>
            <p:cNvSpPr/>
            <p:nvPr/>
          </p:nvSpPr>
          <p:spPr>
            <a:xfrm>
              <a:off x="1499329" y="3477638"/>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0" name="TextBox 19"/>
            <p:cNvSpPr txBox="1"/>
            <p:nvPr/>
          </p:nvSpPr>
          <p:spPr>
            <a:xfrm>
              <a:off x="1499329" y="4711205"/>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22" name="그룹 21"/>
          <p:cNvGrpSpPr/>
          <p:nvPr/>
        </p:nvGrpSpPr>
        <p:grpSpPr>
          <a:xfrm>
            <a:off x="11319892" y="5933250"/>
            <a:ext cx="717631" cy="763930"/>
            <a:chOff x="146386" y="120682"/>
            <a:chExt cx="717631" cy="763930"/>
          </a:xfrm>
        </p:grpSpPr>
        <p:sp>
          <p:nvSpPr>
            <p:cNvPr id="24" name="직사각형 23"/>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p:cNvGrpSpPr/>
          <p:nvPr/>
        </p:nvGrpSpPr>
        <p:grpSpPr>
          <a:xfrm>
            <a:off x="3960000" y="1800000"/>
            <a:ext cx="7284889" cy="3828760"/>
            <a:chOff x="3960000" y="1800000"/>
            <a:chExt cx="7284889" cy="3828760"/>
          </a:xfrm>
        </p:grpSpPr>
        <p:sp>
          <p:nvSpPr>
            <p:cNvPr id="33" name="TextBox 32"/>
            <p:cNvSpPr txBox="1"/>
            <p:nvPr/>
          </p:nvSpPr>
          <p:spPr>
            <a:xfrm>
              <a:off x="3960000" y="1800000"/>
              <a:ext cx="2451697" cy="369332"/>
            </a:xfrm>
            <a:prstGeom prst="rect">
              <a:avLst/>
            </a:prstGeom>
            <a:noFill/>
          </p:spPr>
          <p:txBody>
            <a:bodyPr wrap="none" rtlCol="0">
              <a:spAutoFit/>
            </a:bodyPr>
            <a:lstStyle/>
            <a:p>
              <a:r>
                <a:rPr lang="en-US" altLang="ko-KR" dirty="0" smtClean="0">
                  <a:latin typeface="Constantia" panose="02030602050306030303" pitchFamily="18" charset="0"/>
                </a:rPr>
                <a:t>Make derived variables</a:t>
              </a:r>
            </a:p>
          </p:txBody>
        </p:sp>
        <p:sp>
          <p:nvSpPr>
            <p:cNvPr id="23" name="TextBox 22"/>
            <p:cNvSpPr txBox="1"/>
            <p:nvPr/>
          </p:nvSpPr>
          <p:spPr>
            <a:xfrm>
              <a:off x="3960000" y="2212440"/>
              <a:ext cx="7284889" cy="3416320"/>
            </a:xfrm>
            <a:prstGeom prst="rect">
              <a:avLst/>
            </a:prstGeom>
            <a:noFill/>
          </p:spPr>
          <p:txBody>
            <a:bodyPr wrap="square" rtlCol="0">
              <a:spAutoFit/>
            </a:bodyPr>
            <a:lstStyle/>
            <a:p>
              <a:pPr algn="just">
                <a:lnSpc>
                  <a:spcPct val="150000"/>
                </a:lnSpc>
                <a:buClr>
                  <a:srgbClr val="B6E4D8"/>
                </a:buClr>
              </a:pPr>
              <a:r>
                <a:rPr lang="en-US" altLang="ko-KR" dirty="0" smtClean="0">
                  <a:latin typeface="Calibri Light" panose="020F0302020204030204" pitchFamily="34" charset="0"/>
                  <a:cs typeface="Calibri Light" panose="020F0302020204030204" pitchFamily="34" charset="0"/>
                </a:rPr>
                <a:t># :  download proportion among download</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ip_attr_tot_prop</a:t>
              </a:r>
              <a:r>
                <a:rPr lang="en-US" altLang="ko-KR" dirty="0" smtClean="0">
                  <a:latin typeface="Calibri Light" panose="020F0302020204030204" pitchFamily="34" charset="0"/>
                  <a:cs typeface="Calibri Light" panose="020F0302020204030204" pitchFamily="34" charset="0"/>
                </a:rPr>
                <a:t>		: # by </a:t>
              </a:r>
              <a:r>
                <a:rPr lang="en-US" altLang="ko-KR" dirty="0" err="1" smtClean="0">
                  <a:latin typeface="Calibri Light" panose="020F0302020204030204" pitchFamily="34" charset="0"/>
                  <a:cs typeface="Calibri Light" panose="020F0302020204030204" pitchFamily="34" charset="0"/>
                </a:rPr>
                <a:t>ip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app_attr_tot</a:t>
              </a:r>
              <a:r>
                <a:rPr lang="en-US" altLang="ko-KR" dirty="0" smtClean="0">
                  <a:latin typeface="Calibri Light" panose="020F0302020204030204" pitchFamily="34" charset="0"/>
                  <a:cs typeface="Calibri Light" panose="020F0302020204030204" pitchFamily="34" charset="0"/>
                </a:rPr>
                <a:t> prop	: # by app</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device_attr_tot_prop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 by device</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os_attr_tot_prop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 by </a:t>
              </a:r>
              <a:r>
                <a:rPr lang="en-US" altLang="ko-KR" dirty="0" err="1" smtClean="0">
                  <a:latin typeface="Calibri Light" panose="020F0302020204030204" pitchFamily="34" charset="0"/>
                  <a:cs typeface="Calibri Light" panose="020F0302020204030204" pitchFamily="34" charset="0"/>
                </a:rPr>
                <a:t>os</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channel_attr_tot_prop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 by channel</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hour_attr_tot_prop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 by hour</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tot_attr_tot_ptop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the sum of the above 6 variables</a:t>
              </a:r>
              <a:endParaRPr lang="ko-KR" alt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4150183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800064"/>
            <a:ext cx="1634247" cy="2684321"/>
            <a:chOff x="1499329" y="2303883"/>
            <a:chExt cx="1634247" cy="2684321"/>
          </a:xfrm>
        </p:grpSpPr>
        <p:sp>
          <p:nvSpPr>
            <p:cNvPr id="5" name="직사각형 4"/>
            <p:cNvSpPr/>
            <p:nvPr/>
          </p:nvSpPr>
          <p:spPr>
            <a:xfrm>
              <a:off x="1499329" y="2303883"/>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9" name="직사각형 18"/>
            <p:cNvSpPr/>
            <p:nvPr/>
          </p:nvSpPr>
          <p:spPr>
            <a:xfrm>
              <a:off x="1499329" y="3477638"/>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0" name="TextBox 19"/>
            <p:cNvSpPr txBox="1"/>
            <p:nvPr/>
          </p:nvSpPr>
          <p:spPr>
            <a:xfrm>
              <a:off x="1499329" y="4711205"/>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22" name="그룹 21"/>
          <p:cNvGrpSpPr/>
          <p:nvPr/>
        </p:nvGrpSpPr>
        <p:grpSpPr>
          <a:xfrm>
            <a:off x="11319892" y="5933250"/>
            <a:ext cx="717631" cy="763930"/>
            <a:chOff x="146386" y="120682"/>
            <a:chExt cx="717631" cy="763930"/>
          </a:xfrm>
        </p:grpSpPr>
        <p:sp>
          <p:nvSpPr>
            <p:cNvPr id="24" name="직사각형 23"/>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p:cNvGrpSpPr/>
          <p:nvPr/>
        </p:nvGrpSpPr>
        <p:grpSpPr>
          <a:xfrm>
            <a:off x="3960000" y="1800000"/>
            <a:ext cx="4060727" cy="3411718"/>
            <a:chOff x="3960000" y="1800000"/>
            <a:chExt cx="4060727" cy="3411718"/>
          </a:xfrm>
        </p:grpSpPr>
        <p:sp>
          <p:nvSpPr>
            <p:cNvPr id="33" name="TextBox 32"/>
            <p:cNvSpPr txBox="1"/>
            <p:nvPr/>
          </p:nvSpPr>
          <p:spPr>
            <a:xfrm>
              <a:off x="3960000" y="1800000"/>
              <a:ext cx="1949829" cy="369332"/>
            </a:xfrm>
            <a:prstGeom prst="rect">
              <a:avLst/>
            </a:prstGeom>
            <a:noFill/>
          </p:spPr>
          <p:txBody>
            <a:bodyPr wrap="none" rtlCol="0">
              <a:spAutoFit/>
            </a:bodyPr>
            <a:lstStyle/>
            <a:p>
              <a:r>
                <a:rPr lang="en-US" altLang="ko-KR" dirty="0" smtClean="0">
                  <a:latin typeface="Constantia" panose="02030602050306030303" pitchFamily="18" charset="0"/>
                </a:rPr>
                <a:t>Check correlation</a:t>
              </a:r>
            </a:p>
          </p:txBody>
        </p:sp>
        <p:sp>
          <p:nvSpPr>
            <p:cNvPr id="23" name="TextBox 22"/>
            <p:cNvSpPr txBox="1"/>
            <p:nvPr/>
          </p:nvSpPr>
          <p:spPr>
            <a:xfrm>
              <a:off x="3960000" y="2210897"/>
              <a:ext cx="4060727" cy="3000821"/>
            </a:xfrm>
            <a:prstGeom prst="rect">
              <a:avLst/>
            </a:prstGeom>
            <a:noFill/>
          </p:spPr>
          <p:txBody>
            <a:bodyPr wrap="none" rtlCol="0">
              <a:spAutoFit/>
            </a:bodyPr>
            <a:lstStyle/>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ip_attr_prop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0.438472</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app_attr_prop</a:t>
              </a:r>
              <a:r>
                <a:rPr lang="en-US" altLang="ko-KR" dirty="0" smtClean="0">
                  <a:latin typeface="Calibri Light" panose="020F0302020204030204" pitchFamily="34" charset="0"/>
                  <a:cs typeface="Calibri Light" panose="020F0302020204030204" pitchFamily="34" charset="0"/>
                </a:rPr>
                <a:t>		: 0.442714</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device_attr_prop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0.235278</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os_attr_prop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0.226075</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channel_attr_prop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0.389457</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hour_attr_prop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0.007377</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tot_attr_ptop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0.547662</a:t>
              </a:r>
              <a:endParaRPr lang="ko-KR" alt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615937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800000"/>
            <a:ext cx="1634247" cy="2684321"/>
            <a:chOff x="1499329" y="2303883"/>
            <a:chExt cx="1634247" cy="2684321"/>
          </a:xfrm>
        </p:grpSpPr>
        <p:sp>
          <p:nvSpPr>
            <p:cNvPr id="5" name="직사각형 4"/>
            <p:cNvSpPr/>
            <p:nvPr/>
          </p:nvSpPr>
          <p:spPr>
            <a:xfrm>
              <a:off x="1499329" y="2303883"/>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9" name="직사각형 18"/>
            <p:cNvSpPr/>
            <p:nvPr/>
          </p:nvSpPr>
          <p:spPr>
            <a:xfrm>
              <a:off x="1499329" y="3477638"/>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0" name="TextBox 19"/>
            <p:cNvSpPr txBox="1"/>
            <p:nvPr/>
          </p:nvSpPr>
          <p:spPr>
            <a:xfrm>
              <a:off x="1499329" y="4711205"/>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22" name="그룹 21"/>
          <p:cNvGrpSpPr/>
          <p:nvPr/>
        </p:nvGrpSpPr>
        <p:grpSpPr>
          <a:xfrm>
            <a:off x="11319892" y="5933250"/>
            <a:ext cx="717631" cy="763930"/>
            <a:chOff x="146386" y="120682"/>
            <a:chExt cx="717631" cy="763930"/>
          </a:xfrm>
        </p:grpSpPr>
        <p:sp>
          <p:nvSpPr>
            <p:cNvPr id="24" name="직사각형 23"/>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p:cNvGrpSpPr/>
          <p:nvPr/>
        </p:nvGrpSpPr>
        <p:grpSpPr>
          <a:xfrm>
            <a:off x="3960000" y="1800000"/>
            <a:ext cx="4014240" cy="3411718"/>
            <a:chOff x="3960000" y="1800000"/>
            <a:chExt cx="4014240" cy="3411718"/>
          </a:xfrm>
        </p:grpSpPr>
        <p:sp>
          <p:nvSpPr>
            <p:cNvPr id="33" name="TextBox 32"/>
            <p:cNvSpPr txBox="1"/>
            <p:nvPr/>
          </p:nvSpPr>
          <p:spPr>
            <a:xfrm>
              <a:off x="3960000" y="1800000"/>
              <a:ext cx="1949829" cy="369332"/>
            </a:xfrm>
            <a:prstGeom prst="rect">
              <a:avLst/>
            </a:prstGeom>
            <a:noFill/>
          </p:spPr>
          <p:txBody>
            <a:bodyPr wrap="none" rtlCol="0">
              <a:spAutoFit/>
            </a:bodyPr>
            <a:lstStyle/>
            <a:p>
              <a:r>
                <a:rPr lang="en-US" altLang="ko-KR" dirty="0" smtClean="0">
                  <a:latin typeface="Constantia" panose="02030602050306030303" pitchFamily="18" charset="0"/>
                </a:rPr>
                <a:t>Check correlation</a:t>
              </a:r>
            </a:p>
          </p:txBody>
        </p:sp>
        <p:sp>
          <p:nvSpPr>
            <p:cNvPr id="23" name="TextBox 22"/>
            <p:cNvSpPr txBox="1"/>
            <p:nvPr/>
          </p:nvSpPr>
          <p:spPr>
            <a:xfrm>
              <a:off x="3960000" y="2210897"/>
              <a:ext cx="4014240" cy="3000821"/>
            </a:xfrm>
            <a:prstGeom prst="rect">
              <a:avLst/>
            </a:prstGeom>
            <a:noFill/>
          </p:spPr>
          <p:txBody>
            <a:bodyPr wrap="non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ip_attr_tot_prop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-0.003495</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app_attr_tot_prop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0.235278</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device_attr_tot_prop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-0.044279</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os_attr_tot_prop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-0.001541</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channel_attr_tot_prop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0.264980</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hour_attr_tot_prop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0.007057</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tot_attr_tot_ptop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0.026574</a:t>
              </a:r>
              <a:endParaRPr lang="ko-KR" alt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3270539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800000"/>
            <a:ext cx="1634247" cy="2684321"/>
            <a:chOff x="1499329" y="2303883"/>
            <a:chExt cx="1634247" cy="2684321"/>
          </a:xfrm>
        </p:grpSpPr>
        <p:sp>
          <p:nvSpPr>
            <p:cNvPr id="5" name="직사각형 4"/>
            <p:cNvSpPr/>
            <p:nvPr/>
          </p:nvSpPr>
          <p:spPr>
            <a:xfrm>
              <a:off x="1499329" y="2303883"/>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9" name="직사각형 18"/>
            <p:cNvSpPr/>
            <p:nvPr/>
          </p:nvSpPr>
          <p:spPr>
            <a:xfrm>
              <a:off x="1499329" y="3477638"/>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0" name="TextBox 19"/>
            <p:cNvSpPr txBox="1"/>
            <p:nvPr/>
          </p:nvSpPr>
          <p:spPr>
            <a:xfrm>
              <a:off x="1499329" y="4711205"/>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22" name="그룹 21"/>
          <p:cNvGrpSpPr/>
          <p:nvPr/>
        </p:nvGrpSpPr>
        <p:grpSpPr>
          <a:xfrm>
            <a:off x="11319892" y="5933250"/>
            <a:ext cx="717631" cy="763930"/>
            <a:chOff x="146386" y="120682"/>
            <a:chExt cx="717631" cy="763930"/>
          </a:xfrm>
        </p:grpSpPr>
        <p:sp>
          <p:nvSpPr>
            <p:cNvPr id="24" name="직사각형 23"/>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p:cNvGrpSpPr/>
          <p:nvPr/>
        </p:nvGrpSpPr>
        <p:grpSpPr>
          <a:xfrm>
            <a:off x="3960000" y="1800000"/>
            <a:ext cx="4060727" cy="2996220"/>
            <a:chOff x="3960000" y="1800000"/>
            <a:chExt cx="4060727" cy="2996220"/>
          </a:xfrm>
        </p:grpSpPr>
        <p:sp>
          <p:nvSpPr>
            <p:cNvPr id="33" name="TextBox 32"/>
            <p:cNvSpPr txBox="1"/>
            <p:nvPr/>
          </p:nvSpPr>
          <p:spPr>
            <a:xfrm>
              <a:off x="3960000" y="1800000"/>
              <a:ext cx="1949829" cy="369332"/>
            </a:xfrm>
            <a:prstGeom prst="rect">
              <a:avLst/>
            </a:prstGeom>
            <a:noFill/>
          </p:spPr>
          <p:txBody>
            <a:bodyPr wrap="none" rtlCol="0">
              <a:spAutoFit/>
            </a:bodyPr>
            <a:lstStyle/>
            <a:p>
              <a:r>
                <a:rPr lang="en-US" altLang="ko-KR" dirty="0" smtClean="0">
                  <a:latin typeface="Constantia" panose="02030602050306030303" pitchFamily="18" charset="0"/>
                </a:rPr>
                <a:t>Check correlation</a:t>
              </a:r>
            </a:p>
          </p:txBody>
        </p:sp>
        <p:sp>
          <p:nvSpPr>
            <p:cNvPr id="23" name="TextBox 22"/>
            <p:cNvSpPr txBox="1"/>
            <p:nvPr/>
          </p:nvSpPr>
          <p:spPr>
            <a:xfrm>
              <a:off x="3960000" y="2210897"/>
              <a:ext cx="4060727" cy="2585323"/>
            </a:xfrm>
            <a:prstGeom prst="rect">
              <a:avLst/>
            </a:prstGeom>
            <a:noFill/>
          </p:spPr>
          <p:txBody>
            <a:bodyPr wrap="non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ip_hour_prop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0.581782</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ip_app_prop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0.753387</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ip_channel_prop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0.713664</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hour_app_prop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0.452420</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hour_channel_prop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0.413714</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tot_vv_ptop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0.739452</a:t>
              </a:r>
              <a:endParaRPr lang="ko-KR" alt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12938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p:cNvGrpSpPr/>
          <p:nvPr/>
        </p:nvGrpSpPr>
        <p:grpSpPr>
          <a:xfrm>
            <a:off x="1582304" y="2161590"/>
            <a:ext cx="9945648" cy="3038042"/>
            <a:chOff x="1499329" y="2343371"/>
            <a:chExt cx="9945648" cy="3038042"/>
          </a:xfrm>
        </p:grpSpPr>
        <p:sp>
          <p:nvSpPr>
            <p:cNvPr id="11" name="오른쪽 화살표 10"/>
            <p:cNvSpPr/>
            <p:nvPr/>
          </p:nvSpPr>
          <p:spPr>
            <a:xfrm>
              <a:off x="3391375" y="3517127"/>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그룹 24"/>
            <p:cNvGrpSpPr/>
            <p:nvPr/>
          </p:nvGrpSpPr>
          <p:grpSpPr>
            <a:xfrm rot="2360032">
              <a:off x="9083887" y="3407131"/>
              <a:ext cx="813268" cy="1935805"/>
              <a:chOff x="5815252" y="2898843"/>
              <a:chExt cx="813268" cy="1935805"/>
            </a:xfrm>
          </p:grpSpPr>
          <p:sp>
            <p:nvSpPr>
              <p:cNvPr id="12" name="오른쪽 대괄호 11"/>
              <p:cNvSpPr/>
              <p:nvPr/>
            </p:nvSpPr>
            <p:spPr>
              <a:xfrm>
                <a:off x="5815252" y="2898843"/>
                <a:ext cx="460443" cy="1935805"/>
              </a:xfrm>
              <a:prstGeom prst="rightBracket">
                <a:avLst/>
              </a:prstGeom>
              <a:ln w="76200">
                <a:solidFill>
                  <a:srgbClr val="B6E4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 name="오른쪽 화살표 12"/>
              <p:cNvSpPr/>
              <p:nvPr/>
            </p:nvSpPr>
            <p:spPr>
              <a:xfrm>
                <a:off x="6288051" y="3703244"/>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8993607" y="2776358"/>
              <a:ext cx="1634247" cy="307777"/>
            </a:xfrm>
            <a:prstGeom prst="rect">
              <a:avLst/>
            </a:prstGeom>
            <a:noFill/>
          </p:spPr>
          <p:txBody>
            <a:bodyPr wrap="square" rtlCol="0">
              <a:spAutoFit/>
            </a:bodyPr>
            <a:lstStyle/>
            <a:p>
              <a:pPr algn="ctr"/>
              <a:r>
                <a:rPr lang="en-US" altLang="ko-KR" sz="1400" dirty="0" smtClean="0">
                  <a:latin typeface="Consolas" panose="020B0609020204030204" pitchFamily="49" charset="0"/>
                </a:rPr>
                <a:t>train a model</a:t>
              </a:r>
              <a:endParaRPr lang="ko-KR" altLang="en-US" sz="1400" dirty="0">
                <a:latin typeface="Consolas" panose="020B0609020204030204" pitchFamily="49" charset="0"/>
              </a:endParaRPr>
            </a:p>
          </p:txBody>
        </p:sp>
        <p:sp>
          <p:nvSpPr>
            <p:cNvPr id="5" name="직사각형 4"/>
            <p:cNvSpPr/>
            <p:nvPr/>
          </p:nvSpPr>
          <p:spPr>
            <a:xfrm>
              <a:off x="1499329" y="2520021"/>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grpSp>
          <p:nvGrpSpPr>
            <p:cNvPr id="18" name="그룹 17"/>
            <p:cNvGrpSpPr/>
            <p:nvPr/>
          </p:nvGrpSpPr>
          <p:grpSpPr>
            <a:xfrm>
              <a:off x="1499329" y="3689368"/>
              <a:ext cx="1634247" cy="1692045"/>
              <a:chOff x="1693883" y="2255244"/>
              <a:chExt cx="1634247" cy="1692045"/>
            </a:xfrm>
          </p:grpSpPr>
          <p:sp>
            <p:nvSpPr>
              <p:cNvPr id="19" name="직사각형 18"/>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0" name="TextBox 19"/>
              <p:cNvSpPr txBox="1"/>
              <p:nvPr/>
            </p:nvSpPr>
            <p:spPr>
              <a:xfrm>
                <a:off x="1693883" y="3485624"/>
                <a:ext cx="1634247" cy="461665"/>
              </a:xfrm>
              <a:prstGeom prst="rect">
                <a:avLst/>
              </a:prstGeom>
              <a:noFill/>
            </p:spPr>
            <p:txBody>
              <a:bodyPr wrap="square" rtlCol="0">
                <a:spAutoFit/>
              </a:bodyPr>
              <a:lstStyle/>
              <a:p>
                <a:pPr algn="ctr"/>
                <a:r>
                  <a:rPr lang="en-US" altLang="ko-KR" sz="1200" dirty="0" smtClean="0">
                    <a:latin typeface="Consolas" panose="020B0609020204030204" pitchFamily="49" charset="0"/>
                  </a:rPr>
                  <a:t>merge and preprocessing</a:t>
                </a:r>
                <a:endParaRPr lang="ko-KR" altLang="en-US" sz="1200" dirty="0">
                  <a:latin typeface="Consolas" panose="020B0609020204030204" pitchFamily="49" charset="0"/>
                </a:endParaRPr>
              </a:p>
            </p:txBody>
          </p:sp>
        </p:grpSp>
        <p:sp>
          <p:nvSpPr>
            <p:cNvPr id="24" name="TextBox 23"/>
            <p:cNvSpPr txBox="1"/>
            <p:nvPr/>
          </p:nvSpPr>
          <p:spPr>
            <a:xfrm>
              <a:off x="9810730" y="4620854"/>
              <a:ext cx="1634247" cy="307777"/>
            </a:xfrm>
            <a:prstGeom prst="rect">
              <a:avLst/>
            </a:prstGeom>
            <a:noFill/>
          </p:spPr>
          <p:txBody>
            <a:bodyPr wrap="square" rtlCol="0">
              <a:spAutoFit/>
            </a:bodyPr>
            <a:lstStyle/>
            <a:p>
              <a:pPr algn="ctr"/>
              <a:r>
                <a:rPr lang="en-US" altLang="ko-KR" sz="1400" dirty="0" smtClean="0">
                  <a:latin typeface="Consolas" panose="020B0609020204030204" pitchFamily="49" charset="0"/>
                </a:rPr>
                <a:t>Predict target</a:t>
              </a:r>
              <a:endParaRPr lang="ko-KR" altLang="en-US" sz="1400" dirty="0">
                <a:latin typeface="Consolas" panose="020B0609020204030204" pitchFamily="49" charset="0"/>
              </a:endParaRPr>
            </a:p>
          </p:txBody>
        </p:sp>
        <p:grpSp>
          <p:nvGrpSpPr>
            <p:cNvPr id="57" name="그룹 56"/>
            <p:cNvGrpSpPr/>
            <p:nvPr/>
          </p:nvGrpSpPr>
          <p:grpSpPr>
            <a:xfrm>
              <a:off x="3989644" y="3843254"/>
              <a:ext cx="1634247" cy="1507379"/>
              <a:chOff x="1693883" y="2255244"/>
              <a:chExt cx="1634247" cy="1507379"/>
            </a:xfrm>
          </p:grpSpPr>
          <p:sp>
            <p:nvSpPr>
              <p:cNvPr id="58" name="직사각형 57"/>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59" name="TextBox 58"/>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separation</a:t>
                </a:r>
                <a:endParaRPr lang="ko-KR" altLang="en-US" sz="1200" dirty="0">
                  <a:latin typeface="Consolas" panose="020B0609020204030204" pitchFamily="49" charset="0"/>
                </a:endParaRPr>
              </a:p>
            </p:txBody>
          </p:sp>
        </p:grpSp>
        <p:sp>
          <p:nvSpPr>
            <p:cNvPr id="60" name="직사각형 59"/>
            <p:cNvSpPr/>
            <p:nvPr/>
          </p:nvSpPr>
          <p:spPr>
            <a:xfrm>
              <a:off x="3989643" y="2343372"/>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61" name="오른쪽 화살표 60"/>
            <p:cNvSpPr/>
            <p:nvPr/>
          </p:nvSpPr>
          <p:spPr>
            <a:xfrm>
              <a:off x="5887523" y="2769145"/>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6491625" y="2343371"/>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sample data</a:t>
              </a:r>
              <a:endParaRPr lang="ko-KR" altLang="en-US" dirty="0">
                <a:solidFill>
                  <a:schemeClr val="tx1"/>
                </a:solidFill>
              </a:endParaRPr>
            </a:p>
          </p:txBody>
        </p:sp>
        <p:sp>
          <p:nvSpPr>
            <p:cNvPr id="63" name="TextBox 62"/>
            <p:cNvSpPr txBox="1"/>
            <p:nvPr/>
          </p:nvSpPr>
          <p:spPr>
            <a:xfrm>
              <a:off x="6491625" y="3572831"/>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extraction</a:t>
              </a:r>
              <a:endParaRPr lang="ko-KR" altLang="en-US" sz="1200" dirty="0">
                <a:latin typeface="Consolas" panose="020B0609020204030204" pitchFamily="49" charset="0"/>
              </a:endParaRPr>
            </a:p>
          </p:txBody>
        </p:sp>
        <p:sp>
          <p:nvSpPr>
            <p:cNvPr id="64" name="오른쪽 화살표 63"/>
            <p:cNvSpPr/>
            <p:nvPr/>
          </p:nvSpPr>
          <p:spPr>
            <a:xfrm>
              <a:off x="8392276" y="2766747"/>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036962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p:cNvGrpSpPr/>
          <p:nvPr/>
        </p:nvGrpSpPr>
        <p:grpSpPr>
          <a:xfrm>
            <a:off x="1534841" y="1791122"/>
            <a:ext cx="9427023" cy="3827217"/>
            <a:chOff x="1499329" y="1800000"/>
            <a:chExt cx="9427023" cy="3827217"/>
          </a:xfrm>
        </p:grpSpPr>
        <p:sp>
          <p:nvSpPr>
            <p:cNvPr id="39" name="TextBox 38"/>
            <p:cNvSpPr txBox="1"/>
            <p:nvPr/>
          </p:nvSpPr>
          <p:spPr>
            <a:xfrm>
              <a:off x="1499329" y="1800000"/>
              <a:ext cx="3153171" cy="369332"/>
            </a:xfrm>
            <a:prstGeom prst="rect">
              <a:avLst/>
            </a:prstGeom>
            <a:noFill/>
          </p:spPr>
          <p:txBody>
            <a:bodyPr wrap="none" rtlCol="0">
              <a:spAutoFit/>
            </a:bodyPr>
            <a:lstStyle/>
            <a:p>
              <a:r>
                <a:rPr lang="en-US" altLang="ko-KR" dirty="0" smtClean="0">
                  <a:latin typeface="Constantia" panose="02030602050306030303" pitchFamily="18" charset="0"/>
                </a:rPr>
                <a:t>Create features to use a model</a:t>
              </a:r>
            </a:p>
          </p:txBody>
        </p:sp>
        <p:sp>
          <p:nvSpPr>
            <p:cNvPr id="40" name="TextBox 39"/>
            <p:cNvSpPr txBox="1"/>
            <p:nvPr/>
          </p:nvSpPr>
          <p:spPr>
            <a:xfrm>
              <a:off x="1499329" y="2210897"/>
              <a:ext cx="9427023" cy="3416320"/>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feat1 = </a:t>
              </a:r>
              <a:r>
                <a:rPr lang="en-US" altLang="ko-KR" dirty="0" err="1" smtClean="0">
                  <a:latin typeface="Calibri Light" panose="020F0302020204030204" pitchFamily="34" charset="0"/>
                  <a:cs typeface="Calibri Light" panose="020F0302020204030204" pitchFamily="34" charset="0"/>
                </a:rPr>
                <a:t>ip_attr_prop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app_attr_prop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device_attr_prop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os_attr_prop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channel_attr_prop</a:t>
              </a:r>
              <a:r>
                <a:rPr lang="en-US" altLang="ko-KR" dirty="0" smtClean="0">
                  <a:latin typeface="Calibri Light" panose="020F0302020204030204" pitchFamily="34" charset="0"/>
                  <a:cs typeface="Calibri Light" panose="020F0302020204030204" pitchFamily="34" charset="0"/>
                </a:rPr>
                <a:t>, </a:t>
              </a:r>
            </a:p>
            <a:p>
              <a:pPr>
                <a:lnSpc>
                  <a:spcPct val="150000"/>
                </a:lnSpc>
                <a:buClr>
                  <a:srgbClr val="B6E4D8"/>
                </a:buClr>
              </a:pP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tot_attr_prop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feat2 = </a:t>
              </a:r>
              <a:r>
                <a:rPr lang="en-US" altLang="ko-KR" dirty="0" err="1" smtClean="0">
                  <a:latin typeface="Calibri Light" panose="020F0302020204030204" pitchFamily="34" charset="0"/>
                  <a:cs typeface="Calibri Light" panose="020F0302020204030204" pitchFamily="34" charset="0"/>
                </a:rPr>
                <a:t>ip_hour_prop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ip_app_prop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ip_channel_prop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hour_app_prop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hour_channel_prop</a:t>
              </a:r>
              <a:r>
                <a:rPr lang="en-US" altLang="ko-KR" dirty="0" smtClean="0">
                  <a:latin typeface="Calibri Light" panose="020F0302020204030204" pitchFamily="34" charset="0"/>
                  <a:cs typeface="Calibri Light" panose="020F0302020204030204" pitchFamily="34" charset="0"/>
                </a:rPr>
                <a:t>, </a:t>
              </a:r>
            </a:p>
            <a:p>
              <a:pPr>
                <a:lnSpc>
                  <a:spcPct val="150000"/>
                </a:lnSpc>
                <a:buClr>
                  <a:srgbClr val="B6E4D8"/>
                </a:buClr>
              </a:pP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tot_vv_prop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feat3 = feat1 + feat2</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feat4 = </a:t>
              </a:r>
              <a:r>
                <a:rPr lang="en-US" altLang="ko-KR" dirty="0" err="1" smtClean="0">
                  <a:latin typeface="Calibri Light" panose="020F0302020204030204" pitchFamily="34" charset="0"/>
                  <a:cs typeface="Calibri Light" panose="020F0302020204030204" pitchFamily="34" charset="0"/>
                </a:rPr>
                <a:t>ip_attr_prop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app_attr_prop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tot_attr_prop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feat5 = feat4 + feat2</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feat6 = feat5 + </a:t>
              </a:r>
              <a:r>
                <a:rPr lang="en-US" altLang="ko-KR" dirty="0" err="1" smtClean="0">
                  <a:latin typeface="Calibri Light" panose="020F0302020204030204" pitchFamily="34" charset="0"/>
                  <a:cs typeface="Calibri Light" panose="020F0302020204030204" pitchFamily="34" charset="0"/>
                </a:rPr>
                <a:t>app_attr_tot_prop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channel_attr_tot_prop</a:t>
              </a:r>
              <a:endParaRPr lang="en-US" altLang="ko-KR" dirty="0" smtClean="0">
                <a:latin typeface="Calibri Light" panose="020F0302020204030204" pitchFamily="34" charset="0"/>
                <a:cs typeface="Calibri Light" panose="020F0302020204030204" pitchFamily="34" charset="0"/>
              </a:endParaRPr>
            </a:p>
          </p:txBody>
        </p:sp>
      </p:grpSp>
      <p:sp>
        <p:nvSpPr>
          <p:cNvPr id="7" name="Rectangle 1"/>
          <p:cNvSpPr>
            <a:spLocks noChangeArrowheads="1"/>
          </p:cNvSpPr>
          <p:nvPr/>
        </p:nvSpPr>
        <p:spPr bwMode="auto">
          <a:xfrm>
            <a:off x="5686425" y="1787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smtClean="0">
                <a:ln>
                  <a:noFill/>
                </a:ln>
                <a:solidFill>
                  <a:schemeClr val="tx1"/>
                </a:solidFill>
                <a:effectLst/>
                <a:latin typeface="Arial" panose="020B0604020202020204" pitchFamily="34" charset="0"/>
              </a:rPr>
              <a:t/>
            </a:r>
            <a:br>
              <a:rPr kumimoji="0" lang="ko-KR" altLang="ko-KR" sz="1800" b="0" i="0" u="none" strike="noStrike" cap="none" normalizeH="0" baseline="0" smtClean="0">
                <a:ln>
                  <a:noFill/>
                </a:ln>
                <a:solidFill>
                  <a:schemeClr val="tx1"/>
                </a:solidFill>
                <a:effectLst/>
                <a:latin typeface="Arial" panose="020B0604020202020204" pitchFamily="34" charset="0"/>
              </a:rPr>
            </a:br>
            <a:endParaRPr kumimoji="0" lang="ko-KR" altLang="ko-K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18132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p:cNvGrpSpPr/>
          <p:nvPr/>
        </p:nvGrpSpPr>
        <p:grpSpPr>
          <a:xfrm>
            <a:off x="1534841" y="1791122"/>
            <a:ext cx="9427023" cy="2580722"/>
            <a:chOff x="1499329" y="1800000"/>
            <a:chExt cx="9427023" cy="2580722"/>
          </a:xfrm>
        </p:grpSpPr>
        <p:sp>
          <p:nvSpPr>
            <p:cNvPr id="39" name="TextBox 38"/>
            <p:cNvSpPr txBox="1"/>
            <p:nvPr/>
          </p:nvSpPr>
          <p:spPr>
            <a:xfrm>
              <a:off x="1499329" y="1800000"/>
              <a:ext cx="3153171" cy="369332"/>
            </a:xfrm>
            <a:prstGeom prst="rect">
              <a:avLst/>
            </a:prstGeom>
            <a:noFill/>
          </p:spPr>
          <p:txBody>
            <a:bodyPr wrap="none" rtlCol="0">
              <a:spAutoFit/>
            </a:bodyPr>
            <a:lstStyle/>
            <a:p>
              <a:r>
                <a:rPr lang="en-US" altLang="ko-KR" dirty="0" smtClean="0">
                  <a:latin typeface="Constantia" panose="02030602050306030303" pitchFamily="18" charset="0"/>
                </a:rPr>
                <a:t>Create features to use a model</a:t>
              </a:r>
            </a:p>
          </p:txBody>
        </p:sp>
        <p:sp>
          <p:nvSpPr>
            <p:cNvPr id="40" name="TextBox 39"/>
            <p:cNvSpPr txBox="1"/>
            <p:nvPr/>
          </p:nvSpPr>
          <p:spPr>
            <a:xfrm>
              <a:off x="1499329" y="2210897"/>
              <a:ext cx="9427023" cy="2169825"/>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feat7 = </a:t>
              </a:r>
              <a:r>
                <a:rPr lang="en-US" altLang="ko-KR" dirty="0" err="1" smtClean="0">
                  <a:latin typeface="Calibri Light" panose="020F0302020204030204" pitchFamily="34" charset="0"/>
                  <a:cs typeface="Calibri Light" panose="020F0302020204030204" pitchFamily="34" charset="0"/>
                </a:rPr>
                <a:t>app_attr_prop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hour_app_prop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hour_channel_prop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feat8 = feat7 + </a:t>
              </a:r>
              <a:r>
                <a:rPr lang="en-US" altLang="ko-KR" dirty="0" err="1" smtClean="0">
                  <a:latin typeface="Calibri Light" panose="020F0302020204030204" pitchFamily="34" charset="0"/>
                  <a:cs typeface="Calibri Light" panose="020F0302020204030204" pitchFamily="34" charset="0"/>
                </a:rPr>
                <a:t>app_attr_tot_prop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channel_attr_tot_prop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feat9 = </a:t>
              </a:r>
              <a:r>
                <a:rPr lang="en-US" altLang="ko-KR" dirty="0" err="1" smtClean="0">
                  <a:latin typeface="Calibri Light" panose="020F0302020204030204" pitchFamily="34" charset="0"/>
                  <a:cs typeface="Calibri Light" panose="020F0302020204030204" pitchFamily="34" charset="0"/>
                </a:rPr>
                <a:t>app_attr_prop</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device_attr_prop</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os_attr_prop</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channel_attr_prop</a:t>
              </a:r>
              <a:r>
                <a:rPr lang="en-US" altLang="ko-KR" dirty="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hour_attr_prop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feat10 = feat9 </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hour_app_prop</a:t>
              </a:r>
              <a:r>
                <a:rPr lang="en-US" altLang="ko-KR" dirty="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hour_channel_prop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feat11 = feat10 </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app_attr_tot_prop</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channel_attr_tot_prop</a:t>
              </a:r>
              <a:endParaRPr lang="ko-KR" altLang="en-US" dirty="0">
                <a:latin typeface="Calibri Light" panose="020F0302020204030204" pitchFamily="34" charset="0"/>
                <a:cs typeface="Calibri Light" panose="020F0302020204030204" pitchFamily="34" charset="0"/>
              </a:endParaRPr>
            </a:p>
          </p:txBody>
        </p:sp>
      </p:grpSp>
      <p:sp>
        <p:nvSpPr>
          <p:cNvPr id="7" name="Rectangle 1"/>
          <p:cNvSpPr>
            <a:spLocks noChangeArrowheads="1"/>
          </p:cNvSpPr>
          <p:nvPr/>
        </p:nvSpPr>
        <p:spPr bwMode="auto">
          <a:xfrm>
            <a:off x="5686425" y="1787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smtClean="0">
                <a:ln>
                  <a:noFill/>
                </a:ln>
                <a:solidFill>
                  <a:schemeClr val="tx1"/>
                </a:solidFill>
                <a:effectLst/>
                <a:latin typeface="Arial" panose="020B0604020202020204" pitchFamily="34" charset="0"/>
              </a:rPr>
              <a:t/>
            </a:r>
            <a:br>
              <a:rPr kumimoji="0" lang="ko-KR" altLang="ko-KR" sz="1800" b="0" i="0" u="none" strike="noStrike" cap="none" normalizeH="0" baseline="0" smtClean="0">
                <a:ln>
                  <a:noFill/>
                </a:ln>
                <a:solidFill>
                  <a:schemeClr val="tx1"/>
                </a:solidFill>
                <a:effectLst/>
                <a:latin typeface="Arial" panose="020B0604020202020204" pitchFamily="34" charset="0"/>
              </a:rPr>
            </a:br>
            <a:endParaRPr kumimoji="0" lang="ko-KR" altLang="ko-K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6804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p:cNvGrpSpPr/>
          <p:nvPr/>
        </p:nvGrpSpPr>
        <p:grpSpPr>
          <a:xfrm>
            <a:off x="1534841" y="1791122"/>
            <a:ext cx="6111146" cy="1749725"/>
            <a:chOff x="1499329" y="1800000"/>
            <a:chExt cx="6111146" cy="1749725"/>
          </a:xfrm>
        </p:grpSpPr>
        <p:sp>
          <p:nvSpPr>
            <p:cNvPr id="39" name="TextBox 38"/>
            <p:cNvSpPr txBox="1"/>
            <p:nvPr/>
          </p:nvSpPr>
          <p:spPr>
            <a:xfrm>
              <a:off x="1499329" y="18000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499329" y="2210897"/>
              <a:ext cx="6111146" cy="1338828"/>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LightGBM</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LightGBM</a:t>
              </a:r>
              <a:r>
                <a:rPr lang="en-US" altLang="ko-KR" dirty="0" smtClean="0">
                  <a:latin typeface="Calibri Light" panose="020F0302020204030204" pitchFamily="34" charset="0"/>
                  <a:cs typeface="Calibri Light" panose="020F0302020204030204" pitchFamily="34" charset="0"/>
                </a:rPr>
                <a:t> : add </a:t>
              </a:r>
              <a:r>
                <a:rPr lang="en-US" altLang="ko-KR" dirty="0" err="1" smtClean="0">
                  <a:latin typeface="Calibri Light" panose="020F0302020204030204" pitchFamily="34" charset="0"/>
                  <a:cs typeface="Calibri Light" panose="020F0302020204030204" pitchFamily="34" charset="0"/>
                </a:rPr>
                <a:t>categorical_feature</a:t>
              </a:r>
              <a:r>
                <a:rPr lang="en-US" altLang="ko-KR" dirty="0" smtClean="0">
                  <a:latin typeface="Calibri Light" panose="020F0302020204030204" pitchFamily="34" charset="0"/>
                  <a:cs typeface="Calibri Light" panose="020F0302020204030204" pitchFamily="34" charset="0"/>
                </a:rPr>
                <a:t> (app, channel)</a:t>
              </a:r>
            </a:p>
            <a:p>
              <a:pPr marL="285750" indent="-285750">
                <a:lnSpc>
                  <a:spcPct val="150000"/>
                </a:lnSpc>
                <a:buClr>
                  <a:srgbClr val="B6E4D8"/>
                </a:buClr>
                <a:buFont typeface="Wingdings" panose="05000000000000000000" pitchFamily="2" charset="2"/>
                <a:buChar char="v"/>
              </a:pPr>
              <a:r>
                <a:rPr lang="en-US" altLang="ko-KR" dirty="0">
                  <a:latin typeface="Calibri Light" panose="020F0302020204030204" pitchFamily="34" charset="0"/>
                  <a:cs typeface="Calibri Light" panose="020F0302020204030204" pitchFamily="34" charset="0"/>
                </a:rPr>
                <a:t>M</a:t>
              </a:r>
              <a:r>
                <a:rPr lang="en-US" altLang="ko-KR" dirty="0" smtClean="0">
                  <a:latin typeface="Calibri Light" panose="020F0302020204030204" pitchFamily="34" charset="0"/>
                  <a:cs typeface="Calibri Light" panose="020F0302020204030204" pitchFamily="34" charset="0"/>
                </a:rPr>
                <a:t>ean of the highest 3 scores</a:t>
              </a:r>
              <a:endParaRPr lang="ko-KR" alt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502023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2053767" cy="461665"/>
          </a:xfrm>
          <a:prstGeom prst="rect">
            <a:avLst/>
          </a:prstGeom>
          <a:noFill/>
        </p:spPr>
        <p:txBody>
          <a:bodyPr wrap="none" rtlCol="0">
            <a:spAutoFit/>
          </a:bodyPr>
          <a:lstStyle/>
          <a:p>
            <a:r>
              <a:rPr lang="en-US" altLang="ko-KR" sz="2400" dirty="0">
                <a:latin typeface="Consolas" panose="020B0609020204030204" pitchFamily="49" charset="0"/>
              </a:rPr>
              <a:t>0</a:t>
            </a:r>
            <a:r>
              <a:rPr lang="en-US" altLang="ko-KR" sz="2400" dirty="0" smtClean="0">
                <a:latin typeface="Consolas" panose="020B0609020204030204" pitchFamily="49" charset="0"/>
              </a:rPr>
              <a:t>. overview</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p:cNvGrpSpPr/>
          <p:nvPr/>
        </p:nvGrpSpPr>
        <p:grpSpPr>
          <a:xfrm>
            <a:off x="11319892" y="5933250"/>
            <a:ext cx="717631" cy="763930"/>
            <a:chOff x="146386" y="120682"/>
            <a:chExt cx="717631" cy="763930"/>
          </a:xfrm>
        </p:grpSpPr>
        <p:sp>
          <p:nvSpPr>
            <p:cNvPr id="22" name="직사각형 21"/>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p:cNvGrpSpPr/>
          <p:nvPr/>
        </p:nvGrpSpPr>
        <p:grpSpPr>
          <a:xfrm>
            <a:off x="1253387" y="1502286"/>
            <a:ext cx="10052610" cy="3889824"/>
            <a:chOff x="1253387" y="1502286"/>
            <a:chExt cx="10052610" cy="3889824"/>
          </a:xfrm>
        </p:grpSpPr>
        <p:sp>
          <p:nvSpPr>
            <p:cNvPr id="17" name="TextBox 16"/>
            <p:cNvSpPr txBox="1"/>
            <p:nvPr/>
          </p:nvSpPr>
          <p:spPr>
            <a:xfrm>
              <a:off x="1256102" y="1502286"/>
              <a:ext cx="1065676" cy="369332"/>
            </a:xfrm>
            <a:prstGeom prst="rect">
              <a:avLst/>
            </a:prstGeom>
            <a:noFill/>
          </p:spPr>
          <p:txBody>
            <a:bodyPr wrap="none" rtlCol="0">
              <a:spAutoFit/>
            </a:bodyPr>
            <a:lstStyle/>
            <a:p>
              <a:r>
                <a:rPr lang="en-US" altLang="ko-KR" dirty="0" smtClean="0">
                  <a:latin typeface="Constantia" panose="02030602050306030303" pitchFamily="18" charset="0"/>
                </a:rPr>
                <a:t>variables</a:t>
              </a:r>
              <a:endParaRPr lang="ko-KR" altLang="en-US" dirty="0">
                <a:latin typeface="Constantia" panose="02030602050306030303" pitchFamily="18" charset="0"/>
              </a:endParaRPr>
            </a:p>
          </p:txBody>
        </p:sp>
        <p:sp>
          <p:nvSpPr>
            <p:cNvPr id="18" name="TextBox 17"/>
            <p:cNvSpPr txBox="1"/>
            <p:nvPr/>
          </p:nvSpPr>
          <p:spPr>
            <a:xfrm>
              <a:off x="1253387" y="1975790"/>
              <a:ext cx="10052610" cy="3416320"/>
            </a:xfrm>
            <a:prstGeom prst="rect">
              <a:avLst/>
            </a:prstGeom>
            <a:noFill/>
          </p:spPr>
          <p:txBody>
            <a:bodyPr wrap="square" rtlCol="0">
              <a:spAutoFit/>
            </a:bodyPr>
            <a:lstStyle/>
            <a:p>
              <a:pPr marL="285750" indent="-285750" algn="just">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a:t>
              </a:r>
              <a:r>
                <a:rPr lang="en-US" altLang="ko-KR" dirty="0" smtClean="0">
                  <a:latin typeface="Calibri Light" panose="020F0302020204030204" pitchFamily="34" charset="0"/>
                  <a:cs typeface="Calibri Light" panose="020F0302020204030204" pitchFamily="34" charset="0"/>
                </a:rPr>
                <a:t>		: </a:t>
              </a:r>
              <a:r>
                <a:rPr lang="en-US" altLang="ko-KR" dirty="0" err="1" smtClean="0">
                  <a:latin typeface="Calibri Light" panose="020F0302020204030204" pitchFamily="34" charset="0"/>
                  <a:cs typeface="Calibri Light" panose="020F0302020204030204" pitchFamily="34" charset="0"/>
                </a:rPr>
                <a:t>ip</a:t>
              </a:r>
              <a:r>
                <a:rPr lang="en-US" altLang="ko-KR" dirty="0" smtClean="0">
                  <a:latin typeface="Calibri Light" panose="020F0302020204030204" pitchFamily="34" charset="0"/>
                  <a:cs typeface="Calibri Light" panose="020F0302020204030204" pitchFamily="34" charset="0"/>
                </a:rPr>
                <a:t> address of click</a:t>
              </a:r>
            </a:p>
            <a:p>
              <a:pPr marL="285750" indent="-285750" algn="just">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app		: app id for marketing</a:t>
              </a:r>
            </a:p>
            <a:p>
              <a:pPr marL="285750" indent="-285750" algn="just">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device		: device type id of user mobile phone</a:t>
              </a:r>
            </a:p>
            <a:p>
              <a:pPr marL="285750" indent="-285750" algn="just">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os</a:t>
              </a:r>
              <a:r>
                <a:rPr lang="en-US" altLang="ko-KR" dirty="0" smtClean="0">
                  <a:latin typeface="Calibri Light" panose="020F0302020204030204" pitchFamily="34" charset="0"/>
                  <a:cs typeface="Calibri Light" panose="020F0302020204030204" pitchFamily="34" charset="0"/>
                </a:rPr>
                <a:t>		: </a:t>
              </a:r>
              <a:r>
                <a:rPr lang="en-US" altLang="ko-KR" dirty="0" err="1" smtClean="0">
                  <a:latin typeface="Calibri Light" panose="020F0302020204030204" pitchFamily="34" charset="0"/>
                  <a:cs typeface="Calibri Light" panose="020F0302020204030204" pitchFamily="34" charset="0"/>
                </a:rPr>
                <a:t>os</a:t>
              </a:r>
              <a:r>
                <a:rPr lang="en-US" altLang="ko-KR" dirty="0" smtClean="0">
                  <a:latin typeface="Calibri Light" panose="020F0302020204030204" pitchFamily="34" charset="0"/>
                  <a:cs typeface="Calibri Light" panose="020F0302020204030204" pitchFamily="34" charset="0"/>
                </a:rPr>
                <a:t> version id of user mobile phone</a:t>
              </a:r>
            </a:p>
            <a:p>
              <a:pPr marL="285750" indent="-285750" algn="just">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channel	: channel id of mobile ad publisher</a:t>
              </a:r>
            </a:p>
            <a:p>
              <a:pPr marL="285750" indent="-285750" algn="just">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click_time</a:t>
              </a:r>
              <a:r>
                <a:rPr lang="en-US" altLang="ko-KR" dirty="0" smtClean="0">
                  <a:latin typeface="Calibri Light" panose="020F0302020204030204" pitchFamily="34" charset="0"/>
                  <a:cs typeface="Calibri Light" panose="020F0302020204030204" pitchFamily="34" charset="0"/>
                </a:rPr>
                <a:t>	: timestamp of click (UTC)</a:t>
              </a:r>
            </a:p>
            <a:p>
              <a:pPr marL="285750" indent="-285750" algn="just">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attributed_time</a:t>
              </a:r>
              <a:r>
                <a:rPr lang="en-US" altLang="ko-KR" dirty="0" smtClean="0">
                  <a:latin typeface="Calibri Light" panose="020F0302020204030204" pitchFamily="34" charset="0"/>
                  <a:cs typeface="Calibri Light" panose="020F0302020204030204" pitchFamily="34" charset="0"/>
                </a:rPr>
                <a:t>	: if user download the app for after clicking an ad, this is the time of the app download</a:t>
              </a:r>
            </a:p>
            <a:p>
              <a:pPr marL="285750" indent="-285750" algn="just">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is_attributed</a:t>
              </a:r>
              <a:r>
                <a:rPr lang="en-US" altLang="ko-KR" dirty="0" smtClean="0">
                  <a:latin typeface="Calibri Light" panose="020F0302020204030204" pitchFamily="34" charset="0"/>
                  <a:cs typeface="Calibri Light" panose="020F0302020204030204" pitchFamily="34" charset="0"/>
                </a:rPr>
                <a:t>	: the target that is to be predicted, indicating the app was download</a:t>
              </a:r>
            </a:p>
          </p:txBody>
        </p:sp>
      </p:grpSp>
    </p:spTree>
    <p:extLst>
      <p:ext uri="{BB962C8B-B14F-4D97-AF65-F5344CB8AC3E}">
        <p14:creationId xmlns:p14="http://schemas.microsoft.com/office/powerpoint/2010/main" val="2255134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LightGBM</a:t>
            </a:r>
            <a:endParaRPr lang="en-US" altLang="ko-KR" dirty="0" smtClean="0">
              <a:latin typeface="Calibri Light" panose="020F0302020204030204" pitchFamily="34" charset="0"/>
              <a:cs typeface="Calibri Light" panose="020F0302020204030204" pitchFamily="34" charset="0"/>
            </a:endParaRPr>
          </a:p>
        </p:txBody>
      </p:sp>
      <p:graphicFrame>
        <p:nvGraphicFramePr>
          <p:cNvPr id="23" name="표 22"/>
          <p:cNvGraphicFramePr>
            <a:graphicFrameLocks noGrp="1"/>
          </p:cNvGraphicFramePr>
          <p:nvPr>
            <p:extLst>
              <p:ext uri="{D42A27DB-BD31-4B8C-83A1-F6EECF244321}">
                <p14:modId xmlns:p14="http://schemas.microsoft.com/office/powerpoint/2010/main" val="3609908038"/>
              </p:ext>
            </p:extLst>
          </p:nvPr>
        </p:nvGraphicFramePr>
        <p:xfrm>
          <a:off x="1976681" y="2836272"/>
          <a:ext cx="2491564" cy="256032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1776420382"/>
                    </a:ext>
                  </a:extLst>
                </a:gridCol>
                <a:gridCol w="1591564">
                  <a:extLst>
                    <a:ext uri="{9D8B030D-6E8A-4147-A177-3AD203B41FA5}">
                      <a16:colId xmlns:a16="http://schemas.microsoft.com/office/drawing/2014/main" val="2640178699"/>
                    </a:ext>
                  </a:extLst>
                </a:gridCol>
              </a:tblGrid>
              <a:tr h="186133">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40m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0.5688519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feat2</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0.7514380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feat3</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0.5293284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feat4</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0.5320984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605551507"/>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feat5</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0.2968826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3667541732"/>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feat6</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0.6316038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noFill/>
                  </a:tcPr>
                </a:tc>
                <a:extLst>
                  <a:ext uri="{0D108BD9-81ED-4DB2-BD59-A6C34878D82A}">
                    <a16:rowId xmlns:a16="http://schemas.microsoft.com/office/drawing/2014/main" val="2820209295"/>
                  </a:ext>
                </a:extLst>
              </a:tr>
            </a:tbl>
          </a:graphicData>
        </a:graphic>
      </p:graphicFrame>
    </p:spTree>
    <p:extLst>
      <p:ext uri="{BB962C8B-B14F-4D97-AF65-F5344CB8AC3E}">
        <p14:creationId xmlns:p14="http://schemas.microsoft.com/office/powerpoint/2010/main" val="5776551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LightGBM</a:t>
            </a:r>
            <a:endParaRPr lang="en-US" altLang="ko-KR" dirty="0" smtClean="0">
              <a:latin typeface="Calibri Light" panose="020F0302020204030204" pitchFamily="34" charset="0"/>
              <a:cs typeface="Calibri Light" panose="020F0302020204030204" pitchFamily="34" charset="0"/>
            </a:endParaRPr>
          </a:p>
        </p:txBody>
      </p:sp>
      <p:graphicFrame>
        <p:nvGraphicFramePr>
          <p:cNvPr id="23" name="표 22"/>
          <p:cNvGraphicFramePr>
            <a:graphicFrameLocks noGrp="1"/>
          </p:cNvGraphicFramePr>
          <p:nvPr>
            <p:extLst>
              <p:ext uri="{D42A27DB-BD31-4B8C-83A1-F6EECF244321}">
                <p14:modId xmlns:p14="http://schemas.microsoft.com/office/powerpoint/2010/main" val="1845632475"/>
              </p:ext>
            </p:extLst>
          </p:nvPr>
        </p:nvGraphicFramePr>
        <p:xfrm>
          <a:off x="1976681" y="2836272"/>
          <a:ext cx="8857820" cy="219456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1776420382"/>
                    </a:ext>
                  </a:extLst>
                </a:gridCol>
                <a:gridCol w="1591564">
                  <a:extLst>
                    <a:ext uri="{9D8B030D-6E8A-4147-A177-3AD203B41FA5}">
                      <a16:colId xmlns:a16="http://schemas.microsoft.com/office/drawing/2014/main" val="2316158813"/>
                    </a:ext>
                  </a:extLst>
                </a:gridCol>
                <a:gridCol w="1591564">
                  <a:extLst>
                    <a:ext uri="{9D8B030D-6E8A-4147-A177-3AD203B41FA5}">
                      <a16:colId xmlns:a16="http://schemas.microsoft.com/office/drawing/2014/main" val="775010357"/>
                    </a:ext>
                  </a:extLst>
                </a:gridCol>
                <a:gridCol w="1591564">
                  <a:extLst>
                    <a:ext uri="{9D8B030D-6E8A-4147-A177-3AD203B41FA5}">
                      <a16:colId xmlns:a16="http://schemas.microsoft.com/office/drawing/2014/main" val="2275562784"/>
                    </a:ext>
                  </a:extLst>
                </a:gridCol>
                <a:gridCol w="1591564">
                  <a:extLst>
                    <a:ext uri="{9D8B030D-6E8A-4147-A177-3AD203B41FA5}">
                      <a16:colId xmlns:a16="http://schemas.microsoft.com/office/drawing/2014/main" val="2640178699"/>
                    </a:ext>
                  </a:extLst>
                </a:gridCol>
                <a:gridCol w="1591564">
                  <a:extLst>
                    <a:ext uri="{9D8B030D-6E8A-4147-A177-3AD203B41FA5}">
                      <a16:colId xmlns:a16="http://schemas.microsoft.com/office/drawing/2014/main" val="2805945165"/>
                    </a:ext>
                  </a:extLst>
                </a:gridCol>
              </a:tblGrid>
              <a:tr h="186133">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20m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40m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50m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feat7</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0.9509782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0.9519082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0.9505800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0.9509782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0.9520227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feat8</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0.9538612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0.9527098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0.9525610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0.9532771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0.9525889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feat9</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0.9572276</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0.9550265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0.9568368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0.9532595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0.9556014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feat10</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0.9501722</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0.9504824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0.9508289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0.9524248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0.9516097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605551507"/>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Calibri Light" panose="020F0302020204030204" pitchFamily="34" charset="0"/>
                          <a:cs typeface="Calibri Light" panose="020F0302020204030204" pitchFamily="34" charset="0"/>
                        </a:rPr>
                        <a:t>0.9544192</a:t>
                      </a: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0.9564199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0.9538744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0.9536148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0.9525215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3667541732"/>
                  </a:ext>
                </a:extLst>
              </a:tr>
            </a:tbl>
          </a:graphicData>
        </a:graphic>
      </p:graphicFrame>
      <p:sp>
        <p:nvSpPr>
          <p:cNvPr id="21" name="직사각형 20"/>
          <p:cNvSpPr/>
          <p:nvPr/>
        </p:nvSpPr>
        <p:spPr>
          <a:xfrm flipH="1">
            <a:off x="6064936" y="3944523"/>
            <a:ext cx="1501275" cy="3319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flipH="1">
            <a:off x="4494925" y="4698918"/>
            <a:ext cx="1501275" cy="3319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flipH="1">
            <a:off x="2919578" y="3944523"/>
            <a:ext cx="1501275" cy="3319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335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LightGBM</a:t>
            </a:r>
            <a:r>
              <a:rPr lang="en-US" altLang="ko-KR" dirty="0">
                <a:latin typeface="Calibri Light" panose="020F0302020204030204" pitchFamily="34" charset="0"/>
                <a:cs typeface="Calibri Light" panose="020F0302020204030204" pitchFamily="34" charset="0"/>
              </a:rPr>
              <a:t> : add </a:t>
            </a:r>
            <a:r>
              <a:rPr lang="en-US" altLang="ko-KR" dirty="0" err="1">
                <a:latin typeface="Calibri Light" panose="020F0302020204030204" pitchFamily="34" charset="0"/>
                <a:cs typeface="Calibri Light" panose="020F0302020204030204" pitchFamily="34" charset="0"/>
              </a:rPr>
              <a:t>categorical_feature</a:t>
            </a:r>
            <a:endParaRPr lang="ko-KR" altLang="en-US" dirty="0">
              <a:latin typeface="Calibri Light" panose="020F0302020204030204" pitchFamily="34" charset="0"/>
              <a:cs typeface="Calibri Light" panose="020F0302020204030204" pitchFamily="34" charset="0"/>
            </a:endParaRPr>
          </a:p>
        </p:txBody>
      </p:sp>
      <p:graphicFrame>
        <p:nvGraphicFramePr>
          <p:cNvPr id="21" name="표 20"/>
          <p:cNvGraphicFramePr>
            <a:graphicFrameLocks noGrp="1"/>
          </p:cNvGraphicFramePr>
          <p:nvPr>
            <p:extLst>
              <p:ext uri="{D42A27DB-BD31-4B8C-83A1-F6EECF244321}">
                <p14:modId xmlns:p14="http://schemas.microsoft.com/office/powerpoint/2010/main" val="2692338958"/>
              </p:ext>
            </p:extLst>
          </p:nvPr>
        </p:nvGraphicFramePr>
        <p:xfrm>
          <a:off x="1976681" y="2836272"/>
          <a:ext cx="8857820" cy="219456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1776420382"/>
                    </a:ext>
                  </a:extLst>
                </a:gridCol>
                <a:gridCol w="1591564">
                  <a:extLst>
                    <a:ext uri="{9D8B030D-6E8A-4147-A177-3AD203B41FA5}">
                      <a16:colId xmlns:a16="http://schemas.microsoft.com/office/drawing/2014/main" val="2316158813"/>
                    </a:ext>
                  </a:extLst>
                </a:gridCol>
                <a:gridCol w="1591564">
                  <a:extLst>
                    <a:ext uri="{9D8B030D-6E8A-4147-A177-3AD203B41FA5}">
                      <a16:colId xmlns:a16="http://schemas.microsoft.com/office/drawing/2014/main" val="775010357"/>
                    </a:ext>
                  </a:extLst>
                </a:gridCol>
                <a:gridCol w="1591564">
                  <a:extLst>
                    <a:ext uri="{9D8B030D-6E8A-4147-A177-3AD203B41FA5}">
                      <a16:colId xmlns:a16="http://schemas.microsoft.com/office/drawing/2014/main" val="2275562784"/>
                    </a:ext>
                  </a:extLst>
                </a:gridCol>
                <a:gridCol w="1591564">
                  <a:extLst>
                    <a:ext uri="{9D8B030D-6E8A-4147-A177-3AD203B41FA5}">
                      <a16:colId xmlns:a16="http://schemas.microsoft.com/office/drawing/2014/main" val="2640178699"/>
                    </a:ext>
                  </a:extLst>
                </a:gridCol>
                <a:gridCol w="1591564">
                  <a:extLst>
                    <a:ext uri="{9D8B030D-6E8A-4147-A177-3AD203B41FA5}">
                      <a16:colId xmlns:a16="http://schemas.microsoft.com/office/drawing/2014/main" val="2805945165"/>
                    </a:ext>
                  </a:extLst>
                </a:gridCol>
              </a:tblGrid>
              <a:tr h="186133">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20m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40m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50m</a:t>
                      </a:r>
                      <a:endParaRPr lang="ko-KR" altLang="en-US" b="0" dirty="0">
                        <a:solidFill>
                          <a:schemeClr val="tx1"/>
                        </a:solidFill>
                        <a:latin typeface="Calibri Light" panose="020F0302020204030204" pitchFamily="34" charset="0"/>
                        <a:cs typeface="Calibri Light" panose="020F0302020204030204" pitchFamily="34" charset="0"/>
                      </a:endParaRPr>
                    </a:p>
                  </a:txBody>
                  <a:tcPr>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feat7</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0.9536391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0.9541964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B6E4D8"/>
                      </a:solid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0.9543481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solidFill>
                        <a:srgbClr val="B6E4D8"/>
                      </a:solidFill>
                      <a:prstDash val="solid"/>
                      <a:round/>
                      <a:headEnd type="none" w="med" len="med"/>
                      <a:tailEnd type="none" w="med" len="med"/>
                    </a:lnT>
                    <a:lnB w="12700" cmpd="sng">
                      <a:noFill/>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solidFill>
                        <a:srgbClr val="B6E4D8"/>
                      </a:solidFill>
                      <a:prstDash val="solid"/>
                      <a:round/>
                      <a:headEnd type="none" w="med" len="med"/>
                      <a:tailEnd type="none" w="med" len="med"/>
                    </a:lnT>
                    <a:lnB w="12700" cmpd="sng">
                      <a:noFill/>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solidFill>
                        <a:srgbClr val="B6E4D8"/>
                      </a:solidFill>
                      <a:prstDash val="solid"/>
                      <a:round/>
                      <a:headEnd type="none" w="med" len="med"/>
                      <a:tailEnd type="none" w="med" len="med"/>
                    </a:lnT>
                    <a:lnB w="12700" cmpd="sng">
                      <a:noFill/>
                    </a:lnB>
                    <a:noFill/>
                  </a:tcPr>
                </a:tc>
                <a:extLst>
                  <a:ext uri="{0D108BD9-81ED-4DB2-BD59-A6C34878D82A}">
                    <a16:rowId xmlns:a16="http://schemas.microsoft.com/office/drawing/2014/main" val="2963297734"/>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feat8</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0.9544556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0.9544834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0.9539668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12700" cmpd="sng">
                      <a:noFill/>
                    </a:lnB>
                    <a:noFill/>
                  </a:tcPr>
                </a:tc>
                <a:extLst>
                  <a:ext uri="{0D108BD9-81ED-4DB2-BD59-A6C34878D82A}">
                    <a16:rowId xmlns:a16="http://schemas.microsoft.com/office/drawing/2014/main" val="4275776983"/>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feat9</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0.9592092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0.9591456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0.9594930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0.9569738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0.9585332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12700" cmpd="sng">
                      <a:noFill/>
                    </a:lnB>
                    <a:noFill/>
                  </a:tcPr>
                </a:tc>
                <a:extLst>
                  <a:ext uri="{0D108BD9-81ED-4DB2-BD59-A6C34878D82A}">
                    <a16:rowId xmlns:a16="http://schemas.microsoft.com/office/drawing/2014/main" val="3504789506"/>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feat10</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0.9579120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0.9571316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0.9572331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0.9565375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0.9558988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lnB w="12700" cmpd="sng">
                      <a:noFill/>
                    </a:lnB>
                    <a:noFill/>
                  </a:tcPr>
                </a:tc>
                <a:extLst>
                  <a:ext uri="{0D108BD9-81ED-4DB2-BD59-A6C34878D82A}">
                    <a16:rowId xmlns:a16="http://schemas.microsoft.com/office/drawing/2014/main" val="3805564911"/>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0.9576898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0.9583076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0.9570422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0.9567561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0.9542069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noFill/>
                      <a:prstDash val="solid"/>
                      <a:round/>
                      <a:headEnd type="none" w="med" len="med"/>
                      <a:tailEnd type="none" w="med" len="med"/>
                    </a:lnL>
                    <a:lnT w="28575" cap="flat" cmpd="sng" algn="ctr">
                      <a:noFill/>
                      <a:prstDash val="solid"/>
                      <a:round/>
                      <a:headEnd type="none" w="med" len="med"/>
                      <a:tailEnd type="none" w="med" len="med"/>
                    </a:lnT>
                    <a:noFill/>
                  </a:tcPr>
                </a:tc>
                <a:extLst>
                  <a:ext uri="{0D108BD9-81ED-4DB2-BD59-A6C34878D82A}">
                    <a16:rowId xmlns:a16="http://schemas.microsoft.com/office/drawing/2014/main" val="2168790082"/>
                  </a:ext>
                </a:extLst>
              </a:tr>
            </a:tbl>
          </a:graphicData>
        </a:graphic>
      </p:graphicFrame>
      <p:sp>
        <p:nvSpPr>
          <p:cNvPr id="23" name="직사각형 22"/>
          <p:cNvSpPr/>
          <p:nvPr/>
        </p:nvSpPr>
        <p:spPr>
          <a:xfrm flipH="1">
            <a:off x="6064936" y="3944523"/>
            <a:ext cx="1501275" cy="3319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flipH="1">
            <a:off x="4494925" y="3946443"/>
            <a:ext cx="1501275" cy="3319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flipH="1">
            <a:off x="2919578" y="3944523"/>
            <a:ext cx="1501275" cy="3319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27642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Mean </a:t>
            </a:r>
            <a:r>
              <a:rPr lang="en-US" altLang="ko-KR" dirty="0">
                <a:latin typeface="Calibri Light" panose="020F0302020204030204" pitchFamily="34" charset="0"/>
                <a:cs typeface="Calibri Light" panose="020F0302020204030204" pitchFamily="34" charset="0"/>
              </a:rPr>
              <a:t>of the highest 3 </a:t>
            </a:r>
            <a:r>
              <a:rPr lang="en-US" altLang="ko-KR" dirty="0" smtClean="0">
                <a:latin typeface="Calibri Light" panose="020F0302020204030204" pitchFamily="34" charset="0"/>
                <a:cs typeface="Calibri Light" panose="020F0302020204030204" pitchFamily="34" charset="0"/>
              </a:rPr>
              <a:t>scores : 0.9601829</a:t>
            </a:r>
            <a:endParaRPr lang="ko-KR" alt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077185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1796077" y="1475525"/>
            <a:ext cx="86400" cy="3600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3039097" y="2383690"/>
            <a:ext cx="5753498" cy="1569660"/>
          </a:xfrm>
          <a:prstGeom prst="rect">
            <a:avLst/>
          </a:prstGeom>
          <a:noFill/>
        </p:spPr>
        <p:txBody>
          <a:bodyPr wrap="none" rtlCol="0">
            <a:spAutoFit/>
          </a:bodyPr>
          <a:lstStyle/>
          <a:p>
            <a:r>
              <a:rPr lang="en-US" altLang="ko-KR" sz="9600" dirty="0" smtClean="0">
                <a:latin typeface="Bodoni MT Black" panose="02070A03080606020203" pitchFamily="18" charset="0"/>
              </a:rPr>
              <a:t>Method3</a:t>
            </a:r>
            <a:endParaRPr lang="ko-KR" altLang="en-US" sz="9600" dirty="0">
              <a:latin typeface="Bodoni MT Black" panose="02070A03080606020203" pitchFamily="18" charset="0"/>
            </a:endParaRPr>
          </a:p>
        </p:txBody>
      </p:sp>
      <p:grpSp>
        <p:nvGrpSpPr>
          <p:cNvPr id="50" name="그룹 49"/>
          <p:cNvGrpSpPr/>
          <p:nvPr/>
        </p:nvGrpSpPr>
        <p:grpSpPr>
          <a:xfrm>
            <a:off x="9524999" y="4318415"/>
            <a:ext cx="2369649" cy="2194099"/>
            <a:chOff x="146386" y="120682"/>
            <a:chExt cx="717631" cy="763930"/>
          </a:xfrm>
        </p:grpSpPr>
        <p:sp>
          <p:nvSpPr>
            <p:cNvPr id="51" name="직사각형 50"/>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rot="4377545">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470940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a:latin typeface="Consolas" panose="020B0609020204030204" pitchFamily="49" charset="0"/>
              </a:rPr>
              <a:t>2</a:t>
            </a:r>
            <a:r>
              <a:rPr lang="en-US" altLang="ko-KR" sz="2400" dirty="0" smtClean="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 name="그룹 39"/>
          <p:cNvGrpSpPr/>
          <p:nvPr/>
        </p:nvGrpSpPr>
        <p:grpSpPr>
          <a:xfrm>
            <a:off x="1582304" y="1828215"/>
            <a:ext cx="9945648" cy="4205398"/>
            <a:chOff x="1582304" y="2161590"/>
            <a:chExt cx="9945648" cy="4205398"/>
          </a:xfrm>
        </p:grpSpPr>
        <p:grpSp>
          <p:nvGrpSpPr>
            <p:cNvPr id="7" name="그룹 6"/>
            <p:cNvGrpSpPr/>
            <p:nvPr/>
          </p:nvGrpSpPr>
          <p:grpSpPr>
            <a:xfrm>
              <a:off x="1582304" y="2161590"/>
              <a:ext cx="9945648" cy="3038042"/>
              <a:chOff x="1499329" y="2343371"/>
              <a:chExt cx="9945648" cy="3038042"/>
            </a:xfrm>
          </p:grpSpPr>
          <p:sp>
            <p:nvSpPr>
              <p:cNvPr id="11" name="오른쪽 화살표 10"/>
              <p:cNvSpPr/>
              <p:nvPr/>
            </p:nvSpPr>
            <p:spPr>
              <a:xfrm>
                <a:off x="3391375" y="3517127"/>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그룹 24"/>
              <p:cNvGrpSpPr/>
              <p:nvPr/>
            </p:nvGrpSpPr>
            <p:grpSpPr>
              <a:xfrm rot="2360032">
                <a:off x="9083887" y="3407131"/>
                <a:ext cx="813268" cy="1935805"/>
                <a:chOff x="5815252" y="2898843"/>
                <a:chExt cx="813268" cy="1935805"/>
              </a:xfrm>
            </p:grpSpPr>
            <p:sp>
              <p:nvSpPr>
                <p:cNvPr id="12" name="오른쪽 대괄호 11"/>
                <p:cNvSpPr/>
                <p:nvPr/>
              </p:nvSpPr>
              <p:spPr>
                <a:xfrm>
                  <a:off x="5815252" y="2898843"/>
                  <a:ext cx="460443" cy="1935805"/>
                </a:xfrm>
                <a:prstGeom prst="rightBracket">
                  <a:avLst/>
                </a:prstGeom>
                <a:ln w="76200">
                  <a:solidFill>
                    <a:srgbClr val="B6E4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 name="오른쪽 화살표 12"/>
                <p:cNvSpPr/>
                <p:nvPr/>
              </p:nvSpPr>
              <p:spPr>
                <a:xfrm>
                  <a:off x="6288051" y="3703244"/>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8993607" y="2776358"/>
                <a:ext cx="1634247" cy="307777"/>
              </a:xfrm>
              <a:prstGeom prst="rect">
                <a:avLst/>
              </a:prstGeom>
              <a:noFill/>
            </p:spPr>
            <p:txBody>
              <a:bodyPr wrap="square" rtlCol="0">
                <a:spAutoFit/>
              </a:bodyPr>
              <a:lstStyle/>
              <a:p>
                <a:pPr algn="ctr"/>
                <a:r>
                  <a:rPr lang="en-US" altLang="ko-KR" sz="1400" dirty="0" smtClean="0">
                    <a:latin typeface="Consolas" panose="020B0609020204030204" pitchFamily="49" charset="0"/>
                  </a:rPr>
                  <a:t>train a model</a:t>
                </a:r>
                <a:endParaRPr lang="ko-KR" altLang="en-US" sz="1400" dirty="0">
                  <a:latin typeface="Consolas" panose="020B0609020204030204" pitchFamily="49" charset="0"/>
                </a:endParaRPr>
              </a:p>
            </p:txBody>
          </p:sp>
          <p:sp>
            <p:nvSpPr>
              <p:cNvPr id="5" name="직사각형 4"/>
              <p:cNvSpPr/>
              <p:nvPr/>
            </p:nvSpPr>
            <p:spPr>
              <a:xfrm>
                <a:off x="1499329" y="2520021"/>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grpSp>
            <p:nvGrpSpPr>
              <p:cNvPr id="18" name="그룹 17"/>
              <p:cNvGrpSpPr/>
              <p:nvPr/>
            </p:nvGrpSpPr>
            <p:grpSpPr>
              <a:xfrm>
                <a:off x="1499329" y="3689368"/>
                <a:ext cx="1634247" cy="1692045"/>
                <a:chOff x="1693883" y="2255244"/>
                <a:chExt cx="1634247" cy="1692045"/>
              </a:xfrm>
            </p:grpSpPr>
            <p:sp>
              <p:nvSpPr>
                <p:cNvPr id="19" name="직사각형 18"/>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0" name="TextBox 19"/>
                <p:cNvSpPr txBox="1"/>
                <p:nvPr/>
              </p:nvSpPr>
              <p:spPr>
                <a:xfrm>
                  <a:off x="1693883" y="3485624"/>
                  <a:ext cx="1634247" cy="461665"/>
                </a:xfrm>
                <a:prstGeom prst="rect">
                  <a:avLst/>
                </a:prstGeom>
                <a:noFill/>
              </p:spPr>
              <p:txBody>
                <a:bodyPr wrap="square" rtlCol="0">
                  <a:spAutoFit/>
                </a:bodyPr>
                <a:lstStyle/>
                <a:p>
                  <a:pPr algn="ctr"/>
                  <a:r>
                    <a:rPr lang="en-US" altLang="ko-KR" sz="1200" dirty="0" smtClean="0">
                      <a:latin typeface="Consolas" panose="020B0609020204030204" pitchFamily="49" charset="0"/>
                    </a:rPr>
                    <a:t>merge and preprocessing</a:t>
                  </a:r>
                  <a:endParaRPr lang="ko-KR" altLang="en-US" sz="1200" dirty="0">
                    <a:latin typeface="Consolas" panose="020B0609020204030204" pitchFamily="49" charset="0"/>
                  </a:endParaRPr>
                </a:p>
              </p:txBody>
            </p:sp>
          </p:grpSp>
          <p:sp>
            <p:nvSpPr>
              <p:cNvPr id="24" name="TextBox 23"/>
              <p:cNvSpPr txBox="1"/>
              <p:nvPr/>
            </p:nvSpPr>
            <p:spPr>
              <a:xfrm>
                <a:off x="9810730" y="4620854"/>
                <a:ext cx="1634247" cy="307777"/>
              </a:xfrm>
              <a:prstGeom prst="rect">
                <a:avLst/>
              </a:prstGeom>
              <a:noFill/>
            </p:spPr>
            <p:txBody>
              <a:bodyPr wrap="square" rtlCol="0">
                <a:spAutoFit/>
              </a:bodyPr>
              <a:lstStyle/>
              <a:p>
                <a:pPr algn="ctr"/>
                <a:r>
                  <a:rPr lang="en-US" altLang="ko-KR" sz="1400" dirty="0" smtClean="0">
                    <a:latin typeface="Consolas" panose="020B0609020204030204" pitchFamily="49" charset="0"/>
                  </a:rPr>
                  <a:t>Predict target</a:t>
                </a:r>
                <a:endParaRPr lang="ko-KR" altLang="en-US" sz="1400" dirty="0">
                  <a:latin typeface="Consolas" panose="020B0609020204030204" pitchFamily="49" charset="0"/>
                </a:endParaRPr>
              </a:p>
            </p:txBody>
          </p:sp>
          <p:grpSp>
            <p:nvGrpSpPr>
              <p:cNvPr id="57" name="그룹 56"/>
              <p:cNvGrpSpPr/>
              <p:nvPr/>
            </p:nvGrpSpPr>
            <p:grpSpPr>
              <a:xfrm>
                <a:off x="3989644" y="3843254"/>
                <a:ext cx="1634247" cy="1507379"/>
                <a:chOff x="1693883" y="2255244"/>
                <a:chExt cx="1634247" cy="1507379"/>
              </a:xfrm>
            </p:grpSpPr>
            <p:sp>
              <p:nvSpPr>
                <p:cNvPr id="58" name="직사각형 57"/>
                <p:cNvSpPr/>
                <p:nvPr/>
              </p:nvSpPr>
              <p:spPr>
                <a:xfrm>
                  <a:off x="1693883" y="2255244"/>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59" name="TextBox 58"/>
                <p:cNvSpPr txBox="1"/>
                <p:nvPr/>
              </p:nvSpPr>
              <p:spPr>
                <a:xfrm>
                  <a:off x="1693883" y="3485624"/>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separation</a:t>
                  </a:r>
                  <a:endParaRPr lang="ko-KR" altLang="en-US" sz="1200" dirty="0">
                    <a:latin typeface="Consolas" panose="020B0609020204030204" pitchFamily="49" charset="0"/>
                  </a:endParaRPr>
                </a:p>
              </p:txBody>
            </p:sp>
          </p:grpSp>
          <p:sp>
            <p:nvSpPr>
              <p:cNvPr id="60" name="직사각형 59"/>
              <p:cNvSpPr/>
              <p:nvPr/>
            </p:nvSpPr>
            <p:spPr>
              <a:xfrm>
                <a:off x="3989643" y="2343372"/>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61" name="오른쪽 화살표 60"/>
              <p:cNvSpPr/>
              <p:nvPr/>
            </p:nvSpPr>
            <p:spPr>
              <a:xfrm>
                <a:off x="5887523" y="2769145"/>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p:cNvSpPr/>
              <p:nvPr/>
            </p:nvSpPr>
            <p:spPr>
              <a:xfrm>
                <a:off x="6491625" y="2343371"/>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sample data</a:t>
                </a:r>
                <a:endParaRPr lang="ko-KR" altLang="en-US" dirty="0">
                  <a:solidFill>
                    <a:schemeClr val="tx1"/>
                  </a:solidFill>
                </a:endParaRPr>
              </a:p>
            </p:txBody>
          </p:sp>
          <p:sp>
            <p:nvSpPr>
              <p:cNvPr id="63" name="TextBox 62"/>
              <p:cNvSpPr txBox="1"/>
              <p:nvPr/>
            </p:nvSpPr>
            <p:spPr>
              <a:xfrm>
                <a:off x="6491625" y="3572831"/>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extraction</a:t>
                </a:r>
                <a:endParaRPr lang="ko-KR" altLang="en-US" sz="1200" dirty="0">
                  <a:latin typeface="Consolas" panose="020B0609020204030204" pitchFamily="49" charset="0"/>
                </a:endParaRPr>
              </a:p>
            </p:txBody>
          </p:sp>
          <p:sp>
            <p:nvSpPr>
              <p:cNvPr id="64" name="오른쪽 화살표 63"/>
              <p:cNvSpPr/>
              <p:nvPr/>
            </p:nvSpPr>
            <p:spPr>
              <a:xfrm>
                <a:off x="8392276" y="2766747"/>
                <a:ext cx="340469" cy="327001"/>
              </a:xfrm>
              <a:prstGeom prst="rightArrow">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p:cNvGrpSpPr/>
            <p:nvPr/>
          </p:nvGrpSpPr>
          <p:grpSpPr>
            <a:xfrm>
              <a:off x="2981325" y="4405117"/>
              <a:ext cx="7600950" cy="1595633"/>
              <a:chOff x="2981325" y="4405117"/>
              <a:chExt cx="7600950" cy="1595633"/>
            </a:xfrm>
          </p:grpSpPr>
          <p:cxnSp>
            <p:nvCxnSpPr>
              <p:cNvPr id="16" name="직선 화살표 연결선 15"/>
              <p:cNvCxnSpPr/>
              <p:nvPr/>
            </p:nvCxnSpPr>
            <p:spPr>
              <a:xfrm flipV="1">
                <a:off x="2987849" y="4405117"/>
                <a:ext cx="0" cy="159563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2981325" y="6000750"/>
                <a:ext cx="760095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V="1">
                <a:off x="10575751" y="4891853"/>
                <a:ext cx="0" cy="11088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3068288" y="6059211"/>
              <a:ext cx="8262903" cy="307777"/>
            </a:xfrm>
            <a:prstGeom prst="rect">
              <a:avLst/>
            </a:prstGeom>
            <a:noFill/>
          </p:spPr>
          <p:txBody>
            <a:bodyPr wrap="none" rtlCol="0">
              <a:spAutoFit/>
            </a:bodyPr>
            <a:lstStyle/>
            <a:p>
              <a:r>
                <a:rPr lang="en-US" altLang="ko-KR" sz="1400" dirty="0" smtClean="0">
                  <a:latin typeface="Calibri Light" panose="020F0302020204030204" pitchFamily="34" charset="0"/>
                  <a:cs typeface="Calibri Light" panose="020F0302020204030204" pitchFamily="34" charset="0"/>
                </a:rPr>
                <a:t>Inserts the target variable predicted by the best score in</a:t>
              </a:r>
              <a:r>
                <a:rPr lang="ko-KR" altLang="en-US" sz="1400" dirty="0" smtClean="0">
                  <a:latin typeface="Calibri Light" panose="020F0302020204030204" pitchFamily="34" charset="0"/>
                  <a:cs typeface="Calibri Light" panose="020F0302020204030204" pitchFamily="34" charset="0"/>
                </a:rPr>
                <a:t> </a:t>
              </a:r>
              <a:r>
                <a:rPr lang="en-US" altLang="ko-KR" sz="1400" dirty="0" smtClean="0">
                  <a:latin typeface="Calibri Light" panose="020F0302020204030204" pitchFamily="34" charset="0"/>
                  <a:cs typeface="Calibri Light" panose="020F0302020204030204" pitchFamily="34" charset="0"/>
                </a:rPr>
                <a:t>method2  into the variable ‘</a:t>
              </a:r>
              <a:r>
                <a:rPr lang="en-US" altLang="ko-KR" sz="1400" dirty="0" err="1" smtClean="0">
                  <a:latin typeface="Calibri Light" panose="020F0302020204030204" pitchFamily="34" charset="0"/>
                  <a:cs typeface="Calibri Light" panose="020F0302020204030204" pitchFamily="34" charset="0"/>
                </a:rPr>
                <a:t>is_attributed</a:t>
              </a:r>
              <a:r>
                <a:rPr lang="en-US" altLang="ko-KR" sz="1400" dirty="0" smtClean="0">
                  <a:latin typeface="Calibri Light" panose="020F0302020204030204" pitchFamily="34" charset="0"/>
                  <a:cs typeface="Calibri Light" panose="020F0302020204030204" pitchFamily="34" charset="0"/>
                </a:rPr>
                <a:t>’ in test dataset.</a:t>
              </a:r>
              <a:endParaRPr lang="ko-KR" altLang="en-US" sz="1400"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9725797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800064"/>
            <a:ext cx="1634247" cy="2684321"/>
            <a:chOff x="1499329" y="2303883"/>
            <a:chExt cx="1634247" cy="2684321"/>
          </a:xfrm>
        </p:grpSpPr>
        <p:sp>
          <p:nvSpPr>
            <p:cNvPr id="5" name="직사각형 4"/>
            <p:cNvSpPr/>
            <p:nvPr/>
          </p:nvSpPr>
          <p:spPr>
            <a:xfrm>
              <a:off x="1499329" y="2303883"/>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9" name="직사각형 18"/>
            <p:cNvSpPr/>
            <p:nvPr/>
          </p:nvSpPr>
          <p:spPr>
            <a:xfrm>
              <a:off x="1499329" y="3477638"/>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0" name="TextBox 19"/>
            <p:cNvSpPr txBox="1"/>
            <p:nvPr/>
          </p:nvSpPr>
          <p:spPr>
            <a:xfrm>
              <a:off x="1499329" y="4711205"/>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22" name="그룹 21"/>
          <p:cNvGrpSpPr/>
          <p:nvPr/>
        </p:nvGrpSpPr>
        <p:grpSpPr>
          <a:xfrm>
            <a:off x="11319892" y="5933250"/>
            <a:ext cx="717631" cy="763930"/>
            <a:chOff x="146386" y="120682"/>
            <a:chExt cx="717631" cy="763930"/>
          </a:xfrm>
        </p:grpSpPr>
        <p:sp>
          <p:nvSpPr>
            <p:cNvPr id="24" name="직사각형 23"/>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p:cNvGrpSpPr/>
          <p:nvPr/>
        </p:nvGrpSpPr>
        <p:grpSpPr>
          <a:xfrm>
            <a:off x="3960000" y="1800000"/>
            <a:ext cx="4060727" cy="3411718"/>
            <a:chOff x="3960000" y="1800000"/>
            <a:chExt cx="4060727" cy="3411718"/>
          </a:xfrm>
        </p:grpSpPr>
        <p:sp>
          <p:nvSpPr>
            <p:cNvPr id="33" name="TextBox 32"/>
            <p:cNvSpPr txBox="1"/>
            <p:nvPr/>
          </p:nvSpPr>
          <p:spPr>
            <a:xfrm>
              <a:off x="3960000" y="1800000"/>
              <a:ext cx="1949829" cy="369332"/>
            </a:xfrm>
            <a:prstGeom prst="rect">
              <a:avLst/>
            </a:prstGeom>
            <a:noFill/>
          </p:spPr>
          <p:txBody>
            <a:bodyPr wrap="none" rtlCol="0">
              <a:spAutoFit/>
            </a:bodyPr>
            <a:lstStyle/>
            <a:p>
              <a:r>
                <a:rPr lang="en-US" altLang="ko-KR" dirty="0" smtClean="0">
                  <a:latin typeface="Constantia" panose="02030602050306030303" pitchFamily="18" charset="0"/>
                </a:rPr>
                <a:t>Check correlation</a:t>
              </a:r>
            </a:p>
          </p:txBody>
        </p:sp>
        <p:sp>
          <p:nvSpPr>
            <p:cNvPr id="23" name="TextBox 22"/>
            <p:cNvSpPr txBox="1"/>
            <p:nvPr/>
          </p:nvSpPr>
          <p:spPr>
            <a:xfrm>
              <a:off x="3960000" y="2210897"/>
              <a:ext cx="4060727" cy="3000821"/>
            </a:xfrm>
            <a:prstGeom prst="rect">
              <a:avLst/>
            </a:prstGeom>
            <a:noFill/>
          </p:spPr>
          <p:txBody>
            <a:bodyPr wrap="none" rtlCol="0">
              <a:spAutoFit/>
            </a:bodyPr>
            <a:lstStyle/>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ip_attr_prop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0.433923</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app_attr_prop</a:t>
              </a:r>
              <a:r>
                <a:rPr lang="en-US" altLang="ko-KR" dirty="0" smtClean="0">
                  <a:latin typeface="Calibri Light" panose="020F0302020204030204" pitchFamily="34" charset="0"/>
                  <a:cs typeface="Calibri Light" panose="020F0302020204030204" pitchFamily="34" charset="0"/>
                </a:rPr>
                <a:t>		: 0.415598</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device_attr_prop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0.195802</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os_attr_prop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0.217134</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channel_attr_prop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0.361186</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hour_attr_prop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0.001310</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a:latin typeface="Calibri Light" panose="020F0302020204030204" pitchFamily="34" charset="0"/>
                  <a:cs typeface="Calibri Light" panose="020F0302020204030204" pitchFamily="34" charset="0"/>
                </a:rPr>
                <a:t>tot_attr_ptop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0.437112</a:t>
              </a:r>
              <a:endParaRPr lang="ko-KR" alt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34769629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800000"/>
            <a:ext cx="1634247" cy="2684321"/>
            <a:chOff x="1499329" y="2303883"/>
            <a:chExt cx="1634247" cy="2684321"/>
          </a:xfrm>
        </p:grpSpPr>
        <p:sp>
          <p:nvSpPr>
            <p:cNvPr id="5" name="직사각형 4"/>
            <p:cNvSpPr/>
            <p:nvPr/>
          </p:nvSpPr>
          <p:spPr>
            <a:xfrm>
              <a:off x="1499329" y="2303883"/>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9" name="직사각형 18"/>
            <p:cNvSpPr/>
            <p:nvPr/>
          </p:nvSpPr>
          <p:spPr>
            <a:xfrm>
              <a:off x="1499329" y="3477638"/>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0" name="TextBox 19"/>
            <p:cNvSpPr txBox="1"/>
            <p:nvPr/>
          </p:nvSpPr>
          <p:spPr>
            <a:xfrm>
              <a:off x="1499329" y="4711205"/>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22" name="그룹 21"/>
          <p:cNvGrpSpPr/>
          <p:nvPr/>
        </p:nvGrpSpPr>
        <p:grpSpPr>
          <a:xfrm>
            <a:off x="11319892" y="5933250"/>
            <a:ext cx="717631" cy="763930"/>
            <a:chOff x="146386" y="120682"/>
            <a:chExt cx="717631" cy="763930"/>
          </a:xfrm>
        </p:grpSpPr>
        <p:sp>
          <p:nvSpPr>
            <p:cNvPr id="24" name="직사각형 23"/>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p:cNvGrpSpPr/>
          <p:nvPr/>
        </p:nvGrpSpPr>
        <p:grpSpPr>
          <a:xfrm>
            <a:off x="3960000" y="1800000"/>
            <a:ext cx="4014240" cy="3411718"/>
            <a:chOff x="3960000" y="1800000"/>
            <a:chExt cx="4014240" cy="3411718"/>
          </a:xfrm>
        </p:grpSpPr>
        <p:sp>
          <p:nvSpPr>
            <p:cNvPr id="33" name="TextBox 32"/>
            <p:cNvSpPr txBox="1"/>
            <p:nvPr/>
          </p:nvSpPr>
          <p:spPr>
            <a:xfrm>
              <a:off x="3960000" y="1800000"/>
              <a:ext cx="1949829" cy="369332"/>
            </a:xfrm>
            <a:prstGeom prst="rect">
              <a:avLst/>
            </a:prstGeom>
            <a:noFill/>
          </p:spPr>
          <p:txBody>
            <a:bodyPr wrap="none" rtlCol="0">
              <a:spAutoFit/>
            </a:bodyPr>
            <a:lstStyle/>
            <a:p>
              <a:r>
                <a:rPr lang="en-US" altLang="ko-KR" dirty="0" smtClean="0">
                  <a:latin typeface="Constantia" panose="02030602050306030303" pitchFamily="18" charset="0"/>
                </a:rPr>
                <a:t>Check correlation</a:t>
              </a:r>
            </a:p>
          </p:txBody>
        </p:sp>
        <p:sp>
          <p:nvSpPr>
            <p:cNvPr id="23" name="TextBox 22"/>
            <p:cNvSpPr txBox="1"/>
            <p:nvPr/>
          </p:nvSpPr>
          <p:spPr>
            <a:xfrm>
              <a:off x="3960000" y="2210897"/>
              <a:ext cx="4014240" cy="3000821"/>
            </a:xfrm>
            <a:prstGeom prst="rect">
              <a:avLst/>
            </a:prstGeom>
            <a:noFill/>
          </p:spPr>
          <p:txBody>
            <a:bodyPr wrap="non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ip_attr_tot_prop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-0.004292</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app_attr_tot_prop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0.058505</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device_attr_tot_prop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-0.047266</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os_attr_tot_prop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-0.007671</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channel_attr_tot_prop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0.175313</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hour_attr_tot_prop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0.001170</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tot_attr_tot_ptop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-0.013554</a:t>
              </a:r>
              <a:endParaRPr lang="ko-KR" alt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9246534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752950" cy="461665"/>
          </a:xfrm>
          <a:prstGeom prst="rect">
            <a:avLst/>
          </a:prstGeom>
          <a:noFill/>
        </p:spPr>
        <p:txBody>
          <a:bodyPr wrap="none" rtlCol="0">
            <a:spAutoFit/>
          </a:bodyPr>
          <a:lstStyle/>
          <a:p>
            <a:r>
              <a:rPr lang="en-US" altLang="ko-KR" sz="2400" dirty="0" smtClean="0">
                <a:latin typeface="Consolas" panose="020B0609020204030204" pitchFamily="49" charset="0"/>
              </a:rPr>
              <a:t>2</a:t>
            </a:r>
            <a:r>
              <a:rPr lang="en-US" altLang="ko-KR" sz="2400" dirty="0">
                <a:latin typeface="Consolas" panose="020B0609020204030204" pitchFamily="49" charset="0"/>
              </a:rPr>
              <a:t>. Data Preprocessing</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p:cNvGrpSpPr/>
          <p:nvPr/>
        </p:nvGrpSpPr>
        <p:grpSpPr>
          <a:xfrm>
            <a:off x="1622004" y="1800000"/>
            <a:ext cx="1634247" cy="2684321"/>
            <a:chOff x="1499329" y="2303883"/>
            <a:chExt cx="1634247" cy="2684321"/>
          </a:xfrm>
        </p:grpSpPr>
        <p:sp>
          <p:nvSpPr>
            <p:cNvPr id="5" name="직사각형 4"/>
            <p:cNvSpPr/>
            <p:nvPr/>
          </p:nvSpPr>
          <p:spPr>
            <a:xfrm>
              <a:off x="1499329" y="2303883"/>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Train all data</a:t>
              </a:r>
              <a:endParaRPr lang="ko-KR" altLang="en-US" dirty="0">
                <a:solidFill>
                  <a:schemeClr val="tx1"/>
                </a:solidFill>
              </a:endParaRPr>
            </a:p>
          </p:txBody>
        </p:sp>
        <p:sp>
          <p:nvSpPr>
            <p:cNvPr id="19" name="직사각형 18"/>
            <p:cNvSpPr/>
            <p:nvPr/>
          </p:nvSpPr>
          <p:spPr>
            <a:xfrm>
              <a:off x="1499329" y="3477638"/>
              <a:ext cx="1634247" cy="1173755"/>
            </a:xfrm>
            <a:prstGeom prst="rect">
              <a:avLst/>
            </a:prstGeom>
            <a:noFill/>
            <a:ln w="28575">
              <a:solidFill>
                <a:srgbClr val="B6E4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Test data</a:t>
              </a:r>
              <a:endParaRPr lang="ko-KR" altLang="en-US" dirty="0">
                <a:solidFill>
                  <a:schemeClr val="tx1"/>
                </a:solidFill>
              </a:endParaRPr>
            </a:p>
          </p:txBody>
        </p:sp>
        <p:sp>
          <p:nvSpPr>
            <p:cNvPr id="20" name="TextBox 19"/>
            <p:cNvSpPr txBox="1"/>
            <p:nvPr/>
          </p:nvSpPr>
          <p:spPr>
            <a:xfrm>
              <a:off x="1499329" y="4711205"/>
              <a:ext cx="1634247" cy="276999"/>
            </a:xfrm>
            <a:prstGeom prst="rect">
              <a:avLst/>
            </a:prstGeom>
            <a:noFill/>
          </p:spPr>
          <p:txBody>
            <a:bodyPr wrap="square" rtlCol="0">
              <a:spAutoFit/>
            </a:bodyPr>
            <a:lstStyle/>
            <a:p>
              <a:pPr algn="ctr"/>
              <a:r>
                <a:rPr lang="en-US" altLang="ko-KR" sz="1200" dirty="0" smtClean="0">
                  <a:latin typeface="Consolas" panose="020B0609020204030204" pitchFamily="49" charset="0"/>
                </a:rPr>
                <a:t>preprocessing</a:t>
              </a:r>
              <a:endParaRPr lang="ko-KR" altLang="en-US" sz="1200" dirty="0">
                <a:latin typeface="Consolas" panose="020B0609020204030204" pitchFamily="49" charset="0"/>
              </a:endParaRPr>
            </a:p>
          </p:txBody>
        </p:sp>
      </p:grpSp>
      <p:grpSp>
        <p:nvGrpSpPr>
          <p:cNvPr id="22" name="그룹 21"/>
          <p:cNvGrpSpPr/>
          <p:nvPr/>
        </p:nvGrpSpPr>
        <p:grpSpPr>
          <a:xfrm>
            <a:off x="11319892" y="5933250"/>
            <a:ext cx="717631" cy="763930"/>
            <a:chOff x="146386" y="120682"/>
            <a:chExt cx="717631" cy="763930"/>
          </a:xfrm>
        </p:grpSpPr>
        <p:sp>
          <p:nvSpPr>
            <p:cNvPr id="24" name="직사각형 23"/>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그룹 6"/>
          <p:cNvGrpSpPr/>
          <p:nvPr/>
        </p:nvGrpSpPr>
        <p:grpSpPr>
          <a:xfrm>
            <a:off x="3960000" y="1800000"/>
            <a:ext cx="4060727" cy="2996220"/>
            <a:chOff x="3960000" y="1800000"/>
            <a:chExt cx="4060727" cy="2996220"/>
          </a:xfrm>
        </p:grpSpPr>
        <p:sp>
          <p:nvSpPr>
            <p:cNvPr id="33" name="TextBox 32"/>
            <p:cNvSpPr txBox="1"/>
            <p:nvPr/>
          </p:nvSpPr>
          <p:spPr>
            <a:xfrm>
              <a:off x="3960000" y="1800000"/>
              <a:ext cx="1949829" cy="369332"/>
            </a:xfrm>
            <a:prstGeom prst="rect">
              <a:avLst/>
            </a:prstGeom>
            <a:noFill/>
          </p:spPr>
          <p:txBody>
            <a:bodyPr wrap="none" rtlCol="0">
              <a:spAutoFit/>
            </a:bodyPr>
            <a:lstStyle/>
            <a:p>
              <a:r>
                <a:rPr lang="en-US" altLang="ko-KR" dirty="0" smtClean="0">
                  <a:latin typeface="Constantia" panose="02030602050306030303" pitchFamily="18" charset="0"/>
                </a:rPr>
                <a:t>Check correlation</a:t>
              </a:r>
            </a:p>
          </p:txBody>
        </p:sp>
        <p:sp>
          <p:nvSpPr>
            <p:cNvPr id="23" name="TextBox 22"/>
            <p:cNvSpPr txBox="1"/>
            <p:nvPr/>
          </p:nvSpPr>
          <p:spPr>
            <a:xfrm>
              <a:off x="3960000" y="2210897"/>
              <a:ext cx="4060727" cy="2585323"/>
            </a:xfrm>
            <a:prstGeom prst="rect">
              <a:avLst/>
            </a:prstGeom>
            <a:noFill/>
          </p:spPr>
          <p:txBody>
            <a:bodyPr wrap="non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ip_hour_prop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0.565648</a:t>
              </a: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ip_app_prop</a:t>
              </a: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0.706752</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ip_channel_prop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0.672597</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hour_app_prop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0.394257</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hour_channel_prop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0.352294</a:t>
              </a:r>
              <a:endParaRPr lang="en-US" altLang="ko-KR" dirty="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tot_vv_ptop</a:t>
              </a:r>
              <a:r>
                <a:rPr lang="en-US" altLang="ko-KR" dirty="0">
                  <a:latin typeface="Calibri Light" panose="020F0302020204030204" pitchFamily="34" charset="0"/>
                  <a:cs typeface="Calibri Light" panose="020F0302020204030204" pitchFamily="34" charset="0"/>
                </a:rPr>
                <a:t>		: </a:t>
              </a:r>
              <a:r>
                <a:rPr lang="en-US" altLang="ko-KR" dirty="0" smtClean="0">
                  <a:latin typeface="Calibri Light" panose="020F0302020204030204" pitchFamily="34" charset="0"/>
                  <a:cs typeface="Calibri Light" panose="020F0302020204030204" pitchFamily="34" charset="0"/>
                </a:rPr>
                <a:t>0.676771</a:t>
              </a:r>
              <a:endParaRPr lang="ko-KR" alt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7415901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p:cNvGrpSpPr/>
          <p:nvPr/>
        </p:nvGrpSpPr>
        <p:grpSpPr>
          <a:xfrm>
            <a:off x="1534841" y="1791122"/>
            <a:ext cx="9427023" cy="3827217"/>
            <a:chOff x="1499329" y="1800000"/>
            <a:chExt cx="9427023" cy="3827217"/>
          </a:xfrm>
        </p:grpSpPr>
        <p:sp>
          <p:nvSpPr>
            <p:cNvPr id="39" name="TextBox 38"/>
            <p:cNvSpPr txBox="1"/>
            <p:nvPr/>
          </p:nvSpPr>
          <p:spPr>
            <a:xfrm>
              <a:off x="1499329" y="1800000"/>
              <a:ext cx="3153171" cy="369332"/>
            </a:xfrm>
            <a:prstGeom prst="rect">
              <a:avLst/>
            </a:prstGeom>
            <a:noFill/>
          </p:spPr>
          <p:txBody>
            <a:bodyPr wrap="none" rtlCol="0">
              <a:spAutoFit/>
            </a:bodyPr>
            <a:lstStyle/>
            <a:p>
              <a:r>
                <a:rPr lang="en-US" altLang="ko-KR" dirty="0" smtClean="0">
                  <a:latin typeface="Constantia" panose="02030602050306030303" pitchFamily="18" charset="0"/>
                </a:rPr>
                <a:t>Create features to use a model</a:t>
              </a:r>
            </a:p>
          </p:txBody>
        </p:sp>
        <p:sp>
          <p:nvSpPr>
            <p:cNvPr id="40" name="TextBox 39"/>
            <p:cNvSpPr txBox="1"/>
            <p:nvPr/>
          </p:nvSpPr>
          <p:spPr>
            <a:xfrm>
              <a:off x="1499329" y="2210897"/>
              <a:ext cx="9427023" cy="3416320"/>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feat1 = </a:t>
              </a:r>
              <a:r>
                <a:rPr lang="en-US" altLang="ko-KR" dirty="0" err="1" smtClean="0">
                  <a:latin typeface="Calibri Light" panose="020F0302020204030204" pitchFamily="34" charset="0"/>
                  <a:cs typeface="Calibri Light" panose="020F0302020204030204" pitchFamily="34" charset="0"/>
                </a:rPr>
                <a:t>ip_attr_prop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app_attr_prop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device_attr_prop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os_attr_prop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channel_attr_prop</a:t>
              </a:r>
              <a:r>
                <a:rPr lang="en-US" altLang="ko-KR" dirty="0" smtClean="0">
                  <a:latin typeface="Calibri Light" panose="020F0302020204030204" pitchFamily="34" charset="0"/>
                  <a:cs typeface="Calibri Light" panose="020F0302020204030204" pitchFamily="34" charset="0"/>
                </a:rPr>
                <a:t>, </a:t>
              </a:r>
            </a:p>
            <a:p>
              <a:pPr>
                <a:lnSpc>
                  <a:spcPct val="150000"/>
                </a:lnSpc>
                <a:buClr>
                  <a:srgbClr val="B6E4D8"/>
                </a:buClr>
              </a:pP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tot_attr_prop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feat2 = </a:t>
              </a:r>
              <a:r>
                <a:rPr lang="en-US" altLang="ko-KR" dirty="0" err="1" smtClean="0">
                  <a:latin typeface="Calibri Light" panose="020F0302020204030204" pitchFamily="34" charset="0"/>
                  <a:cs typeface="Calibri Light" panose="020F0302020204030204" pitchFamily="34" charset="0"/>
                </a:rPr>
                <a:t>ip_hour_prop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ip_app_prop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ip_channel_prop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hour_app_prop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hour_channel_prop</a:t>
              </a:r>
              <a:r>
                <a:rPr lang="en-US" altLang="ko-KR" dirty="0" smtClean="0">
                  <a:latin typeface="Calibri Light" panose="020F0302020204030204" pitchFamily="34" charset="0"/>
                  <a:cs typeface="Calibri Light" panose="020F0302020204030204" pitchFamily="34" charset="0"/>
                </a:rPr>
                <a:t>, </a:t>
              </a:r>
            </a:p>
            <a:p>
              <a:pPr>
                <a:lnSpc>
                  <a:spcPct val="150000"/>
                </a:lnSpc>
                <a:buClr>
                  <a:srgbClr val="B6E4D8"/>
                </a:buClr>
              </a:pPr>
              <a:r>
                <a:rPr lang="en-US" altLang="ko-KR" dirty="0">
                  <a:latin typeface="Calibri Light" panose="020F0302020204030204" pitchFamily="34" charset="0"/>
                  <a:cs typeface="Calibri Light" panose="020F0302020204030204" pitchFamily="34" charset="0"/>
                </a:rPr>
                <a:t>	</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tot_vv_prop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feat3 = feat1 + feat2</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feat4 = </a:t>
              </a:r>
              <a:r>
                <a:rPr lang="en-US" altLang="ko-KR" dirty="0" err="1" smtClean="0">
                  <a:latin typeface="Calibri Light" panose="020F0302020204030204" pitchFamily="34" charset="0"/>
                  <a:cs typeface="Calibri Light" panose="020F0302020204030204" pitchFamily="34" charset="0"/>
                </a:rPr>
                <a:t>ip_attr_prop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app_attr_prop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tot_attr_prop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feat5 = feat4 + feat2</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feat6 = feat5 + </a:t>
              </a:r>
              <a:r>
                <a:rPr lang="en-US" altLang="ko-KR" dirty="0" err="1" smtClean="0">
                  <a:latin typeface="Calibri Light" panose="020F0302020204030204" pitchFamily="34" charset="0"/>
                  <a:cs typeface="Calibri Light" panose="020F0302020204030204" pitchFamily="34" charset="0"/>
                </a:rPr>
                <a:t>app_attr_tot_prop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channel_attr_tot_prop</a:t>
              </a:r>
              <a:endParaRPr lang="en-US" altLang="ko-KR" dirty="0" smtClean="0">
                <a:latin typeface="Calibri Light" panose="020F0302020204030204" pitchFamily="34" charset="0"/>
                <a:cs typeface="Calibri Light" panose="020F0302020204030204" pitchFamily="34" charset="0"/>
              </a:endParaRPr>
            </a:p>
          </p:txBody>
        </p:sp>
      </p:grpSp>
      <p:sp>
        <p:nvSpPr>
          <p:cNvPr id="7" name="Rectangle 1"/>
          <p:cNvSpPr>
            <a:spLocks noChangeArrowheads="1"/>
          </p:cNvSpPr>
          <p:nvPr/>
        </p:nvSpPr>
        <p:spPr bwMode="auto">
          <a:xfrm>
            <a:off x="5686425" y="1787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smtClean="0">
                <a:ln>
                  <a:noFill/>
                </a:ln>
                <a:solidFill>
                  <a:schemeClr val="tx1"/>
                </a:solidFill>
                <a:effectLst/>
                <a:latin typeface="Arial" panose="020B0604020202020204" pitchFamily="34" charset="0"/>
              </a:rPr>
              <a:t/>
            </a:r>
            <a:br>
              <a:rPr kumimoji="0" lang="ko-KR" altLang="ko-KR" sz="1800" b="0" i="0" u="none" strike="noStrike" cap="none" normalizeH="0" baseline="0" smtClean="0">
                <a:ln>
                  <a:noFill/>
                </a:ln>
                <a:solidFill>
                  <a:schemeClr val="tx1"/>
                </a:solidFill>
                <a:effectLst/>
                <a:latin typeface="Arial" panose="020B0604020202020204" pitchFamily="34" charset="0"/>
              </a:rPr>
            </a:br>
            <a:endParaRPr kumimoji="0" lang="ko-KR" altLang="ko-K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068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413114" cy="461665"/>
          </a:xfrm>
          <a:prstGeom prst="rect">
            <a:avLst/>
          </a:prstGeom>
          <a:noFill/>
        </p:spPr>
        <p:txBody>
          <a:bodyPr wrap="none" rtlCol="0">
            <a:spAutoFit/>
          </a:bodyPr>
          <a:lstStyle/>
          <a:p>
            <a:r>
              <a:rPr lang="en-US" altLang="ko-KR" sz="2400" dirty="0" smtClean="0">
                <a:latin typeface="Consolas" panose="020B0609020204030204" pitchFamily="49" charset="0"/>
              </a:rPr>
              <a:t>1</a:t>
            </a:r>
            <a:r>
              <a:rPr lang="en-US" altLang="ko-KR" sz="2400" dirty="0">
                <a:latin typeface="Consolas" panose="020B0609020204030204" pitchFamily="49" charset="0"/>
              </a:rPr>
              <a:t>. Data Exploration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p:cNvGrpSpPr/>
          <p:nvPr/>
        </p:nvGrpSpPr>
        <p:grpSpPr>
          <a:xfrm>
            <a:off x="11319892" y="5933250"/>
            <a:ext cx="717631" cy="763930"/>
            <a:chOff x="146386" y="120682"/>
            <a:chExt cx="717631" cy="763930"/>
          </a:xfrm>
        </p:grpSpPr>
        <p:sp>
          <p:nvSpPr>
            <p:cNvPr id="22" name="직사각형 21"/>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p:cNvGrpSpPr/>
          <p:nvPr/>
        </p:nvGrpSpPr>
        <p:grpSpPr>
          <a:xfrm>
            <a:off x="1253387" y="1502286"/>
            <a:ext cx="4921945" cy="3889824"/>
            <a:chOff x="1253387" y="1502286"/>
            <a:chExt cx="4921945" cy="3889824"/>
          </a:xfrm>
        </p:grpSpPr>
        <p:sp>
          <p:nvSpPr>
            <p:cNvPr id="17" name="TextBox 16"/>
            <p:cNvSpPr txBox="1"/>
            <p:nvPr/>
          </p:nvSpPr>
          <p:spPr>
            <a:xfrm>
              <a:off x="1256102" y="1502286"/>
              <a:ext cx="2237216" cy="369332"/>
            </a:xfrm>
            <a:prstGeom prst="rect">
              <a:avLst/>
            </a:prstGeom>
            <a:noFill/>
          </p:spPr>
          <p:txBody>
            <a:bodyPr wrap="none" rtlCol="0">
              <a:spAutoFit/>
            </a:bodyPr>
            <a:lstStyle/>
            <a:p>
              <a:r>
                <a:rPr lang="en-US" altLang="ko-KR" dirty="0" smtClean="0">
                  <a:latin typeface="Constantia" panose="02030602050306030303" pitchFamily="18" charset="0"/>
                </a:rPr>
                <a:t>Explore 100,000 data</a:t>
              </a:r>
              <a:endParaRPr lang="ko-KR" altLang="en-US" dirty="0">
                <a:latin typeface="Constantia" panose="02030602050306030303" pitchFamily="18" charset="0"/>
              </a:endParaRPr>
            </a:p>
          </p:txBody>
        </p:sp>
        <p:sp>
          <p:nvSpPr>
            <p:cNvPr id="18" name="TextBox 17"/>
            <p:cNvSpPr txBox="1"/>
            <p:nvPr/>
          </p:nvSpPr>
          <p:spPr>
            <a:xfrm>
              <a:off x="1253387" y="1975790"/>
              <a:ext cx="4921945" cy="3416320"/>
            </a:xfrm>
            <a:prstGeom prst="rect">
              <a:avLst/>
            </a:prstGeom>
            <a:noFill/>
          </p:spPr>
          <p:txBody>
            <a:bodyPr wrap="square" rtlCol="0">
              <a:spAutoFit/>
            </a:bodyPr>
            <a:lstStyle/>
            <a:p>
              <a:pPr marL="285750" indent="-285750" algn="just">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ip</a:t>
              </a:r>
              <a:r>
                <a:rPr lang="en-US" altLang="ko-KR" dirty="0" smtClean="0">
                  <a:latin typeface="Calibri Light" panose="020F0302020204030204" pitchFamily="34" charset="0"/>
                  <a:cs typeface="Calibri Light" panose="020F0302020204030204" pitchFamily="34" charset="0"/>
                </a:rPr>
                <a:t>		: 100000 non-null int64</a:t>
              </a:r>
            </a:p>
            <a:p>
              <a:pPr marL="285750" indent="-285750" algn="just">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app		</a:t>
              </a:r>
              <a:r>
                <a:rPr lang="en-US" altLang="ko-KR" dirty="0">
                  <a:latin typeface="Calibri Light" panose="020F0302020204030204" pitchFamily="34" charset="0"/>
                  <a:cs typeface="Calibri Light" panose="020F0302020204030204" pitchFamily="34" charset="0"/>
                </a:rPr>
                <a:t>: 100000 non-null int64</a:t>
              </a:r>
            </a:p>
            <a:p>
              <a:pPr marL="285750" indent="-285750" algn="just">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device		: </a:t>
              </a:r>
              <a:r>
                <a:rPr lang="en-US" altLang="ko-KR" dirty="0">
                  <a:latin typeface="Calibri Light" panose="020F0302020204030204" pitchFamily="34" charset="0"/>
                  <a:cs typeface="Calibri Light" panose="020F0302020204030204" pitchFamily="34" charset="0"/>
                </a:rPr>
                <a:t>100000 non-null int64</a:t>
              </a:r>
            </a:p>
            <a:p>
              <a:pPr marL="285750" indent="-285750" algn="just">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os</a:t>
              </a:r>
              <a:r>
                <a:rPr lang="en-US" altLang="ko-KR" dirty="0" smtClean="0">
                  <a:latin typeface="Calibri Light" panose="020F0302020204030204" pitchFamily="34" charset="0"/>
                  <a:cs typeface="Calibri Light" panose="020F0302020204030204" pitchFamily="34" charset="0"/>
                </a:rPr>
                <a:t>		</a:t>
              </a:r>
              <a:r>
                <a:rPr lang="en-US" altLang="ko-KR" dirty="0">
                  <a:latin typeface="Calibri Light" panose="020F0302020204030204" pitchFamily="34" charset="0"/>
                  <a:cs typeface="Calibri Light" panose="020F0302020204030204" pitchFamily="34" charset="0"/>
                </a:rPr>
                <a:t>: 100000 non-null int64</a:t>
              </a:r>
            </a:p>
            <a:p>
              <a:pPr marL="285750" indent="-285750" algn="just">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channel	: </a:t>
              </a:r>
              <a:r>
                <a:rPr lang="en-US" altLang="ko-KR" dirty="0">
                  <a:latin typeface="Calibri Light" panose="020F0302020204030204" pitchFamily="34" charset="0"/>
                  <a:cs typeface="Calibri Light" panose="020F0302020204030204" pitchFamily="34" charset="0"/>
                </a:rPr>
                <a:t>100000 non-null int64</a:t>
              </a:r>
            </a:p>
            <a:p>
              <a:pPr marL="285750" indent="-285750" algn="just">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click_time</a:t>
              </a:r>
              <a:r>
                <a:rPr lang="en-US" altLang="ko-KR" dirty="0" smtClean="0">
                  <a:latin typeface="Calibri Light" panose="020F0302020204030204" pitchFamily="34" charset="0"/>
                  <a:cs typeface="Calibri Light" panose="020F0302020204030204" pitchFamily="34" charset="0"/>
                </a:rPr>
                <a:t>	</a:t>
              </a:r>
              <a:r>
                <a:rPr lang="en-US" altLang="ko-KR" dirty="0">
                  <a:latin typeface="Calibri Light" panose="020F0302020204030204" pitchFamily="34" charset="0"/>
                  <a:cs typeface="Calibri Light" panose="020F0302020204030204" pitchFamily="34" charset="0"/>
                </a:rPr>
                <a:t>: 100000 non-null </a:t>
              </a:r>
              <a:r>
                <a:rPr lang="en-US" altLang="ko-KR" dirty="0" smtClean="0">
                  <a:latin typeface="Calibri Light" panose="020F0302020204030204" pitchFamily="34" charset="0"/>
                  <a:cs typeface="Calibri Light" panose="020F0302020204030204" pitchFamily="34" charset="0"/>
                </a:rPr>
                <a:t>datetime64</a:t>
              </a:r>
              <a:endParaRPr lang="en-US" altLang="ko-KR" dirty="0">
                <a:latin typeface="Calibri Light" panose="020F0302020204030204" pitchFamily="34" charset="0"/>
                <a:cs typeface="Calibri Light" panose="020F0302020204030204" pitchFamily="34" charset="0"/>
              </a:endParaRPr>
            </a:p>
            <a:p>
              <a:pPr marL="285750" indent="-285750" algn="just">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attributed_time</a:t>
              </a:r>
              <a:r>
                <a:rPr lang="en-US" altLang="ko-KR" dirty="0" smtClean="0">
                  <a:latin typeface="Calibri Light" panose="020F0302020204030204" pitchFamily="34" charset="0"/>
                  <a:cs typeface="Calibri Light" panose="020F0302020204030204" pitchFamily="34" charset="0"/>
                </a:rPr>
                <a:t>	: 227 non-null object</a:t>
              </a:r>
            </a:p>
            <a:p>
              <a:pPr marL="285750" indent="-285750" algn="just">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is_attributed</a:t>
              </a:r>
              <a:r>
                <a:rPr lang="en-US" altLang="ko-KR" dirty="0" smtClean="0">
                  <a:latin typeface="Calibri Light" panose="020F0302020204030204" pitchFamily="34" charset="0"/>
                  <a:cs typeface="Calibri Light" panose="020F0302020204030204" pitchFamily="34" charset="0"/>
                </a:rPr>
                <a:t>	</a:t>
              </a:r>
              <a:r>
                <a:rPr lang="en-US" altLang="ko-KR" dirty="0">
                  <a:latin typeface="Calibri Light" panose="020F0302020204030204" pitchFamily="34" charset="0"/>
                  <a:cs typeface="Calibri Light" panose="020F0302020204030204" pitchFamily="34" charset="0"/>
                </a:rPr>
                <a:t>: 100000 non-null int64</a:t>
              </a:r>
            </a:p>
          </p:txBody>
        </p:sp>
      </p:grpSp>
      <p:grpSp>
        <p:nvGrpSpPr>
          <p:cNvPr id="7" name="그룹 6"/>
          <p:cNvGrpSpPr/>
          <p:nvPr/>
        </p:nvGrpSpPr>
        <p:grpSpPr>
          <a:xfrm>
            <a:off x="7156356" y="1502286"/>
            <a:ext cx="3205879" cy="1812332"/>
            <a:chOff x="7156356" y="1502286"/>
            <a:chExt cx="3205879" cy="1812332"/>
          </a:xfrm>
        </p:grpSpPr>
        <p:sp>
          <p:nvSpPr>
            <p:cNvPr id="19" name="TextBox 18"/>
            <p:cNvSpPr txBox="1"/>
            <p:nvPr/>
          </p:nvSpPr>
          <p:spPr>
            <a:xfrm>
              <a:off x="7159071" y="1502286"/>
              <a:ext cx="2891882" cy="369332"/>
            </a:xfrm>
            <a:prstGeom prst="rect">
              <a:avLst/>
            </a:prstGeom>
            <a:noFill/>
          </p:spPr>
          <p:txBody>
            <a:bodyPr wrap="none" rtlCol="0">
              <a:spAutoFit/>
            </a:bodyPr>
            <a:lstStyle/>
            <a:p>
              <a:r>
                <a:rPr lang="en-US" altLang="ko-KR" dirty="0" smtClean="0">
                  <a:latin typeface="Constantia" panose="02030602050306030303" pitchFamily="18" charset="0"/>
                </a:rPr>
                <a:t>Check download frequency</a:t>
              </a:r>
              <a:endParaRPr lang="ko-KR" altLang="en-US" dirty="0">
                <a:latin typeface="Constantia" panose="02030602050306030303" pitchFamily="18" charset="0"/>
              </a:endParaRPr>
            </a:p>
          </p:txBody>
        </p:sp>
        <p:sp>
          <p:nvSpPr>
            <p:cNvPr id="20" name="TextBox 19"/>
            <p:cNvSpPr txBox="1"/>
            <p:nvPr/>
          </p:nvSpPr>
          <p:spPr>
            <a:xfrm>
              <a:off x="7156356" y="1975790"/>
              <a:ext cx="3205879" cy="1338828"/>
            </a:xfrm>
            <a:prstGeom prst="rect">
              <a:avLst/>
            </a:prstGeom>
            <a:noFill/>
          </p:spPr>
          <p:txBody>
            <a:bodyPr wrap="square" rtlCol="0">
              <a:spAutoFit/>
            </a:bodyPr>
            <a:lstStyle/>
            <a:p>
              <a:pPr marL="285750" indent="-285750" algn="just">
                <a:lnSpc>
                  <a:spcPct val="150000"/>
                </a:lnSpc>
                <a:buClr>
                  <a:srgbClr val="B6E4D8"/>
                </a:buClr>
                <a:buFont typeface="Wingdings" panose="05000000000000000000" pitchFamily="2" charset="2"/>
                <a:buChar char="v"/>
              </a:pPr>
              <a:r>
                <a:rPr lang="en-US" altLang="ko-KR" dirty="0">
                  <a:latin typeface="Calibri Light" panose="020F0302020204030204" pitchFamily="34" charset="0"/>
                  <a:cs typeface="Calibri Light" panose="020F0302020204030204" pitchFamily="34" charset="0"/>
                </a:rPr>
                <a:t>0</a:t>
              </a:r>
              <a:r>
                <a:rPr lang="en-US" altLang="ko-KR" dirty="0" smtClean="0">
                  <a:latin typeface="Calibri Light" panose="020F0302020204030204" pitchFamily="34" charset="0"/>
                  <a:cs typeface="Calibri Light" panose="020F0302020204030204" pitchFamily="34" charset="0"/>
                </a:rPr>
                <a:t>	: 99773</a:t>
              </a:r>
            </a:p>
            <a:p>
              <a:pPr marL="285750" indent="-285750" algn="just">
                <a:lnSpc>
                  <a:spcPct val="150000"/>
                </a:lnSpc>
                <a:buClr>
                  <a:srgbClr val="B6E4D8"/>
                </a:buClr>
                <a:buFont typeface="Wingdings" panose="05000000000000000000" pitchFamily="2" charset="2"/>
                <a:buChar char="v"/>
              </a:pPr>
              <a:r>
                <a:rPr lang="en-US" altLang="ko-KR" dirty="0">
                  <a:latin typeface="Calibri Light" panose="020F0302020204030204" pitchFamily="34" charset="0"/>
                  <a:cs typeface="Calibri Light" panose="020F0302020204030204" pitchFamily="34" charset="0"/>
                </a:rPr>
                <a:t>1</a:t>
              </a:r>
              <a:r>
                <a:rPr lang="en-US" altLang="ko-KR" dirty="0" smtClean="0">
                  <a:latin typeface="Calibri Light" panose="020F0302020204030204" pitchFamily="34" charset="0"/>
                  <a:cs typeface="Calibri Light" panose="020F0302020204030204" pitchFamily="34" charset="0"/>
                </a:rPr>
                <a:t>	: 227</a:t>
              </a:r>
              <a:endParaRPr lang="en-US" altLang="ko-KR" dirty="0">
                <a:latin typeface="Calibri Light" panose="020F0302020204030204" pitchFamily="34" charset="0"/>
                <a:cs typeface="Calibri Light" panose="020F0302020204030204" pitchFamily="34" charset="0"/>
              </a:endParaRPr>
            </a:p>
            <a:p>
              <a:pPr algn="just">
                <a:lnSpc>
                  <a:spcPct val="150000"/>
                </a:lnSpc>
                <a:buClr>
                  <a:srgbClr val="B6E4D8"/>
                </a:buClr>
              </a:pPr>
              <a:r>
                <a:rPr lang="en-US" altLang="ko-KR" dirty="0" smtClean="0">
                  <a:latin typeface="Calibri Light" panose="020F0302020204030204" pitchFamily="34" charset="0"/>
                  <a:cs typeface="Calibri Light" panose="020F0302020204030204" pitchFamily="34" charset="0"/>
                </a:rPr>
                <a:t>download proportion : 0.00227</a:t>
              </a:r>
              <a:endParaRPr lang="en-US" altLang="ko-KR" dirty="0">
                <a:latin typeface="Calibri Light" panose="020F0302020204030204" pitchFamily="34" charset="0"/>
                <a:cs typeface="Calibri Light" panose="020F0302020204030204" pitchFamily="34" charset="0"/>
              </a:endParaRPr>
            </a:p>
          </p:txBody>
        </p:sp>
      </p:grpSp>
      <p:sp>
        <p:nvSpPr>
          <p:cNvPr id="31" name="직사각형 30"/>
          <p:cNvSpPr/>
          <p:nvPr/>
        </p:nvSpPr>
        <p:spPr>
          <a:xfrm rot="10800000">
            <a:off x="6435904" y="1502286"/>
            <a:ext cx="86400" cy="4234636"/>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015615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p:cNvGrpSpPr/>
          <p:nvPr/>
        </p:nvGrpSpPr>
        <p:grpSpPr>
          <a:xfrm>
            <a:off x="1534841" y="1791122"/>
            <a:ext cx="9427023" cy="2580722"/>
            <a:chOff x="1499329" y="1800000"/>
            <a:chExt cx="9427023" cy="2580722"/>
          </a:xfrm>
        </p:grpSpPr>
        <p:sp>
          <p:nvSpPr>
            <p:cNvPr id="39" name="TextBox 38"/>
            <p:cNvSpPr txBox="1"/>
            <p:nvPr/>
          </p:nvSpPr>
          <p:spPr>
            <a:xfrm>
              <a:off x="1499329" y="1800000"/>
              <a:ext cx="3153171" cy="369332"/>
            </a:xfrm>
            <a:prstGeom prst="rect">
              <a:avLst/>
            </a:prstGeom>
            <a:noFill/>
          </p:spPr>
          <p:txBody>
            <a:bodyPr wrap="none" rtlCol="0">
              <a:spAutoFit/>
            </a:bodyPr>
            <a:lstStyle/>
            <a:p>
              <a:r>
                <a:rPr lang="en-US" altLang="ko-KR" dirty="0" smtClean="0">
                  <a:latin typeface="Constantia" panose="02030602050306030303" pitchFamily="18" charset="0"/>
                </a:rPr>
                <a:t>Create features to use a model</a:t>
              </a:r>
            </a:p>
          </p:txBody>
        </p:sp>
        <p:sp>
          <p:nvSpPr>
            <p:cNvPr id="40" name="TextBox 39"/>
            <p:cNvSpPr txBox="1"/>
            <p:nvPr/>
          </p:nvSpPr>
          <p:spPr>
            <a:xfrm>
              <a:off x="1499329" y="2210897"/>
              <a:ext cx="9427023" cy="2169825"/>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feat7 = </a:t>
              </a:r>
              <a:r>
                <a:rPr lang="en-US" altLang="ko-KR" dirty="0" err="1" smtClean="0">
                  <a:latin typeface="Calibri Light" panose="020F0302020204030204" pitchFamily="34" charset="0"/>
                  <a:cs typeface="Calibri Light" panose="020F0302020204030204" pitchFamily="34" charset="0"/>
                </a:rPr>
                <a:t>app_attr_prop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hour_app_prop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hour_channel_prop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feat8 = feat7 + </a:t>
              </a:r>
              <a:r>
                <a:rPr lang="en-US" altLang="ko-KR" dirty="0" err="1" smtClean="0">
                  <a:latin typeface="Calibri Light" panose="020F0302020204030204" pitchFamily="34" charset="0"/>
                  <a:cs typeface="Calibri Light" panose="020F0302020204030204" pitchFamily="34" charset="0"/>
                </a:rPr>
                <a:t>app_attr_tot_prop</a:t>
              </a:r>
              <a:r>
                <a:rPr lang="en-US" altLang="ko-KR" dirty="0" smtClean="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channel_attr_tot_prop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feat9 = </a:t>
              </a:r>
              <a:r>
                <a:rPr lang="en-US" altLang="ko-KR" dirty="0" err="1" smtClean="0">
                  <a:latin typeface="Calibri Light" panose="020F0302020204030204" pitchFamily="34" charset="0"/>
                  <a:cs typeface="Calibri Light" panose="020F0302020204030204" pitchFamily="34" charset="0"/>
                </a:rPr>
                <a:t>app_attr_prop</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device_attr_prop</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os_attr_prop</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channel_attr_prop</a:t>
              </a:r>
              <a:r>
                <a:rPr lang="en-US" altLang="ko-KR" dirty="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hour_attr_prop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feat10 = feat9 </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hour_app_prop</a:t>
              </a:r>
              <a:r>
                <a:rPr lang="en-US" altLang="ko-KR" dirty="0">
                  <a:latin typeface="Calibri Light" panose="020F0302020204030204" pitchFamily="34" charset="0"/>
                  <a:cs typeface="Calibri Light" panose="020F0302020204030204" pitchFamily="34" charset="0"/>
                </a:rPr>
                <a:t>, </a:t>
              </a:r>
              <a:r>
                <a:rPr lang="en-US" altLang="ko-KR" dirty="0" err="1" smtClean="0">
                  <a:latin typeface="Calibri Light" panose="020F0302020204030204" pitchFamily="34" charset="0"/>
                  <a:cs typeface="Calibri Light" panose="020F0302020204030204" pitchFamily="34" charset="0"/>
                </a:rPr>
                <a:t>hour_channel_prop</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feat11 = feat10 </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app_attr_tot_prop</a:t>
              </a:r>
              <a:r>
                <a:rPr lang="en-US" altLang="ko-KR" dirty="0">
                  <a:latin typeface="Calibri Light" panose="020F0302020204030204" pitchFamily="34" charset="0"/>
                  <a:cs typeface="Calibri Light" panose="020F0302020204030204" pitchFamily="34" charset="0"/>
                </a:rPr>
                <a:t>, </a:t>
              </a:r>
              <a:r>
                <a:rPr lang="en-US" altLang="ko-KR" dirty="0" err="1">
                  <a:latin typeface="Calibri Light" panose="020F0302020204030204" pitchFamily="34" charset="0"/>
                  <a:cs typeface="Calibri Light" panose="020F0302020204030204" pitchFamily="34" charset="0"/>
                </a:rPr>
                <a:t>channel_attr_tot_prop</a:t>
              </a:r>
              <a:endParaRPr lang="ko-KR" altLang="en-US" dirty="0">
                <a:latin typeface="Calibri Light" panose="020F0302020204030204" pitchFamily="34" charset="0"/>
                <a:cs typeface="Calibri Light" panose="020F0302020204030204" pitchFamily="34" charset="0"/>
              </a:endParaRPr>
            </a:p>
          </p:txBody>
        </p:sp>
      </p:grpSp>
      <p:sp>
        <p:nvSpPr>
          <p:cNvPr id="7" name="Rectangle 1"/>
          <p:cNvSpPr>
            <a:spLocks noChangeArrowheads="1"/>
          </p:cNvSpPr>
          <p:nvPr/>
        </p:nvSpPr>
        <p:spPr bwMode="auto">
          <a:xfrm>
            <a:off x="5686425" y="1787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smtClean="0">
                <a:ln>
                  <a:noFill/>
                </a:ln>
                <a:solidFill>
                  <a:schemeClr val="tx1"/>
                </a:solidFill>
                <a:effectLst/>
                <a:latin typeface="Arial" panose="020B0604020202020204" pitchFamily="34" charset="0"/>
              </a:rPr>
              <a:t/>
            </a:r>
            <a:br>
              <a:rPr kumimoji="0" lang="ko-KR" altLang="ko-KR" sz="1800" b="0" i="0" u="none" strike="noStrike" cap="none" normalizeH="0" baseline="0" smtClean="0">
                <a:ln>
                  <a:noFill/>
                </a:ln>
                <a:solidFill>
                  <a:schemeClr val="tx1"/>
                </a:solidFill>
                <a:effectLst/>
                <a:latin typeface="Arial" panose="020B0604020202020204" pitchFamily="34" charset="0"/>
              </a:rPr>
            </a:br>
            <a:endParaRPr kumimoji="0" lang="ko-KR" altLang="ko-K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64878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p:cNvGrpSpPr/>
          <p:nvPr/>
        </p:nvGrpSpPr>
        <p:grpSpPr>
          <a:xfrm>
            <a:off x="1534841" y="1791122"/>
            <a:ext cx="6111146" cy="1749725"/>
            <a:chOff x="1499329" y="1800000"/>
            <a:chExt cx="6111146" cy="1749725"/>
          </a:xfrm>
        </p:grpSpPr>
        <p:sp>
          <p:nvSpPr>
            <p:cNvPr id="39" name="TextBox 38"/>
            <p:cNvSpPr txBox="1"/>
            <p:nvPr/>
          </p:nvSpPr>
          <p:spPr>
            <a:xfrm>
              <a:off x="1499329" y="18000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499329" y="2210897"/>
              <a:ext cx="6111146" cy="1338828"/>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LightGBM</a:t>
              </a:r>
              <a:endParaRPr lang="en-US" altLang="ko-KR" dirty="0" smtClean="0">
                <a:latin typeface="Calibri Light" panose="020F0302020204030204" pitchFamily="34" charset="0"/>
                <a:cs typeface="Calibri Light" panose="020F0302020204030204" pitchFamily="34" charset="0"/>
              </a:endParaRPr>
            </a:p>
            <a:p>
              <a:pPr marL="285750" indent="-285750">
                <a:lnSpc>
                  <a:spcPct val="150000"/>
                </a:lnSpc>
                <a:buClr>
                  <a:srgbClr val="B6E4D8"/>
                </a:buClr>
                <a:buFont typeface="Wingdings" panose="05000000000000000000" pitchFamily="2" charset="2"/>
                <a:buChar char="v"/>
              </a:pPr>
              <a:r>
                <a:rPr lang="en-US" altLang="ko-KR" dirty="0">
                  <a:latin typeface="Calibri Light" panose="020F0302020204030204" pitchFamily="34" charset="0"/>
                  <a:cs typeface="Calibri Light" panose="020F0302020204030204" pitchFamily="34" charset="0"/>
                </a:rPr>
                <a:t>Mean of the highest 3 </a:t>
              </a:r>
              <a:r>
                <a:rPr lang="en-US" altLang="ko-KR" dirty="0" smtClean="0">
                  <a:latin typeface="Calibri Light" panose="020F0302020204030204" pitchFamily="34" charset="0"/>
                  <a:cs typeface="Calibri Light" panose="020F0302020204030204" pitchFamily="34" charset="0"/>
                </a:rPr>
                <a:t>scores</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Min or Max of the highest 3 scores</a:t>
              </a:r>
              <a:endParaRPr lang="ko-KR" alt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7191280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LightGBM</a:t>
            </a:r>
            <a:endParaRPr lang="en-US" altLang="ko-KR" dirty="0" smtClean="0">
              <a:latin typeface="Calibri Light" panose="020F0302020204030204" pitchFamily="34" charset="0"/>
              <a:cs typeface="Calibri Light" panose="020F0302020204030204" pitchFamily="34" charset="0"/>
            </a:endParaRPr>
          </a:p>
        </p:txBody>
      </p:sp>
      <p:graphicFrame>
        <p:nvGraphicFramePr>
          <p:cNvPr id="23" name="표 22"/>
          <p:cNvGraphicFramePr>
            <a:graphicFrameLocks noGrp="1"/>
          </p:cNvGraphicFramePr>
          <p:nvPr>
            <p:extLst>
              <p:ext uri="{D42A27DB-BD31-4B8C-83A1-F6EECF244321}">
                <p14:modId xmlns:p14="http://schemas.microsoft.com/office/powerpoint/2010/main" val="2466642683"/>
              </p:ext>
            </p:extLst>
          </p:nvPr>
        </p:nvGraphicFramePr>
        <p:xfrm>
          <a:off x="1976681" y="2836272"/>
          <a:ext cx="8856000" cy="256032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1776420382"/>
                    </a:ext>
                  </a:extLst>
                </a:gridCol>
                <a:gridCol w="1591200">
                  <a:extLst>
                    <a:ext uri="{9D8B030D-6E8A-4147-A177-3AD203B41FA5}">
                      <a16:colId xmlns:a16="http://schemas.microsoft.com/office/drawing/2014/main" val="2640178699"/>
                    </a:ext>
                  </a:extLst>
                </a:gridCol>
                <a:gridCol w="1591200">
                  <a:extLst>
                    <a:ext uri="{9D8B030D-6E8A-4147-A177-3AD203B41FA5}">
                      <a16:colId xmlns:a16="http://schemas.microsoft.com/office/drawing/2014/main" val="464592526"/>
                    </a:ext>
                  </a:extLst>
                </a:gridCol>
                <a:gridCol w="1591200">
                  <a:extLst>
                    <a:ext uri="{9D8B030D-6E8A-4147-A177-3AD203B41FA5}">
                      <a16:colId xmlns:a16="http://schemas.microsoft.com/office/drawing/2014/main" val="2708917034"/>
                    </a:ext>
                  </a:extLst>
                </a:gridCol>
                <a:gridCol w="1591200">
                  <a:extLst>
                    <a:ext uri="{9D8B030D-6E8A-4147-A177-3AD203B41FA5}">
                      <a16:colId xmlns:a16="http://schemas.microsoft.com/office/drawing/2014/main" val="4125296319"/>
                    </a:ext>
                  </a:extLst>
                </a:gridCol>
                <a:gridCol w="1591200">
                  <a:extLst>
                    <a:ext uri="{9D8B030D-6E8A-4147-A177-3AD203B41FA5}">
                      <a16:colId xmlns:a16="http://schemas.microsoft.com/office/drawing/2014/main" val="815238940"/>
                    </a:ext>
                  </a:extLst>
                </a:gridCol>
              </a:tblGrid>
              <a:tr h="186133">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20m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40m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50m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0.9583284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0.9593660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0.9603516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0.9594674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0.9602325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feat2</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0.9475335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feat3</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0.9518953</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feat4</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0.9539884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605551507"/>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feat5</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0.9494600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3667541732"/>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feat6</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0.9495302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noFill/>
                  </a:tcPr>
                </a:tc>
                <a:extLst>
                  <a:ext uri="{0D108BD9-81ED-4DB2-BD59-A6C34878D82A}">
                    <a16:rowId xmlns:a16="http://schemas.microsoft.com/office/drawing/2014/main" val="2820209295"/>
                  </a:ext>
                </a:extLst>
              </a:tr>
            </a:tbl>
          </a:graphicData>
        </a:graphic>
      </p:graphicFrame>
      <p:sp>
        <p:nvSpPr>
          <p:cNvPr id="20" name="TextBox 19"/>
          <p:cNvSpPr txBox="1"/>
          <p:nvPr/>
        </p:nvSpPr>
        <p:spPr>
          <a:xfrm>
            <a:off x="1537199" y="5519172"/>
            <a:ext cx="7950349" cy="923330"/>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Add </a:t>
            </a:r>
            <a:r>
              <a:rPr lang="en-US" altLang="ko-KR" dirty="0" err="1" smtClean="0">
                <a:latin typeface="Calibri Light" panose="020F0302020204030204" pitchFamily="34" charset="0"/>
                <a:cs typeface="Calibri Light" panose="020F0302020204030204" pitchFamily="34" charset="0"/>
              </a:rPr>
              <a:t>categorical_feature</a:t>
            </a:r>
            <a:r>
              <a:rPr lang="en-US" altLang="ko-KR" dirty="0" smtClean="0">
                <a:latin typeface="Calibri Light" panose="020F0302020204030204" pitchFamily="34" charset="0"/>
                <a:cs typeface="Calibri Light" panose="020F0302020204030204" pitchFamily="34" charset="0"/>
              </a:rPr>
              <a:t> : app, channel</a:t>
            </a:r>
          </a:p>
          <a:p>
            <a:pPr marL="285750" indent="-285750">
              <a:lnSpc>
                <a:spcPct val="150000"/>
              </a:lnSpc>
              <a:buClr>
                <a:srgbClr val="B6E4D8"/>
              </a:buClr>
              <a:buFont typeface="Wingdings" panose="05000000000000000000" pitchFamily="2" charset="2"/>
              <a:buChar char="ü"/>
            </a:pPr>
            <a:r>
              <a:rPr lang="en-US" altLang="ko-KR" dirty="0" err="1" smtClean="0">
                <a:latin typeface="Calibri Light" panose="020F0302020204030204" pitchFamily="34" charset="0"/>
                <a:cs typeface="Calibri Light" panose="020F0302020204030204" pitchFamily="34" charset="0"/>
              </a:rPr>
              <a:t>max_depth</a:t>
            </a:r>
            <a:r>
              <a:rPr lang="en-US" altLang="ko-KR" dirty="0" smtClean="0">
                <a:latin typeface="Calibri Light" panose="020F0302020204030204" pitchFamily="34" charset="0"/>
                <a:cs typeface="Calibri Light" panose="020F0302020204030204" pitchFamily="34" charset="0"/>
              </a:rPr>
              <a:t> : 3</a:t>
            </a:r>
          </a:p>
        </p:txBody>
      </p:sp>
      <p:sp>
        <p:nvSpPr>
          <p:cNvPr id="21" name="직사각형 20"/>
          <p:cNvSpPr/>
          <p:nvPr/>
        </p:nvSpPr>
        <p:spPr>
          <a:xfrm flipH="1">
            <a:off x="6096000" y="3228473"/>
            <a:ext cx="1501275" cy="3319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flipH="1">
            <a:off x="9277611" y="3228473"/>
            <a:ext cx="1501275" cy="3319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133311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LightGBM</a:t>
            </a:r>
            <a:endParaRPr lang="en-US" altLang="ko-KR" dirty="0" smtClean="0">
              <a:latin typeface="Calibri Light" panose="020F0302020204030204" pitchFamily="34" charset="0"/>
              <a:cs typeface="Calibri Light" panose="020F0302020204030204" pitchFamily="34" charset="0"/>
            </a:endParaRPr>
          </a:p>
        </p:txBody>
      </p:sp>
      <p:graphicFrame>
        <p:nvGraphicFramePr>
          <p:cNvPr id="23" name="표 22"/>
          <p:cNvGraphicFramePr>
            <a:graphicFrameLocks noGrp="1"/>
          </p:cNvGraphicFramePr>
          <p:nvPr>
            <p:extLst>
              <p:ext uri="{D42A27DB-BD31-4B8C-83A1-F6EECF244321}">
                <p14:modId xmlns:p14="http://schemas.microsoft.com/office/powerpoint/2010/main" val="2523931170"/>
              </p:ext>
            </p:extLst>
          </p:nvPr>
        </p:nvGraphicFramePr>
        <p:xfrm>
          <a:off x="1976681" y="2836272"/>
          <a:ext cx="8856000" cy="219456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1776420382"/>
                    </a:ext>
                  </a:extLst>
                </a:gridCol>
                <a:gridCol w="1591200">
                  <a:extLst>
                    <a:ext uri="{9D8B030D-6E8A-4147-A177-3AD203B41FA5}">
                      <a16:colId xmlns:a16="http://schemas.microsoft.com/office/drawing/2014/main" val="2640178699"/>
                    </a:ext>
                  </a:extLst>
                </a:gridCol>
                <a:gridCol w="1591200">
                  <a:extLst>
                    <a:ext uri="{9D8B030D-6E8A-4147-A177-3AD203B41FA5}">
                      <a16:colId xmlns:a16="http://schemas.microsoft.com/office/drawing/2014/main" val="464592526"/>
                    </a:ext>
                  </a:extLst>
                </a:gridCol>
                <a:gridCol w="1591200">
                  <a:extLst>
                    <a:ext uri="{9D8B030D-6E8A-4147-A177-3AD203B41FA5}">
                      <a16:colId xmlns:a16="http://schemas.microsoft.com/office/drawing/2014/main" val="2708917034"/>
                    </a:ext>
                  </a:extLst>
                </a:gridCol>
                <a:gridCol w="1591200">
                  <a:extLst>
                    <a:ext uri="{9D8B030D-6E8A-4147-A177-3AD203B41FA5}">
                      <a16:colId xmlns:a16="http://schemas.microsoft.com/office/drawing/2014/main" val="4125296319"/>
                    </a:ext>
                  </a:extLst>
                </a:gridCol>
                <a:gridCol w="1591200">
                  <a:extLst>
                    <a:ext uri="{9D8B030D-6E8A-4147-A177-3AD203B41FA5}">
                      <a16:colId xmlns:a16="http://schemas.microsoft.com/office/drawing/2014/main" val="815238940"/>
                    </a:ext>
                  </a:extLst>
                </a:gridCol>
              </a:tblGrid>
              <a:tr h="186133">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20m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40m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50m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feat7</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0.9535959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feat8</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0.9538248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feat9</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0.9586031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0.9599000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0.9604426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0.9605254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0.9605942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feat10</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0.9582457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0.9595100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0.9602716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0.9606479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0.9607716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605551507"/>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0.9588514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0.9596459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0.9603991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0.9608608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0.9608304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3667541732"/>
                  </a:ext>
                </a:extLst>
              </a:tr>
            </a:tbl>
          </a:graphicData>
        </a:graphic>
      </p:graphicFrame>
      <p:sp>
        <p:nvSpPr>
          <p:cNvPr id="20" name="TextBox 19"/>
          <p:cNvSpPr txBox="1"/>
          <p:nvPr/>
        </p:nvSpPr>
        <p:spPr>
          <a:xfrm>
            <a:off x="1537199" y="5299288"/>
            <a:ext cx="7950349" cy="923330"/>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Add </a:t>
            </a:r>
            <a:r>
              <a:rPr lang="en-US" altLang="ko-KR" dirty="0" err="1" smtClean="0">
                <a:latin typeface="Calibri Light" panose="020F0302020204030204" pitchFamily="34" charset="0"/>
                <a:cs typeface="Calibri Light" panose="020F0302020204030204" pitchFamily="34" charset="0"/>
              </a:rPr>
              <a:t>categorical_feature</a:t>
            </a:r>
            <a:r>
              <a:rPr lang="en-US" altLang="ko-KR" dirty="0" smtClean="0">
                <a:latin typeface="Calibri Light" panose="020F0302020204030204" pitchFamily="34" charset="0"/>
                <a:cs typeface="Calibri Light" panose="020F0302020204030204" pitchFamily="34" charset="0"/>
              </a:rPr>
              <a:t> : app, channel</a:t>
            </a:r>
          </a:p>
          <a:p>
            <a:pPr marL="285750" indent="-285750">
              <a:lnSpc>
                <a:spcPct val="150000"/>
              </a:lnSpc>
              <a:buClr>
                <a:srgbClr val="B6E4D8"/>
              </a:buClr>
              <a:buFont typeface="Wingdings" panose="05000000000000000000" pitchFamily="2" charset="2"/>
              <a:buChar char="ü"/>
            </a:pPr>
            <a:r>
              <a:rPr lang="en-US" altLang="ko-KR" dirty="0" err="1" smtClean="0">
                <a:latin typeface="Calibri Light" panose="020F0302020204030204" pitchFamily="34" charset="0"/>
                <a:cs typeface="Calibri Light" panose="020F0302020204030204" pitchFamily="34" charset="0"/>
              </a:rPr>
              <a:t>max_depth</a:t>
            </a:r>
            <a:r>
              <a:rPr lang="en-US" altLang="ko-KR" dirty="0" smtClean="0">
                <a:latin typeface="Calibri Light" panose="020F0302020204030204" pitchFamily="34" charset="0"/>
                <a:cs typeface="Calibri Light" panose="020F0302020204030204" pitchFamily="34" charset="0"/>
              </a:rPr>
              <a:t> : 3</a:t>
            </a:r>
          </a:p>
        </p:txBody>
      </p:sp>
      <p:sp>
        <p:nvSpPr>
          <p:cNvPr id="21" name="직사각형 20"/>
          <p:cNvSpPr/>
          <p:nvPr/>
        </p:nvSpPr>
        <p:spPr>
          <a:xfrm flipH="1">
            <a:off x="6095998" y="3908121"/>
            <a:ext cx="4638806" cy="11205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214613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LightGBM</a:t>
            </a:r>
            <a:endParaRPr lang="en-US" altLang="ko-KR" dirty="0" smtClean="0">
              <a:latin typeface="Calibri Light" panose="020F0302020204030204" pitchFamily="34" charset="0"/>
              <a:cs typeface="Calibri Light" panose="020F0302020204030204" pitchFamily="34" charset="0"/>
            </a:endParaRPr>
          </a:p>
        </p:txBody>
      </p:sp>
      <p:graphicFrame>
        <p:nvGraphicFramePr>
          <p:cNvPr id="23" name="표 22"/>
          <p:cNvGraphicFramePr>
            <a:graphicFrameLocks noGrp="1"/>
          </p:cNvGraphicFramePr>
          <p:nvPr>
            <p:extLst>
              <p:ext uri="{D42A27DB-BD31-4B8C-83A1-F6EECF244321}">
                <p14:modId xmlns:p14="http://schemas.microsoft.com/office/powerpoint/2010/main" val="2334181303"/>
              </p:ext>
            </p:extLst>
          </p:nvPr>
        </p:nvGraphicFramePr>
        <p:xfrm>
          <a:off x="1976681" y="2836272"/>
          <a:ext cx="8856000" cy="256032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1776420382"/>
                    </a:ext>
                  </a:extLst>
                </a:gridCol>
                <a:gridCol w="1591200">
                  <a:extLst>
                    <a:ext uri="{9D8B030D-6E8A-4147-A177-3AD203B41FA5}">
                      <a16:colId xmlns:a16="http://schemas.microsoft.com/office/drawing/2014/main" val="2640178699"/>
                    </a:ext>
                  </a:extLst>
                </a:gridCol>
                <a:gridCol w="1591200">
                  <a:extLst>
                    <a:ext uri="{9D8B030D-6E8A-4147-A177-3AD203B41FA5}">
                      <a16:colId xmlns:a16="http://schemas.microsoft.com/office/drawing/2014/main" val="464592526"/>
                    </a:ext>
                  </a:extLst>
                </a:gridCol>
                <a:gridCol w="1591200">
                  <a:extLst>
                    <a:ext uri="{9D8B030D-6E8A-4147-A177-3AD203B41FA5}">
                      <a16:colId xmlns:a16="http://schemas.microsoft.com/office/drawing/2014/main" val="2708917034"/>
                    </a:ext>
                  </a:extLst>
                </a:gridCol>
                <a:gridCol w="1591200">
                  <a:extLst>
                    <a:ext uri="{9D8B030D-6E8A-4147-A177-3AD203B41FA5}">
                      <a16:colId xmlns:a16="http://schemas.microsoft.com/office/drawing/2014/main" val="4125296319"/>
                    </a:ext>
                  </a:extLst>
                </a:gridCol>
                <a:gridCol w="1591200">
                  <a:extLst>
                    <a:ext uri="{9D8B030D-6E8A-4147-A177-3AD203B41FA5}">
                      <a16:colId xmlns:a16="http://schemas.microsoft.com/office/drawing/2014/main" val="815238940"/>
                    </a:ext>
                  </a:extLst>
                </a:gridCol>
              </a:tblGrid>
              <a:tr h="186133">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20m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40m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50m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0.9583113</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0.9596961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0.9599524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0.9601369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0.9599524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feat2</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0.9470242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0.9472043</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feat3</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0.9549069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0.9521961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feat4</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0.9542260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0.9547919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605551507"/>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feat5</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0.9493426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0.9494986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3667541732"/>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feat6</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0.9494255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0.9498724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12700" cmpd="sng">
                      <a:noFill/>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noFill/>
                  </a:tcPr>
                </a:tc>
                <a:extLst>
                  <a:ext uri="{0D108BD9-81ED-4DB2-BD59-A6C34878D82A}">
                    <a16:rowId xmlns:a16="http://schemas.microsoft.com/office/drawing/2014/main" val="2820209295"/>
                  </a:ext>
                </a:extLst>
              </a:tr>
            </a:tbl>
          </a:graphicData>
        </a:graphic>
      </p:graphicFrame>
      <p:sp>
        <p:nvSpPr>
          <p:cNvPr id="20" name="TextBox 19"/>
          <p:cNvSpPr txBox="1"/>
          <p:nvPr/>
        </p:nvSpPr>
        <p:spPr>
          <a:xfrm>
            <a:off x="1537199" y="5519172"/>
            <a:ext cx="7950349" cy="923330"/>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Add </a:t>
            </a:r>
            <a:r>
              <a:rPr lang="en-US" altLang="ko-KR" dirty="0" err="1" smtClean="0">
                <a:latin typeface="Calibri Light" panose="020F0302020204030204" pitchFamily="34" charset="0"/>
                <a:cs typeface="Calibri Light" panose="020F0302020204030204" pitchFamily="34" charset="0"/>
              </a:rPr>
              <a:t>categorical_feature</a:t>
            </a:r>
            <a:r>
              <a:rPr lang="en-US" altLang="ko-KR" dirty="0" smtClean="0">
                <a:latin typeface="Calibri Light" panose="020F0302020204030204" pitchFamily="34" charset="0"/>
                <a:cs typeface="Calibri Light" panose="020F0302020204030204" pitchFamily="34" charset="0"/>
              </a:rPr>
              <a:t> : app, channel</a:t>
            </a:r>
          </a:p>
          <a:p>
            <a:pPr marL="285750" indent="-285750">
              <a:lnSpc>
                <a:spcPct val="150000"/>
              </a:lnSpc>
              <a:buClr>
                <a:srgbClr val="B6E4D8"/>
              </a:buClr>
              <a:buFont typeface="Wingdings" panose="05000000000000000000" pitchFamily="2" charset="2"/>
              <a:buChar char="ü"/>
            </a:pPr>
            <a:r>
              <a:rPr lang="en-US" altLang="ko-KR" dirty="0" err="1" smtClean="0">
                <a:latin typeface="Calibri Light" panose="020F0302020204030204" pitchFamily="34" charset="0"/>
                <a:cs typeface="Calibri Light" panose="020F0302020204030204" pitchFamily="34" charset="0"/>
              </a:rPr>
              <a:t>max_depth</a:t>
            </a:r>
            <a:r>
              <a:rPr lang="en-US" altLang="ko-KR" dirty="0" smtClean="0">
                <a:latin typeface="Calibri Light" panose="020F0302020204030204" pitchFamily="34" charset="0"/>
                <a:cs typeface="Calibri Light" panose="020F0302020204030204" pitchFamily="34" charset="0"/>
              </a:rPr>
              <a:t> : 5</a:t>
            </a:r>
          </a:p>
        </p:txBody>
      </p:sp>
    </p:spTree>
    <p:extLst>
      <p:ext uri="{BB962C8B-B14F-4D97-AF65-F5344CB8AC3E}">
        <p14:creationId xmlns:p14="http://schemas.microsoft.com/office/powerpoint/2010/main" val="22397453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err="1" smtClean="0">
                <a:latin typeface="Calibri Light" panose="020F0302020204030204" pitchFamily="34" charset="0"/>
                <a:cs typeface="Calibri Light" panose="020F0302020204030204" pitchFamily="34" charset="0"/>
              </a:rPr>
              <a:t>LightGBM</a:t>
            </a:r>
            <a:endParaRPr lang="en-US" altLang="ko-KR" dirty="0" smtClean="0">
              <a:latin typeface="Calibri Light" panose="020F0302020204030204" pitchFamily="34" charset="0"/>
              <a:cs typeface="Calibri Light" panose="020F0302020204030204" pitchFamily="34" charset="0"/>
            </a:endParaRPr>
          </a:p>
        </p:txBody>
      </p:sp>
      <p:graphicFrame>
        <p:nvGraphicFramePr>
          <p:cNvPr id="23" name="표 22"/>
          <p:cNvGraphicFramePr>
            <a:graphicFrameLocks noGrp="1"/>
          </p:cNvGraphicFramePr>
          <p:nvPr>
            <p:extLst>
              <p:ext uri="{D42A27DB-BD31-4B8C-83A1-F6EECF244321}">
                <p14:modId xmlns:p14="http://schemas.microsoft.com/office/powerpoint/2010/main" val="601625534"/>
              </p:ext>
            </p:extLst>
          </p:nvPr>
        </p:nvGraphicFramePr>
        <p:xfrm>
          <a:off x="1976681" y="2836272"/>
          <a:ext cx="8856000" cy="219456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1776420382"/>
                    </a:ext>
                  </a:extLst>
                </a:gridCol>
                <a:gridCol w="1591200">
                  <a:extLst>
                    <a:ext uri="{9D8B030D-6E8A-4147-A177-3AD203B41FA5}">
                      <a16:colId xmlns:a16="http://schemas.microsoft.com/office/drawing/2014/main" val="2640178699"/>
                    </a:ext>
                  </a:extLst>
                </a:gridCol>
                <a:gridCol w="1591200">
                  <a:extLst>
                    <a:ext uri="{9D8B030D-6E8A-4147-A177-3AD203B41FA5}">
                      <a16:colId xmlns:a16="http://schemas.microsoft.com/office/drawing/2014/main" val="464592526"/>
                    </a:ext>
                  </a:extLst>
                </a:gridCol>
                <a:gridCol w="1591200">
                  <a:extLst>
                    <a:ext uri="{9D8B030D-6E8A-4147-A177-3AD203B41FA5}">
                      <a16:colId xmlns:a16="http://schemas.microsoft.com/office/drawing/2014/main" val="2708917034"/>
                    </a:ext>
                  </a:extLst>
                </a:gridCol>
                <a:gridCol w="1591200">
                  <a:extLst>
                    <a:ext uri="{9D8B030D-6E8A-4147-A177-3AD203B41FA5}">
                      <a16:colId xmlns:a16="http://schemas.microsoft.com/office/drawing/2014/main" val="4125296319"/>
                    </a:ext>
                  </a:extLst>
                </a:gridCol>
                <a:gridCol w="1591200">
                  <a:extLst>
                    <a:ext uri="{9D8B030D-6E8A-4147-A177-3AD203B41FA5}">
                      <a16:colId xmlns:a16="http://schemas.microsoft.com/office/drawing/2014/main" val="815238940"/>
                    </a:ext>
                  </a:extLst>
                </a:gridCol>
              </a:tblGrid>
              <a:tr h="186133">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10m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20m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30m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40m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B w="28575" cap="flat" cmpd="sng" algn="ctr">
                      <a:solidFill>
                        <a:srgbClr val="B6E4D8"/>
                      </a:solid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50m</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B w="28575" cap="flat" cmpd="sng" algn="ctr">
                      <a:solidFill>
                        <a:srgbClr val="B6E4D8"/>
                      </a:solidFill>
                      <a:prstDash val="solid"/>
                      <a:round/>
                      <a:headEnd type="none" w="med" len="med"/>
                      <a:tailEnd type="none" w="med" len="med"/>
                    </a:lnB>
                    <a:noFill/>
                  </a:tcPr>
                </a:tc>
                <a:extLst>
                  <a:ext uri="{0D108BD9-81ED-4DB2-BD59-A6C34878D82A}">
                    <a16:rowId xmlns:a16="http://schemas.microsoft.com/office/drawing/2014/main" val="3963860646"/>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feat7</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0.9541271</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0.9546565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solidFill>
                        <a:srgbClr val="B6E4D8"/>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82337454"/>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feat8</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0.9539828</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0.9550807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415879183"/>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feat9</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0.9588967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0.9600684</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0.9605240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0.9610805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0.9612525</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4140859"/>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feat10</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0.9587186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0.9595902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0.9603856</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0.9609769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0.9613507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605551507"/>
                  </a:ext>
                </a:extLst>
              </a:tr>
              <a:tr h="321271">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feat11</a:t>
                      </a:r>
                      <a:endParaRPr lang="ko-KR" altLang="en-US" b="0" dirty="0">
                        <a:solidFill>
                          <a:schemeClr val="tx1"/>
                        </a:solidFill>
                        <a:latin typeface="Calibri Light" panose="020F0302020204030204" pitchFamily="34" charset="0"/>
                        <a:cs typeface="Calibri Light" panose="020F0302020204030204" pitchFamily="34" charset="0"/>
                      </a:endParaRPr>
                    </a:p>
                  </a:txBody>
                  <a:tcPr>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0.9585257</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0.9599040</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0.9608502</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0.9612153</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28575" cap="flat" cmpd="sng" algn="ctr">
                      <a:solidFill>
                        <a:srgbClr val="B6E4D8"/>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algn="ctr" latinLnBrk="1"/>
                      <a:r>
                        <a:rPr lang="en-US" altLang="ko-KR" b="0" dirty="0" smtClean="0">
                          <a:solidFill>
                            <a:schemeClr val="tx1"/>
                          </a:solidFill>
                          <a:latin typeface="Calibri Light" panose="020F0302020204030204" pitchFamily="34" charset="0"/>
                          <a:cs typeface="Calibri Light" panose="020F0302020204030204" pitchFamily="34" charset="0"/>
                        </a:rPr>
                        <a:t>0.9612539</a:t>
                      </a:r>
                      <a:endParaRPr lang="ko-KR" altLang="en-US" b="0" dirty="0">
                        <a:solidFill>
                          <a:schemeClr val="tx1"/>
                        </a:solidFill>
                        <a:latin typeface="Calibri Light" panose="020F0302020204030204" pitchFamily="34" charset="0"/>
                        <a:cs typeface="Calibri Light" panose="020F0302020204030204" pitchFamily="34" charset="0"/>
                      </a:endParaRPr>
                    </a:p>
                  </a:txBody>
                  <a:tcPr>
                    <a:lnL w="28575" cap="flat" cmpd="sng" algn="ctr">
                      <a:solidFill>
                        <a:srgbClr val="B6E4D8"/>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3667541732"/>
                  </a:ext>
                </a:extLst>
              </a:tr>
            </a:tbl>
          </a:graphicData>
        </a:graphic>
      </p:graphicFrame>
      <p:sp>
        <p:nvSpPr>
          <p:cNvPr id="20" name="TextBox 19"/>
          <p:cNvSpPr txBox="1"/>
          <p:nvPr/>
        </p:nvSpPr>
        <p:spPr>
          <a:xfrm>
            <a:off x="1537199" y="5299288"/>
            <a:ext cx="7950349" cy="923330"/>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ü"/>
            </a:pPr>
            <a:r>
              <a:rPr lang="en-US" altLang="ko-KR" dirty="0" smtClean="0">
                <a:latin typeface="Calibri Light" panose="020F0302020204030204" pitchFamily="34" charset="0"/>
                <a:cs typeface="Calibri Light" panose="020F0302020204030204" pitchFamily="34" charset="0"/>
              </a:rPr>
              <a:t>Add </a:t>
            </a:r>
            <a:r>
              <a:rPr lang="en-US" altLang="ko-KR" dirty="0" err="1" smtClean="0">
                <a:latin typeface="Calibri Light" panose="020F0302020204030204" pitchFamily="34" charset="0"/>
                <a:cs typeface="Calibri Light" panose="020F0302020204030204" pitchFamily="34" charset="0"/>
              </a:rPr>
              <a:t>categorical_feature</a:t>
            </a:r>
            <a:r>
              <a:rPr lang="en-US" altLang="ko-KR" dirty="0" smtClean="0">
                <a:latin typeface="Calibri Light" panose="020F0302020204030204" pitchFamily="34" charset="0"/>
                <a:cs typeface="Calibri Light" panose="020F0302020204030204" pitchFamily="34" charset="0"/>
              </a:rPr>
              <a:t> : app, channel</a:t>
            </a:r>
          </a:p>
          <a:p>
            <a:pPr marL="285750" indent="-285750">
              <a:lnSpc>
                <a:spcPct val="150000"/>
              </a:lnSpc>
              <a:buClr>
                <a:srgbClr val="B6E4D8"/>
              </a:buClr>
              <a:buFont typeface="Wingdings" panose="05000000000000000000" pitchFamily="2" charset="2"/>
              <a:buChar char="ü"/>
            </a:pPr>
            <a:r>
              <a:rPr lang="en-US" altLang="ko-KR" dirty="0" err="1" smtClean="0">
                <a:latin typeface="Calibri Light" panose="020F0302020204030204" pitchFamily="34" charset="0"/>
                <a:cs typeface="Calibri Light" panose="020F0302020204030204" pitchFamily="34" charset="0"/>
              </a:rPr>
              <a:t>max_depth</a:t>
            </a:r>
            <a:r>
              <a:rPr lang="en-US" altLang="ko-KR" dirty="0" smtClean="0">
                <a:latin typeface="Calibri Light" panose="020F0302020204030204" pitchFamily="34" charset="0"/>
                <a:cs typeface="Calibri Light" panose="020F0302020204030204" pitchFamily="34" charset="0"/>
              </a:rPr>
              <a:t> : 5</a:t>
            </a:r>
          </a:p>
        </p:txBody>
      </p:sp>
      <p:sp>
        <p:nvSpPr>
          <p:cNvPr id="21" name="직사각형 20"/>
          <p:cNvSpPr/>
          <p:nvPr/>
        </p:nvSpPr>
        <p:spPr>
          <a:xfrm flipH="1">
            <a:off x="9294312" y="3908121"/>
            <a:ext cx="1440492" cy="11205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562953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5112297" cy="461665"/>
          </a:xfrm>
          <a:prstGeom prst="rect">
            <a:avLst/>
          </a:prstGeom>
          <a:noFill/>
        </p:spPr>
        <p:txBody>
          <a:bodyPr wrap="none" rtlCol="0">
            <a:spAutoFit/>
          </a:bodyPr>
          <a:lstStyle/>
          <a:p>
            <a:r>
              <a:rPr lang="en-US" altLang="ko-KR" sz="2400" dirty="0" smtClean="0">
                <a:latin typeface="Consolas" panose="020B0609020204030204" pitchFamily="49" charset="0"/>
              </a:rPr>
              <a:t>3. Target Variable Prediction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 name="그룹 28"/>
          <p:cNvGrpSpPr/>
          <p:nvPr/>
        </p:nvGrpSpPr>
        <p:grpSpPr>
          <a:xfrm>
            <a:off x="11319892" y="5933250"/>
            <a:ext cx="717631" cy="763930"/>
            <a:chOff x="146386" y="120682"/>
            <a:chExt cx="717631" cy="763930"/>
          </a:xfrm>
        </p:grpSpPr>
        <p:sp>
          <p:nvSpPr>
            <p:cNvPr id="30" name="직사각형 29"/>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p:cNvSpPr txBox="1"/>
          <p:nvPr/>
        </p:nvSpPr>
        <p:spPr>
          <a:xfrm>
            <a:off x="1537200" y="1792800"/>
            <a:ext cx="2363468" cy="369332"/>
          </a:xfrm>
          <a:prstGeom prst="rect">
            <a:avLst/>
          </a:prstGeom>
          <a:noFill/>
        </p:spPr>
        <p:txBody>
          <a:bodyPr wrap="none" rtlCol="0">
            <a:spAutoFit/>
          </a:bodyPr>
          <a:lstStyle/>
          <a:p>
            <a:r>
              <a:rPr lang="en-US" altLang="ko-KR" dirty="0" smtClean="0">
                <a:latin typeface="Constantia" panose="02030602050306030303" pitchFamily="18" charset="0"/>
              </a:rPr>
              <a:t>Predict target variable</a:t>
            </a:r>
          </a:p>
        </p:txBody>
      </p:sp>
      <p:sp>
        <p:nvSpPr>
          <p:cNvPr id="40" name="TextBox 39"/>
          <p:cNvSpPr txBox="1"/>
          <p:nvPr/>
        </p:nvSpPr>
        <p:spPr>
          <a:xfrm>
            <a:off x="1537200" y="2206350"/>
            <a:ext cx="7950349" cy="923330"/>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Mean </a:t>
            </a:r>
            <a:r>
              <a:rPr lang="en-US" altLang="ko-KR" dirty="0">
                <a:latin typeface="Calibri Light" panose="020F0302020204030204" pitchFamily="34" charset="0"/>
                <a:cs typeface="Calibri Light" panose="020F0302020204030204" pitchFamily="34" charset="0"/>
              </a:rPr>
              <a:t>of the highest 3 </a:t>
            </a:r>
            <a:r>
              <a:rPr lang="en-US" altLang="ko-KR" dirty="0" smtClean="0">
                <a:latin typeface="Calibri Light" panose="020F0302020204030204" pitchFamily="34" charset="0"/>
                <a:cs typeface="Calibri Light" panose="020F0302020204030204" pitchFamily="34" charset="0"/>
              </a:rPr>
              <a:t>scores : 0.9614675</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Min or Max of the highest 3 scores </a:t>
            </a:r>
            <a:r>
              <a:rPr lang="en-US" altLang="ko-KR" dirty="0" smtClean="0">
                <a:latin typeface="Calibri Light" panose="020F0302020204030204" pitchFamily="34" charset="0"/>
                <a:cs typeface="Calibri Light" panose="020F0302020204030204" pitchFamily="34" charset="0"/>
              </a:rPr>
              <a:t>: 0.9614597</a:t>
            </a:r>
            <a:endParaRPr lang="ko-KR" alt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927479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2393604" cy="461665"/>
          </a:xfrm>
          <a:prstGeom prst="rect">
            <a:avLst/>
          </a:prstGeom>
          <a:noFill/>
        </p:spPr>
        <p:txBody>
          <a:bodyPr wrap="none" rtlCol="0">
            <a:spAutoFit/>
          </a:bodyPr>
          <a:lstStyle/>
          <a:p>
            <a:r>
              <a:rPr lang="en-US" altLang="ko-KR" sz="2400" dirty="0" smtClean="0">
                <a:latin typeface="Consolas" panose="020B0609020204030204" pitchFamily="49" charset="0"/>
              </a:rPr>
              <a:t>4</a:t>
            </a:r>
            <a:r>
              <a:rPr lang="en-US" altLang="ko-KR" sz="2400" dirty="0">
                <a:latin typeface="Consolas" panose="020B0609020204030204" pitchFamily="49" charset="0"/>
              </a:rPr>
              <a:t>. Conclusion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p:cNvGrpSpPr/>
          <p:nvPr/>
        </p:nvGrpSpPr>
        <p:grpSpPr>
          <a:xfrm>
            <a:off x="11319892" y="5933250"/>
            <a:ext cx="717631" cy="763930"/>
            <a:chOff x="146386" y="120682"/>
            <a:chExt cx="717631" cy="763930"/>
          </a:xfrm>
        </p:grpSpPr>
        <p:sp>
          <p:nvSpPr>
            <p:cNvPr id="9" name="직사각형 8"/>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1535187" y="1800000"/>
            <a:ext cx="808042" cy="369332"/>
          </a:xfrm>
          <a:prstGeom prst="rect">
            <a:avLst/>
          </a:prstGeom>
          <a:noFill/>
        </p:spPr>
        <p:txBody>
          <a:bodyPr wrap="none" rtlCol="0">
            <a:spAutoFit/>
          </a:bodyPr>
          <a:lstStyle/>
          <a:p>
            <a:r>
              <a:rPr lang="en-US" altLang="ko-KR" dirty="0" smtClean="0">
                <a:latin typeface="Constantia" panose="02030602050306030303" pitchFamily="18" charset="0"/>
              </a:rPr>
              <a:t>Result</a:t>
            </a:r>
          </a:p>
        </p:txBody>
      </p:sp>
      <p:sp>
        <p:nvSpPr>
          <p:cNvPr id="21" name="TextBox 20"/>
          <p:cNvSpPr txBox="1"/>
          <p:nvPr/>
        </p:nvSpPr>
        <p:spPr>
          <a:xfrm>
            <a:off x="1535187" y="2268335"/>
            <a:ext cx="7950349" cy="923330"/>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Variables related to app and channel were important.</a:t>
            </a:r>
          </a:p>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The best score : </a:t>
            </a:r>
            <a:r>
              <a:rPr lang="en-US" altLang="ko-KR" dirty="0">
                <a:latin typeface="Calibri Light" panose="020F0302020204030204" pitchFamily="34" charset="0"/>
                <a:cs typeface="Calibri Light" panose="020F0302020204030204" pitchFamily="34" charset="0"/>
              </a:rPr>
              <a:t>0.9614675</a:t>
            </a:r>
          </a:p>
        </p:txBody>
      </p:sp>
      <p:sp>
        <p:nvSpPr>
          <p:cNvPr id="22" name="TextBox 21"/>
          <p:cNvSpPr txBox="1"/>
          <p:nvPr/>
        </p:nvSpPr>
        <p:spPr>
          <a:xfrm>
            <a:off x="1535186" y="4341340"/>
            <a:ext cx="7950349" cy="464871"/>
          </a:xfrm>
          <a:prstGeom prst="rect">
            <a:avLst/>
          </a:prstGeom>
          <a:noFill/>
        </p:spPr>
        <p:txBody>
          <a:bodyPr wrap="square" rtlCol="0">
            <a:spAutoFit/>
          </a:bodyPr>
          <a:lstStyle/>
          <a:p>
            <a:pPr marL="285750" indent="-285750">
              <a:lnSpc>
                <a:spcPct val="150000"/>
              </a:lnSpc>
              <a:buClr>
                <a:srgbClr val="B6E4D8"/>
              </a:buClr>
              <a:buFont typeface="Wingdings" panose="05000000000000000000" pitchFamily="2" charset="2"/>
              <a:buChar char="v"/>
            </a:pPr>
            <a:r>
              <a:rPr lang="en-US" altLang="ko-KR" dirty="0" smtClean="0">
                <a:latin typeface="Calibri Light" panose="020F0302020204030204" pitchFamily="34" charset="0"/>
                <a:cs typeface="Calibri Light" panose="020F0302020204030204" pitchFamily="34" charset="0"/>
              </a:rPr>
              <a:t>It was more important to know which variables to use than which model to use.</a:t>
            </a:r>
          </a:p>
        </p:txBody>
      </p:sp>
      <p:sp>
        <p:nvSpPr>
          <p:cNvPr id="23" name="TextBox 22"/>
          <p:cNvSpPr txBox="1"/>
          <p:nvPr/>
        </p:nvSpPr>
        <p:spPr>
          <a:xfrm>
            <a:off x="1535187" y="3829281"/>
            <a:ext cx="1306576" cy="369332"/>
          </a:xfrm>
          <a:prstGeom prst="rect">
            <a:avLst/>
          </a:prstGeom>
          <a:noFill/>
        </p:spPr>
        <p:txBody>
          <a:bodyPr wrap="none" rtlCol="0">
            <a:spAutoFit/>
          </a:bodyPr>
          <a:lstStyle/>
          <a:p>
            <a:r>
              <a:rPr lang="en-US" altLang="ko-KR" dirty="0">
                <a:latin typeface="Constantia" panose="02030602050306030303" pitchFamily="18" charset="0"/>
              </a:rPr>
              <a:t>R</a:t>
            </a:r>
            <a:r>
              <a:rPr lang="en-US" altLang="ko-KR" dirty="0" smtClean="0">
                <a:latin typeface="Constantia" panose="02030602050306030303" pitchFamily="18" charset="0"/>
              </a:rPr>
              <a:t>ealization</a:t>
            </a:r>
          </a:p>
        </p:txBody>
      </p:sp>
    </p:spTree>
    <p:extLst>
      <p:ext uri="{BB962C8B-B14F-4D97-AF65-F5344CB8AC3E}">
        <p14:creationId xmlns:p14="http://schemas.microsoft.com/office/powerpoint/2010/main" val="10760867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4294967295"/>
          </p:nvPr>
        </p:nvSpPr>
        <p:spPr>
          <a:xfrm>
            <a:off x="2062262" y="2175270"/>
            <a:ext cx="8831482" cy="2071016"/>
          </a:xfrm>
        </p:spPr>
        <p:txBody>
          <a:bodyPr wrap="square" anchor="ctr">
            <a:spAutoFit/>
          </a:bodyPr>
          <a:lstStyle/>
          <a:p>
            <a:pPr algn="ctr">
              <a:lnSpc>
                <a:spcPct val="150000"/>
              </a:lnSpc>
            </a:pPr>
            <a:r>
              <a:rPr lang="en-US" altLang="ko-KR" sz="9600" dirty="0" smtClean="0">
                <a:latin typeface="Consolas" panose="020B0609020204030204" pitchFamily="49" charset="0"/>
              </a:rPr>
              <a:t>Thank you.</a:t>
            </a:r>
            <a:endParaRPr lang="ko-KR" altLang="en-US" sz="9600" dirty="0">
              <a:latin typeface="Consolas" panose="020B0609020204030204" pitchFamily="49" charset="0"/>
            </a:endParaRPr>
          </a:p>
        </p:txBody>
      </p:sp>
      <p:sp>
        <p:nvSpPr>
          <p:cNvPr id="6" name="직사각형 5"/>
          <p:cNvSpPr/>
          <p:nvPr/>
        </p:nvSpPr>
        <p:spPr>
          <a:xfrm>
            <a:off x="0" y="1138136"/>
            <a:ext cx="12192000" cy="93345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8613776" y="6628251"/>
            <a:ext cx="3578224" cy="246221"/>
          </a:xfrm>
          <a:prstGeom prst="rect">
            <a:avLst/>
          </a:prstGeom>
          <a:noFill/>
        </p:spPr>
        <p:txBody>
          <a:bodyPr wrap="none" rtlCol="0">
            <a:spAutoFit/>
          </a:bodyPr>
          <a:lstStyle/>
          <a:p>
            <a:r>
              <a:rPr lang="en-US" altLang="ko-KR" sz="1000" dirty="0">
                <a:latin typeface="Calibri Light" panose="020F0302020204030204" pitchFamily="34" charset="0"/>
                <a:cs typeface="Calibri Light" panose="020F0302020204030204" pitchFamily="34" charset="0"/>
              </a:rPr>
              <a:t>GitHub : </a:t>
            </a:r>
            <a:r>
              <a:rPr lang="en-US" altLang="ko-KR" sz="1000" dirty="0">
                <a:latin typeface="Calibri Light" panose="020F0302020204030204" pitchFamily="34" charset="0"/>
                <a:cs typeface="Calibri Light" panose="020F0302020204030204" pitchFamily="34" charset="0"/>
                <a:hlinkClick r:id="rId2"/>
              </a:rPr>
              <a:t>https://github.com/MinPinSunHwa/Ad_Tracking_Project</a:t>
            </a:r>
            <a:endParaRPr lang="ko-KR" altLang="en-US" sz="1000" dirty="0">
              <a:latin typeface="Calibri Light" panose="020F0302020204030204" pitchFamily="34" charset="0"/>
              <a:cs typeface="Calibri Light" panose="020F0302020204030204" pitchFamily="34" charset="0"/>
            </a:endParaRPr>
          </a:p>
        </p:txBody>
      </p:sp>
      <p:sp>
        <p:nvSpPr>
          <p:cNvPr id="5" name="직사각형 4"/>
          <p:cNvSpPr/>
          <p:nvPr/>
        </p:nvSpPr>
        <p:spPr>
          <a:xfrm>
            <a:off x="0" y="4349918"/>
            <a:ext cx="12192000" cy="27072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rot="5400000">
            <a:off x="6052800" y="-1746082"/>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p:cNvGrpSpPr/>
          <p:nvPr/>
        </p:nvGrpSpPr>
        <p:grpSpPr>
          <a:xfrm>
            <a:off x="502735" y="2528569"/>
            <a:ext cx="1559529" cy="1550630"/>
            <a:chOff x="146386" y="120682"/>
            <a:chExt cx="717631" cy="763930"/>
          </a:xfrm>
        </p:grpSpPr>
        <p:sp>
          <p:nvSpPr>
            <p:cNvPr id="9" name="직사각형 8"/>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rot="4734386">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rot="5861859">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rot="494577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rot="5797933">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040073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413114" cy="461665"/>
          </a:xfrm>
          <a:prstGeom prst="rect">
            <a:avLst/>
          </a:prstGeom>
          <a:noFill/>
        </p:spPr>
        <p:txBody>
          <a:bodyPr wrap="none" rtlCol="0">
            <a:spAutoFit/>
          </a:bodyPr>
          <a:lstStyle/>
          <a:p>
            <a:r>
              <a:rPr lang="en-US" altLang="ko-KR" sz="2400" dirty="0" smtClean="0">
                <a:latin typeface="Consolas" panose="020B0609020204030204" pitchFamily="49" charset="0"/>
              </a:rPr>
              <a:t>1</a:t>
            </a:r>
            <a:r>
              <a:rPr lang="en-US" altLang="ko-KR" sz="2400" dirty="0">
                <a:latin typeface="Consolas" panose="020B0609020204030204" pitchFamily="49" charset="0"/>
              </a:rPr>
              <a:t>. Data Exploration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p:cNvGrpSpPr/>
          <p:nvPr/>
        </p:nvGrpSpPr>
        <p:grpSpPr>
          <a:xfrm>
            <a:off x="11319892" y="5933250"/>
            <a:ext cx="717631" cy="763930"/>
            <a:chOff x="146386" y="120682"/>
            <a:chExt cx="717631" cy="763930"/>
          </a:xfrm>
        </p:grpSpPr>
        <p:sp>
          <p:nvSpPr>
            <p:cNvPr id="22" name="직사각형 21"/>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1256102" y="1502286"/>
            <a:ext cx="4634923" cy="369332"/>
          </a:xfrm>
          <a:prstGeom prst="rect">
            <a:avLst/>
          </a:prstGeom>
          <a:noFill/>
        </p:spPr>
        <p:txBody>
          <a:bodyPr wrap="none" rtlCol="0">
            <a:spAutoFit/>
          </a:bodyPr>
          <a:lstStyle/>
          <a:p>
            <a:r>
              <a:rPr lang="en-US" altLang="ko-KR" dirty="0" smtClean="0">
                <a:latin typeface="Constantia" panose="02030602050306030303" pitchFamily="18" charset="0"/>
              </a:rPr>
              <a:t>Check the number of download by click time</a:t>
            </a:r>
            <a:endParaRPr lang="ko-KR" altLang="en-US" dirty="0">
              <a:latin typeface="Constantia" panose="02030602050306030303" pitchFamily="18" charset="0"/>
            </a:endParaRPr>
          </a:p>
        </p:txBody>
      </p:sp>
      <p:pic>
        <p:nvPicPr>
          <p:cNvPr id="5" name="그림 4"/>
          <p:cNvPicPr>
            <a:picLocks noChangeAspect="1"/>
          </p:cNvPicPr>
          <p:nvPr/>
        </p:nvPicPr>
        <p:blipFill>
          <a:blip r:embed="rId2"/>
          <a:stretch>
            <a:fillRect/>
          </a:stretch>
        </p:blipFill>
        <p:spPr>
          <a:xfrm>
            <a:off x="2298710" y="2170395"/>
            <a:ext cx="7748765" cy="4052223"/>
          </a:xfrm>
          <a:prstGeom prst="rect">
            <a:avLst/>
          </a:prstGeom>
        </p:spPr>
      </p:pic>
    </p:spTree>
    <p:extLst>
      <p:ext uri="{BB962C8B-B14F-4D97-AF65-F5344CB8AC3E}">
        <p14:creationId xmlns:p14="http://schemas.microsoft.com/office/powerpoint/2010/main" val="49310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413114" cy="461665"/>
          </a:xfrm>
          <a:prstGeom prst="rect">
            <a:avLst/>
          </a:prstGeom>
          <a:noFill/>
        </p:spPr>
        <p:txBody>
          <a:bodyPr wrap="none" rtlCol="0">
            <a:spAutoFit/>
          </a:bodyPr>
          <a:lstStyle/>
          <a:p>
            <a:r>
              <a:rPr lang="en-US" altLang="ko-KR" sz="2400" dirty="0" smtClean="0">
                <a:latin typeface="Consolas" panose="020B0609020204030204" pitchFamily="49" charset="0"/>
              </a:rPr>
              <a:t>1</a:t>
            </a:r>
            <a:r>
              <a:rPr lang="en-US" altLang="ko-KR" sz="2400" dirty="0">
                <a:latin typeface="Consolas" panose="020B0609020204030204" pitchFamily="49" charset="0"/>
              </a:rPr>
              <a:t>. Data Exploration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p:cNvGrpSpPr/>
          <p:nvPr/>
        </p:nvGrpSpPr>
        <p:grpSpPr>
          <a:xfrm>
            <a:off x="11319892" y="5933250"/>
            <a:ext cx="717631" cy="763930"/>
            <a:chOff x="146386" y="120682"/>
            <a:chExt cx="717631" cy="763930"/>
          </a:xfrm>
        </p:grpSpPr>
        <p:sp>
          <p:nvSpPr>
            <p:cNvPr id="22" name="직사각형 21"/>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1256102" y="1502286"/>
            <a:ext cx="2851743" cy="369332"/>
          </a:xfrm>
          <a:prstGeom prst="rect">
            <a:avLst/>
          </a:prstGeom>
          <a:noFill/>
        </p:spPr>
        <p:txBody>
          <a:bodyPr wrap="none" rtlCol="0">
            <a:spAutoFit/>
          </a:bodyPr>
          <a:lstStyle/>
          <a:p>
            <a:r>
              <a:rPr lang="en-US" altLang="ko-KR" dirty="0" smtClean="0">
                <a:latin typeface="Constantia" panose="02030602050306030303" pitchFamily="18" charset="0"/>
              </a:rPr>
              <a:t>Check click count per hour</a:t>
            </a:r>
            <a:endParaRPr lang="ko-KR" altLang="en-US" dirty="0">
              <a:latin typeface="Constantia" panose="02030602050306030303" pitchFamily="18" charset="0"/>
            </a:endParaRPr>
          </a:p>
        </p:txBody>
      </p:sp>
      <p:pic>
        <p:nvPicPr>
          <p:cNvPr id="7" name="그림 6"/>
          <p:cNvPicPr>
            <a:picLocks noChangeAspect="1"/>
          </p:cNvPicPr>
          <p:nvPr/>
        </p:nvPicPr>
        <p:blipFill rotWithShape="1">
          <a:blip r:embed="rId2"/>
          <a:srcRect b="66533"/>
          <a:stretch/>
        </p:blipFill>
        <p:spPr>
          <a:xfrm>
            <a:off x="1256102" y="2255244"/>
            <a:ext cx="10340641" cy="3327783"/>
          </a:xfrm>
          <a:prstGeom prst="rect">
            <a:avLst/>
          </a:prstGeom>
        </p:spPr>
      </p:pic>
    </p:spTree>
    <p:extLst>
      <p:ext uri="{BB962C8B-B14F-4D97-AF65-F5344CB8AC3E}">
        <p14:creationId xmlns:p14="http://schemas.microsoft.com/office/powerpoint/2010/main" val="194732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413114" cy="461665"/>
          </a:xfrm>
          <a:prstGeom prst="rect">
            <a:avLst/>
          </a:prstGeom>
          <a:noFill/>
        </p:spPr>
        <p:txBody>
          <a:bodyPr wrap="none" rtlCol="0">
            <a:spAutoFit/>
          </a:bodyPr>
          <a:lstStyle/>
          <a:p>
            <a:r>
              <a:rPr lang="en-US" altLang="ko-KR" sz="2400" dirty="0" smtClean="0">
                <a:latin typeface="Consolas" panose="020B0609020204030204" pitchFamily="49" charset="0"/>
              </a:rPr>
              <a:t>1</a:t>
            </a:r>
            <a:r>
              <a:rPr lang="en-US" altLang="ko-KR" sz="2400" dirty="0">
                <a:latin typeface="Consolas" panose="020B0609020204030204" pitchFamily="49" charset="0"/>
              </a:rPr>
              <a:t>. Data Exploration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p:cNvGrpSpPr/>
          <p:nvPr/>
        </p:nvGrpSpPr>
        <p:grpSpPr>
          <a:xfrm>
            <a:off x="11319892" y="5933250"/>
            <a:ext cx="717631" cy="763930"/>
            <a:chOff x="146386" y="120682"/>
            <a:chExt cx="717631" cy="763930"/>
          </a:xfrm>
        </p:grpSpPr>
        <p:sp>
          <p:nvSpPr>
            <p:cNvPr id="22" name="직사각형 21"/>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1256102" y="1502286"/>
            <a:ext cx="3375283" cy="369332"/>
          </a:xfrm>
          <a:prstGeom prst="rect">
            <a:avLst/>
          </a:prstGeom>
          <a:noFill/>
        </p:spPr>
        <p:txBody>
          <a:bodyPr wrap="none" rtlCol="0">
            <a:spAutoFit/>
          </a:bodyPr>
          <a:lstStyle/>
          <a:p>
            <a:r>
              <a:rPr lang="en-US" altLang="ko-KR" dirty="0" smtClean="0">
                <a:latin typeface="Constantia" panose="02030602050306030303" pitchFamily="18" charset="0"/>
              </a:rPr>
              <a:t>Check download count per hour</a:t>
            </a:r>
            <a:endParaRPr lang="ko-KR" altLang="en-US" dirty="0">
              <a:latin typeface="Constantia" panose="02030602050306030303" pitchFamily="18" charset="0"/>
            </a:endParaRPr>
          </a:p>
        </p:txBody>
      </p:sp>
      <p:pic>
        <p:nvPicPr>
          <p:cNvPr id="7" name="그림 6"/>
          <p:cNvPicPr>
            <a:picLocks noChangeAspect="1"/>
          </p:cNvPicPr>
          <p:nvPr/>
        </p:nvPicPr>
        <p:blipFill rotWithShape="1">
          <a:blip r:embed="rId2"/>
          <a:srcRect t="33368" b="33650"/>
          <a:stretch/>
        </p:blipFill>
        <p:spPr>
          <a:xfrm>
            <a:off x="1256102" y="2265157"/>
            <a:ext cx="10318937" cy="3272615"/>
          </a:xfrm>
          <a:prstGeom prst="rect">
            <a:avLst/>
          </a:prstGeom>
        </p:spPr>
      </p:pic>
    </p:spTree>
    <p:extLst>
      <p:ext uri="{BB962C8B-B14F-4D97-AF65-F5344CB8AC3E}">
        <p14:creationId xmlns:p14="http://schemas.microsoft.com/office/powerpoint/2010/main" val="67181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824303"/>
            <a:ext cx="12192000" cy="29435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rot="5400000">
            <a:off x="-3012312" y="3012312"/>
            <a:ext cx="6858001" cy="83337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rot="5400000">
            <a:off x="6052800" y="-5271697"/>
            <a:ext cx="86400" cy="12192000"/>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226918" y="220446"/>
            <a:ext cx="3413114" cy="461665"/>
          </a:xfrm>
          <a:prstGeom prst="rect">
            <a:avLst/>
          </a:prstGeom>
          <a:noFill/>
        </p:spPr>
        <p:txBody>
          <a:bodyPr wrap="none" rtlCol="0">
            <a:spAutoFit/>
          </a:bodyPr>
          <a:lstStyle/>
          <a:p>
            <a:r>
              <a:rPr lang="en-US" altLang="ko-KR" sz="2400" dirty="0" smtClean="0">
                <a:latin typeface="Consolas" panose="020B0609020204030204" pitchFamily="49" charset="0"/>
              </a:rPr>
              <a:t>1</a:t>
            </a:r>
            <a:r>
              <a:rPr lang="en-US" altLang="ko-KR" sz="2400" dirty="0">
                <a:latin typeface="Consolas" panose="020B0609020204030204" pitchFamily="49" charset="0"/>
              </a:rPr>
              <a:t>. Data Exploration</a:t>
            </a:r>
            <a:endParaRPr lang="ko-KR" altLang="en-US" sz="2400" dirty="0">
              <a:latin typeface="Consolas" panose="020B0609020204030204" pitchFamily="49" charset="0"/>
            </a:endParaRPr>
          </a:p>
        </p:txBody>
      </p:sp>
      <p:sp>
        <p:nvSpPr>
          <p:cNvPr id="8" name="직사각형 7"/>
          <p:cNvSpPr/>
          <p:nvPr/>
        </p:nvSpPr>
        <p:spPr>
          <a:xfrm rot="10800000">
            <a:off x="833378" y="-1"/>
            <a:ext cx="84877" cy="6858001"/>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p:cNvGrpSpPr/>
          <p:nvPr/>
        </p:nvGrpSpPr>
        <p:grpSpPr>
          <a:xfrm>
            <a:off x="11319892" y="5933250"/>
            <a:ext cx="717631" cy="763930"/>
            <a:chOff x="146386" y="120682"/>
            <a:chExt cx="717631" cy="763930"/>
          </a:xfrm>
        </p:grpSpPr>
        <p:sp>
          <p:nvSpPr>
            <p:cNvPr id="22" name="직사각형 21"/>
            <p:cNvSpPr/>
            <p:nvPr/>
          </p:nvSpPr>
          <p:spPr>
            <a:xfrm rot="5400000">
              <a:off x="690396"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rot="5400000">
              <a:off x="690396"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rot="5400000">
              <a:off x="690397"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rot="5400000">
              <a:off x="412604" y="132257"/>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rot="5400000">
              <a:off x="412604"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rot="5400000">
              <a:off x="412604"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rot="5400000">
              <a:off x="134811" y="132258"/>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rot="5400000">
              <a:off x="134811" y="421625"/>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rot="5400000">
              <a:off x="134812" y="710992"/>
              <a:ext cx="185195" cy="162045"/>
            </a:xfrm>
            <a:prstGeom prst="rect">
              <a:avLst/>
            </a:prstGeom>
            <a:solidFill>
              <a:srgbClr val="B6E4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1256102" y="1502286"/>
            <a:ext cx="3187091" cy="369332"/>
          </a:xfrm>
          <a:prstGeom prst="rect">
            <a:avLst/>
          </a:prstGeom>
          <a:noFill/>
        </p:spPr>
        <p:txBody>
          <a:bodyPr wrap="none" rtlCol="0">
            <a:spAutoFit/>
          </a:bodyPr>
          <a:lstStyle/>
          <a:p>
            <a:r>
              <a:rPr lang="en-US" altLang="ko-KR" dirty="0" smtClean="0">
                <a:latin typeface="Constantia" panose="02030602050306030303" pitchFamily="18" charset="0"/>
              </a:rPr>
              <a:t>Check download rate per hour</a:t>
            </a:r>
            <a:endParaRPr lang="ko-KR" altLang="en-US" dirty="0">
              <a:latin typeface="Constantia" panose="02030602050306030303" pitchFamily="18" charset="0"/>
            </a:endParaRPr>
          </a:p>
        </p:txBody>
      </p:sp>
      <p:pic>
        <p:nvPicPr>
          <p:cNvPr id="7" name="그림 6"/>
          <p:cNvPicPr>
            <a:picLocks noChangeAspect="1"/>
          </p:cNvPicPr>
          <p:nvPr/>
        </p:nvPicPr>
        <p:blipFill rotWithShape="1">
          <a:blip r:embed="rId2"/>
          <a:srcRect t="66462"/>
          <a:stretch/>
        </p:blipFill>
        <p:spPr>
          <a:xfrm>
            <a:off x="1226918" y="2265158"/>
            <a:ext cx="10370767" cy="3344444"/>
          </a:xfrm>
          <a:prstGeom prst="rect">
            <a:avLst/>
          </a:prstGeom>
        </p:spPr>
      </p:pic>
    </p:spTree>
    <p:extLst>
      <p:ext uri="{BB962C8B-B14F-4D97-AF65-F5344CB8AC3E}">
        <p14:creationId xmlns:p14="http://schemas.microsoft.com/office/powerpoint/2010/main" val="4033236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10619</TotalTime>
  <Words>1488</Words>
  <Application>Microsoft Office PowerPoint</Application>
  <PresentationFormat>와이드스크린</PresentationFormat>
  <Paragraphs>716</Paragraphs>
  <Slides>58</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58</vt:i4>
      </vt:variant>
    </vt:vector>
  </HeadingPairs>
  <TitlesOfParts>
    <vt:vector size="66" baseType="lpstr">
      <vt:lpstr>맑은 고딕</vt:lpstr>
      <vt:lpstr>Arial</vt:lpstr>
      <vt:lpstr>Bodoni MT Black</vt:lpstr>
      <vt:lpstr>Calibri Light</vt:lpstr>
      <vt:lpstr>Consolas</vt:lpstr>
      <vt:lpstr>Constantia</vt:lpstr>
      <vt:lpstr>Wingdings</vt:lpstr>
      <vt:lpstr>Office 테마</vt:lpstr>
      <vt:lpstr>TalkingData AdTracking Fraud Detection Challenge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Windows 사용자</cp:lastModifiedBy>
  <cp:revision>290</cp:revision>
  <dcterms:created xsi:type="dcterms:W3CDTF">2018-05-08T00:44:58Z</dcterms:created>
  <dcterms:modified xsi:type="dcterms:W3CDTF">2018-05-29T10:59:10Z</dcterms:modified>
</cp:coreProperties>
</file>