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5"/>
  </p:notesMasterIdLst>
  <p:handoutMasterIdLst>
    <p:handoutMasterId r:id="rId36"/>
  </p:handoutMasterIdLst>
  <p:sldIdLst>
    <p:sldId id="519" r:id="rId2"/>
    <p:sldId id="509" r:id="rId3"/>
    <p:sldId id="510" r:id="rId4"/>
    <p:sldId id="436" r:id="rId5"/>
    <p:sldId id="550" r:id="rId6"/>
    <p:sldId id="551" r:id="rId7"/>
    <p:sldId id="552" r:id="rId8"/>
    <p:sldId id="553" r:id="rId9"/>
    <p:sldId id="554" r:id="rId10"/>
    <p:sldId id="555" r:id="rId11"/>
    <p:sldId id="556" r:id="rId12"/>
    <p:sldId id="557" r:id="rId13"/>
    <p:sldId id="511" r:id="rId14"/>
    <p:sldId id="503" r:id="rId15"/>
    <p:sldId id="535" r:id="rId16"/>
    <p:sldId id="536" r:id="rId17"/>
    <p:sldId id="537" r:id="rId18"/>
    <p:sldId id="538" r:id="rId19"/>
    <p:sldId id="539" r:id="rId20"/>
    <p:sldId id="540" r:id="rId21"/>
    <p:sldId id="541" r:id="rId22"/>
    <p:sldId id="512" r:id="rId23"/>
    <p:sldId id="480" r:id="rId24"/>
    <p:sldId id="578" r:id="rId25"/>
    <p:sldId id="542" r:id="rId26"/>
    <p:sldId id="544" r:id="rId27"/>
    <p:sldId id="545" r:id="rId28"/>
    <p:sldId id="546" r:id="rId29"/>
    <p:sldId id="547" r:id="rId30"/>
    <p:sldId id="548" r:id="rId31"/>
    <p:sldId id="521" r:id="rId32"/>
    <p:sldId id="579" r:id="rId33"/>
    <p:sldId id="517" r:id="rId34"/>
  </p:sldIdLst>
  <p:sldSz cx="9144000" cy="5143500" type="screen16x9"/>
  <p:notesSz cx="6858000" cy="9144000"/>
  <p:custDataLst>
    <p:tags r:id="rId37"/>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295">
          <p15:clr>
            <a:srgbClr val="A4A3A4"/>
          </p15:clr>
        </p15:guide>
        <p15:guide id="3" orient="horz" pos="282">
          <p15:clr>
            <a:srgbClr val="A4A3A4"/>
          </p15:clr>
        </p15:guide>
        <p15:guide id="4" pos="2880">
          <p15:clr>
            <a:srgbClr val="A4A3A4"/>
          </p15:clr>
        </p15:guide>
        <p15:guide id="5" orient="horz" pos="1582">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6383"/>
    <a:srgbClr val="2B3649"/>
    <a:srgbClr val="3B4A62"/>
    <a:srgbClr val="313D53"/>
    <a:srgbClr val="223762"/>
    <a:srgbClr val="FEFEFE"/>
    <a:srgbClr val="063D54"/>
    <a:srgbClr val="2E4864"/>
    <a:srgbClr val="10327B"/>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6318" autoAdjust="0"/>
  </p:normalViewPr>
  <p:slideViewPr>
    <p:cSldViewPr snapToGrid="0" showGuides="1">
      <p:cViewPr varScale="1">
        <p:scale>
          <a:sx n="102" d="100"/>
          <a:sy n="102" d="100"/>
        </p:scale>
        <p:origin x="1046" y="58"/>
      </p:cViewPr>
      <p:guideLst>
        <p:guide orient="horz" pos="3094"/>
        <p:guide pos="295"/>
        <p:guide orient="horz" pos="282"/>
        <p:guide pos="2880"/>
        <p:guide orient="horz" pos="1582"/>
        <p:guide pos="5443"/>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88" d="100"/>
          <a:sy n="88" d="100"/>
        </p:scale>
        <p:origin x="358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2020/4/11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2020/4/11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638619-31E4-4D17-95D0-5E6F081F29A8}"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t>32</a:t>
            </a:fld>
            <a:endParaRPr lang="zh-CN" altLang="en-US">
              <a:solidFill>
                <a:prstClr val="black"/>
              </a:solidFill>
            </a:endParaRPr>
          </a:p>
        </p:txBody>
      </p:sp>
    </p:spTree>
    <p:extLst>
      <p:ext uri="{BB962C8B-B14F-4D97-AF65-F5344CB8AC3E}">
        <p14:creationId xmlns:p14="http://schemas.microsoft.com/office/powerpoint/2010/main" val="3606987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1"/>
            <a:ext cx="4572000" cy="51434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4767263"/>
            <a:ext cx="2057400" cy="273844"/>
          </a:xfrm>
          <a:prstGeom prst="rect">
            <a:avLst/>
          </a:prstGeom>
        </p:spPr>
        <p:txBody>
          <a:bodyPr/>
          <a:lstStyle/>
          <a:p>
            <a:fld id="{C03DE807-215E-47EB-B84B-198322179C58}" type="datetimeFigureOut">
              <a:rPr lang="zh-CN" altLang="en-US" smtClean="0"/>
              <a:t>2020/4/11</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42C4D9BF-80BE-46C2-A213-B29FE6F6BA11}" type="slidenum">
              <a:rPr lang="zh-CN" altLang="en-US" smtClean="0"/>
              <a:t>‹#›</a:t>
            </a:fld>
            <a:endParaRPr lang="zh-CN" altLang="en-US"/>
          </a:p>
        </p:txBody>
      </p:sp>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grpSp>
        <p:nvGrpSpPr>
          <p:cNvPr id="10" name="组合 9"/>
          <p:cNvGrpSpPr/>
          <p:nvPr userDrawn="1"/>
        </p:nvGrpSpPr>
        <p:grpSpPr>
          <a:xfrm>
            <a:off x="194035" y="204620"/>
            <a:ext cx="711088" cy="307777"/>
            <a:chOff x="258713" y="272826"/>
            <a:chExt cx="948117" cy="410369"/>
          </a:xfrm>
        </p:grpSpPr>
        <p:sp>
          <p:nvSpPr>
            <p:cNvPr id="8" name="矩形: 圆角 7"/>
            <p:cNvSpPr/>
            <p:nvPr userDrawn="1"/>
          </p:nvSpPr>
          <p:spPr>
            <a:xfrm>
              <a:off x="338202" y="302725"/>
              <a:ext cx="789139" cy="340313"/>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userDrawn="1"/>
          </p:nvSpPr>
          <p:spPr>
            <a:xfrm>
              <a:off x="258713" y="272826"/>
              <a:ext cx="948117" cy="410369"/>
            </a:xfrm>
            <a:prstGeom prst="rect">
              <a:avLst/>
            </a:prstGeom>
          </p:spPr>
          <p:txBody>
            <a:bodyPr wrap="square">
              <a:spAutoFit/>
            </a:bodyPr>
            <a:lstStyle/>
            <a:p>
              <a:pPr algn="ctr"/>
              <a:r>
                <a:rPr lang="en-US" altLang="zh-CN" sz="1400" i="0" dirty="0">
                  <a:solidFill>
                    <a:schemeClr val="tx1">
                      <a:lumMod val="75000"/>
                      <a:lumOff val="25000"/>
                    </a:schemeClr>
                  </a:solidFill>
                  <a:latin typeface="Agency FB" panose="020B0503020202020204" pitchFamily="34" charset="0"/>
                  <a:cs typeface="Segoe UI" panose="020B0502040204020203" pitchFamily="34" charset="0"/>
                </a:rPr>
                <a:t>LOGO</a:t>
              </a:r>
              <a:endParaRPr lang="zh-CN" altLang="en-US" sz="1400" i="0" dirty="0">
                <a:solidFill>
                  <a:schemeClr val="tx1">
                    <a:lumMod val="75000"/>
                    <a:lumOff val="25000"/>
                  </a:schemeClr>
                </a:solidFill>
                <a:latin typeface="Agency FB" panose="020B0503020202020204" pitchFamily="34" charset="0"/>
                <a:cs typeface="Segoe UI" panose="020B0502040204020203" pitchFamily="34" charset="0"/>
              </a:endParaRPr>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0" y="4364"/>
            <a:ext cx="9144000" cy="5139136"/>
          </a:xfrm>
          <a:prstGeom prst="rect">
            <a:avLst/>
          </a:prstGeom>
        </p:spPr>
      </p:pic>
      <p:sp>
        <p:nvSpPr>
          <p:cNvPr id="4" name="矩形 3"/>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screen"/>
          <a:stretch>
            <a:fillRect/>
          </a:stretch>
        </p:blipFill>
        <p:spPr>
          <a:xfrm>
            <a:off x="0" y="4364"/>
            <a:ext cx="9144000" cy="5139136"/>
          </a:xfrm>
          <a:prstGeom prst="rect">
            <a:avLst/>
          </a:prstGeom>
        </p:spPr>
      </p:pic>
      <p:sp>
        <p:nvSpPr>
          <p:cNvPr id="12" name="矩形 11"/>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4364"/>
            <a:ext cx="9144000" cy="5139136"/>
          </a:xfrm>
          <a:prstGeom prst="rect">
            <a:avLst/>
          </a:prstGeom>
        </p:spPr>
      </p:pic>
      <p:sp>
        <p:nvSpPr>
          <p:cNvPr id="7" name="矩形 6"/>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4 Team Subtitle 2">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screen"/>
          <a:stretch>
            <a:fillRect/>
          </a:stretch>
        </p:blipFill>
        <p:spPr>
          <a:xfrm>
            <a:off x="0" y="4364"/>
            <a:ext cx="9144000" cy="5139136"/>
          </a:xfrm>
          <a:prstGeom prst="rect">
            <a:avLst/>
          </a:prstGeom>
        </p:spPr>
      </p:pic>
      <p:sp>
        <p:nvSpPr>
          <p:cNvPr id="13" name="矩形 1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85800" y="209971"/>
            <a:ext cx="7772400" cy="61317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6202"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90"/>
            </a:lvl1pPr>
          </a:lstStyle>
          <a:p>
            <a:endParaRPr lang="en-US" dirty="0"/>
          </a:p>
        </p:txBody>
      </p:sp>
      <p:sp>
        <p:nvSpPr>
          <p:cNvPr id="14" name="Content Placeholder 13"/>
          <p:cNvSpPr>
            <a:spLocks noGrp="1"/>
          </p:cNvSpPr>
          <p:nvPr>
            <p:ph sz="quarter" idx="18" hasCustomPrompt="1"/>
          </p:nvPr>
        </p:nvSpPr>
        <p:spPr>
          <a:xfrm>
            <a:off x="53944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019098"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90"/>
            </a:lvl1pPr>
          </a:lstStyle>
          <a:p>
            <a:endParaRPr lang="en-US" dirty="0"/>
          </a:p>
        </p:txBody>
      </p:sp>
      <p:sp>
        <p:nvSpPr>
          <p:cNvPr id="28" name="Content Placeholder 13"/>
          <p:cNvSpPr>
            <a:spLocks noGrp="1"/>
          </p:cNvSpPr>
          <p:nvPr>
            <p:ph sz="quarter" idx="20" hasCustomPrompt="1"/>
          </p:nvPr>
        </p:nvSpPr>
        <p:spPr>
          <a:xfrm>
            <a:off x="2642337"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5121995"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90"/>
            </a:lvl1pPr>
          </a:lstStyle>
          <a:p>
            <a:endParaRPr lang="en-US" dirty="0"/>
          </a:p>
        </p:txBody>
      </p:sp>
      <p:sp>
        <p:nvSpPr>
          <p:cNvPr id="30" name="Content Placeholder 13"/>
          <p:cNvSpPr>
            <a:spLocks noGrp="1"/>
          </p:cNvSpPr>
          <p:nvPr>
            <p:ph sz="quarter" idx="22" hasCustomPrompt="1"/>
          </p:nvPr>
        </p:nvSpPr>
        <p:spPr>
          <a:xfrm>
            <a:off x="4745234"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700088"/>
            <a:ext cx="7772400" cy="304800"/>
          </a:xfrm>
          <a:prstGeom prst="rect">
            <a:avLst/>
          </a:prstGeo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10" name="Picture Placeholder 3"/>
          <p:cNvSpPr>
            <a:spLocks noGrp="1"/>
          </p:cNvSpPr>
          <p:nvPr>
            <p:ph type="pic" sz="quarter" idx="42"/>
          </p:nvPr>
        </p:nvSpPr>
        <p:spPr>
          <a:xfrm>
            <a:off x="7224892" y="1229842"/>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90"/>
            </a:lvl1pPr>
          </a:lstStyle>
          <a:p>
            <a:endParaRPr lang="en-US" dirty="0"/>
          </a:p>
        </p:txBody>
      </p:sp>
      <p:sp>
        <p:nvSpPr>
          <p:cNvPr id="11" name="Content Placeholder 13"/>
          <p:cNvSpPr>
            <a:spLocks noGrp="1"/>
          </p:cNvSpPr>
          <p:nvPr>
            <p:ph sz="quarter" idx="43" hasCustomPrompt="1"/>
          </p:nvPr>
        </p:nvSpPr>
        <p:spPr>
          <a:xfrm>
            <a:off x="684813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6" name="矩形 15"/>
          <p:cNvSpPr/>
          <p:nvPr userDrawn="1"/>
        </p:nvSpPr>
        <p:spPr>
          <a:xfrm>
            <a:off x="7156828" y="4591810"/>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defTabSz="914400"/>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cSld>
  <p:clrMapOvr>
    <a:masterClrMapping/>
  </p:clrMapOvr>
  <p:transition spd="slow">
    <p:wip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078896" cy="5143500"/>
          </a:xfrm>
          <a:prstGeom prst="rect">
            <a:avLst/>
          </a:prstGeom>
        </p:spPr>
        <p:txBody>
          <a:bodyPr/>
          <a:lstStyle/>
          <a:p>
            <a:endParaRPr lang="id-ID"/>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5"/>
          <p:cNvSpPr txBox="1"/>
          <p:nvPr userDrawn="1"/>
        </p:nvSpPr>
        <p:spPr>
          <a:xfrm>
            <a:off x="8905790" y="5999798"/>
            <a:ext cx="671347" cy="307777"/>
          </a:xfrm>
          <a:prstGeom prst="rect">
            <a:avLst/>
          </a:prstGeom>
          <a:noFill/>
        </p:spPr>
        <p:txBody>
          <a:bodyPr wrap="square" rtlCol="0">
            <a:spAutoFit/>
          </a:bodyPr>
          <a:lstStyle/>
          <a:p>
            <a:pPr algn="ctr"/>
            <a:fld id="{2EEF1883-7A0E-4F66-9932-E581691AD397}" type="slidenum">
              <a:rPr lang="zh-CN" altLang="en-US" sz="1400" b="0" smtClean="0">
                <a:solidFill>
                  <a:schemeClr val="bg1"/>
                </a:solidFill>
                <a:latin typeface="微软雅黑 Light" panose="020B0502040204020203" pitchFamily="34" charset="-122"/>
                <a:ea typeface="微软雅黑 Light" panose="020B0502040204020203" pitchFamily="34" charset="-122"/>
              </a:rPr>
              <a:t>‹#›</a:t>
            </a:fld>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9.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2.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 name="文本框 3"/>
          <p:cNvSpPr txBox="1"/>
          <p:nvPr/>
        </p:nvSpPr>
        <p:spPr>
          <a:xfrm>
            <a:off x="2145786" y="1930325"/>
            <a:ext cx="4852429" cy="2354491"/>
          </a:xfrm>
          <a:prstGeom prst="rect">
            <a:avLst/>
          </a:prstGeom>
          <a:noFill/>
        </p:spPr>
        <p:txBody>
          <a:bodyPr wrap="square" rtlCol="0">
            <a:spAutoFit/>
            <a:scene3d>
              <a:camera prst="orthographicFront"/>
              <a:lightRig rig="threePt" dir="t"/>
            </a:scene3d>
            <a:sp3d contourW="12700"/>
          </a:bodyPr>
          <a:lstStyle/>
          <a:p>
            <a:pPr algn="ctr"/>
            <a:r>
              <a:rPr lang="zh-CN" altLang="zh-CN" sz="3900" b="1" dirty="0">
                <a:solidFill>
                  <a:schemeClr val="bg1"/>
                </a:solidFill>
                <a:latin typeface="方正黑体简体" panose="02010601030101010101" pitchFamily="2" charset="-122"/>
                <a:ea typeface="方正黑体简体" panose="02010601030101010101" pitchFamily="2" charset="-122"/>
              </a:rPr>
              <a:t>新冠病毒图谱</a:t>
            </a:r>
            <a:r>
              <a:rPr lang="en-US" altLang="zh-CN" sz="3900" b="1" dirty="0">
                <a:solidFill>
                  <a:schemeClr val="bg1"/>
                </a:solidFill>
                <a:latin typeface="方正黑体简体" panose="02010601030101010101" pitchFamily="2" charset="-122"/>
                <a:ea typeface="方正黑体简体" panose="02010601030101010101" pitchFamily="2" charset="-122"/>
              </a:rPr>
              <a:t>-</a:t>
            </a:r>
            <a:r>
              <a:rPr lang="zh-CN" altLang="zh-CN" sz="3900" b="1" dirty="0">
                <a:solidFill>
                  <a:schemeClr val="bg1"/>
                </a:solidFill>
                <a:latin typeface="方正黑体简体" panose="02010601030101010101" pitchFamily="2" charset="-122"/>
                <a:ea typeface="方正黑体简体" panose="02010601030101010101" pitchFamily="2" charset="-122"/>
              </a:rPr>
              <a:t>百科</a:t>
            </a:r>
            <a:r>
              <a:rPr lang="en-US" altLang="zh-CN" sz="3900" b="1" dirty="0">
                <a:solidFill>
                  <a:schemeClr val="bg1"/>
                </a:solidFill>
                <a:latin typeface="方正黑体简体" panose="02010601030101010101" pitchFamily="2" charset="-122"/>
                <a:ea typeface="方正黑体简体" panose="02010601030101010101" pitchFamily="2" charset="-122"/>
              </a:rPr>
              <a:t>    </a:t>
            </a:r>
            <a:r>
              <a:rPr lang="zh-CN" altLang="zh-CN" sz="3900" b="1" dirty="0">
                <a:solidFill>
                  <a:schemeClr val="bg1"/>
                </a:solidFill>
                <a:latin typeface="方正黑体简体" panose="02010601030101010101" pitchFamily="2" charset="-122"/>
                <a:ea typeface="方正黑体简体" panose="02010601030101010101" pitchFamily="2" charset="-122"/>
              </a:rPr>
              <a:t>问答</a:t>
            </a:r>
            <a:r>
              <a:rPr lang="zh-CN" altLang="en-US" sz="3900" b="1" dirty="0">
                <a:solidFill>
                  <a:schemeClr val="bg1"/>
                </a:solidFill>
                <a:latin typeface="方正黑体简体" panose="02010601030101010101" pitchFamily="2" charset="-122"/>
                <a:ea typeface="方正黑体简体" panose="02010601030101010101" pitchFamily="2" charset="-122"/>
              </a:rPr>
              <a:t>系统</a:t>
            </a:r>
            <a:endParaRPr lang="zh-CN" altLang="zh-CN" sz="3900" b="1" dirty="0">
              <a:solidFill>
                <a:schemeClr val="bg1"/>
              </a:solidFill>
              <a:latin typeface="方正黑体简体" panose="02010601030101010101" pitchFamily="2" charset="-122"/>
              <a:ea typeface="方正黑体简体" panose="02010601030101010101" pitchFamily="2" charset="-122"/>
            </a:endParaRPr>
          </a:p>
          <a:p>
            <a:pPr algn="ctr"/>
            <a:endParaRPr lang="zh-CN" altLang="en-US" sz="2800" dirty="0"/>
          </a:p>
          <a:p>
            <a:pPr algn="ctr">
              <a:defRPr/>
            </a:pPr>
            <a:endParaRPr lang="en-US" altLang="zh-CN" sz="3900" b="1" dirty="0">
              <a:solidFill>
                <a:schemeClr val="bg1"/>
              </a:solidFill>
              <a:latin typeface="方正黑体简体" panose="02010601030101010101" pitchFamily="2" charset="-122"/>
              <a:ea typeface="方正黑体简体" panose="02010601030101010101" pitchFamily="2" charset="-122"/>
            </a:endParaRPr>
          </a:p>
        </p:txBody>
      </p:sp>
      <p:sp>
        <p:nvSpPr>
          <p:cNvPr id="7" name="PA_圆角矩形 31"/>
          <p:cNvSpPr/>
          <p:nvPr>
            <p:custDataLst>
              <p:tags r:id="rId1"/>
            </p:custDataLst>
          </p:nvPr>
        </p:nvSpPr>
        <p:spPr>
          <a:xfrm>
            <a:off x="7306709" y="3567036"/>
            <a:ext cx="1718938" cy="95413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3762"/>
                </a:solidFill>
                <a:latin typeface="方正黑体简体" panose="02010601030101010101" pitchFamily="2" charset="-122"/>
                <a:ea typeface="方正黑体简体" panose="02010601030101010101" pitchFamily="2" charset="-122"/>
              </a:rPr>
              <a:t>汇报人：胡楠</a:t>
            </a:r>
            <a:endParaRPr lang="en-US" altLang="zh-CN" sz="1200" dirty="0">
              <a:solidFill>
                <a:srgbClr val="223762"/>
              </a:solidFill>
              <a:latin typeface="方正黑体简体" panose="02010601030101010101" pitchFamily="2" charset="-122"/>
              <a:ea typeface="方正黑体简体" panose="02010601030101010101" pitchFamily="2" charset="-122"/>
            </a:endParaRPr>
          </a:p>
        </p:txBody>
      </p:sp>
      <p:sp>
        <p:nvSpPr>
          <p:cNvPr id="9" name="矩形 8"/>
          <p:cNvSpPr/>
          <p:nvPr/>
        </p:nvSpPr>
        <p:spPr>
          <a:xfrm>
            <a:off x="2009994" y="1283525"/>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p14:vortex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53" presetClass="entr" presetSubtype="16" fill="hold" grpId="0" nodeType="withEffect">
                                  <p:stCondLst>
                                    <p:cond delay="75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图谱关系</a:t>
            </a:r>
            <a:r>
              <a:rPr lang="en-US" altLang="zh-CN" sz="1400" b="1" dirty="0">
                <a:solidFill>
                  <a:srgbClr val="2B3649"/>
                </a:solidFill>
                <a:latin typeface="黑体" panose="02010609060101010101" pitchFamily="49" charset="-122"/>
                <a:ea typeface="黑体" panose="02010609060101010101" pitchFamily="49" charset="-122"/>
              </a:rPr>
              <a:t>/</a:t>
            </a:r>
            <a:r>
              <a:rPr lang="zh-CN" altLang="en-US" sz="1400" b="1" dirty="0">
                <a:solidFill>
                  <a:srgbClr val="2B3649"/>
                </a:solidFill>
                <a:latin typeface="黑体" panose="02010609060101010101" pitchFamily="49" charset="-122"/>
                <a:ea typeface="黑体" panose="02010609060101010101" pitchFamily="49" charset="-122"/>
              </a:rPr>
              <a:t>属性</a:t>
            </a:r>
          </a:p>
        </p:txBody>
      </p:sp>
      <p:sp>
        <p:nvSpPr>
          <p:cNvPr id="2" name="矩形 1"/>
          <p:cNvSpPr/>
          <p:nvPr/>
        </p:nvSpPr>
        <p:spPr>
          <a:xfrm>
            <a:off x="4133418" y="962342"/>
            <a:ext cx="877163" cy="276999"/>
          </a:xfrm>
          <a:prstGeom prst="rect">
            <a:avLst/>
          </a:prstGeom>
        </p:spPr>
        <p:txBody>
          <a:bodyPr wrap="none">
            <a:spAutoFit/>
          </a:bodyPr>
          <a:lstStyle/>
          <a:p>
            <a:r>
              <a:rPr lang="zh-CN" altLang="en-US" sz="1200" b="1" dirty="0">
                <a:solidFill>
                  <a:srgbClr val="2B3649"/>
                </a:solidFill>
                <a:latin typeface="黑体" panose="02010609060101010101" pitchFamily="49" charset="-122"/>
                <a:ea typeface="黑体" panose="02010609060101010101" pitchFamily="49" charset="-122"/>
              </a:rPr>
              <a:t>药物</a:t>
            </a:r>
            <a:r>
              <a:rPr lang="en-US" altLang="zh-CN" sz="1200" b="1" dirty="0">
                <a:solidFill>
                  <a:srgbClr val="2B3649"/>
                </a:solidFill>
                <a:latin typeface="黑体" panose="02010609060101010101" pitchFamily="49" charset="-122"/>
                <a:ea typeface="黑体" panose="02010609060101010101" pitchFamily="49" charset="-122"/>
              </a:rPr>
              <a:t>CLASS</a:t>
            </a:r>
            <a:endParaRPr lang="zh-CN" altLang="en-US" b="1" dirty="0"/>
          </a:p>
        </p:txBody>
      </p:sp>
      <p:graphicFrame>
        <p:nvGraphicFramePr>
          <p:cNvPr id="3" name="表格 2"/>
          <p:cNvGraphicFramePr>
            <a:graphicFrameLocks noGrp="1"/>
          </p:cNvGraphicFramePr>
          <p:nvPr/>
        </p:nvGraphicFramePr>
        <p:xfrm>
          <a:off x="1659934" y="1278904"/>
          <a:ext cx="5824132" cy="3357936"/>
        </p:xfrm>
        <a:graphic>
          <a:graphicData uri="http://schemas.openxmlformats.org/drawingml/2006/table">
            <a:tbl>
              <a:tblPr firstRow="1" firstCol="1" bandRow="1">
                <a:tableStyleId>{5C22544A-7EE6-4342-B048-85BDC9FD1C3A}</a:tableStyleId>
              </a:tblPr>
              <a:tblGrid>
                <a:gridCol w="1456033">
                  <a:extLst>
                    <a:ext uri="{9D8B030D-6E8A-4147-A177-3AD203B41FA5}">
                      <a16:colId xmlns:a16="http://schemas.microsoft.com/office/drawing/2014/main" val="20000"/>
                    </a:ext>
                  </a:extLst>
                </a:gridCol>
                <a:gridCol w="1456033">
                  <a:extLst>
                    <a:ext uri="{9D8B030D-6E8A-4147-A177-3AD203B41FA5}">
                      <a16:colId xmlns:a16="http://schemas.microsoft.com/office/drawing/2014/main" val="20001"/>
                    </a:ext>
                  </a:extLst>
                </a:gridCol>
                <a:gridCol w="1456033">
                  <a:extLst>
                    <a:ext uri="{9D8B030D-6E8A-4147-A177-3AD203B41FA5}">
                      <a16:colId xmlns:a16="http://schemas.microsoft.com/office/drawing/2014/main" val="20002"/>
                    </a:ext>
                  </a:extLst>
                </a:gridCol>
                <a:gridCol w="1456033">
                  <a:extLst>
                    <a:ext uri="{9D8B030D-6E8A-4147-A177-3AD203B41FA5}">
                      <a16:colId xmlns:a16="http://schemas.microsoft.com/office/drawing/2014/main" val="20003"/>
                    </a:ext>
                  </a:extLst>
                </a:gridCol>
              </a:tblGrid>
              <a:tr h="0">
                <a:tc>
                  <a:txBody>
                    <a:bodyPr/>
                    <a:lstStyle/>
                    <a:p>
                      <a:pPr algn="ctr">
                        <a:spcAft>
                          <a:spcPts val="0"/>
                        </a:spcAft>
                      </a:pPr>
                      <a:r>
                        <a:rPr lang="zh-CN" sz="1050" kern="100" dirty="0">
                          <a:effectLst/>
                          <a:latin typeface="+mj-ea"/>
                          <a:ea typeface="+mj-ea"/>
                        </a:rPr>
                        <a:t>所属</a:t>
                      </a:r>
                      <a:r>
                        <a:rPr lang="zh-CN" altLang="en-US" sz="1050" kern="100" dirty="0">
                          <a:effectLst/>
                          <a:latin typeface="+mj-ea"/>
                          <a:ea typeface="+mj-ea"/>
                        </a:rPr>
                        <a:t>类别</a:t>
                      </a:r>
                      <a:endParaRPr lang="zh-CN" sz="105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1050" kern="100" dirty="0">
                          <a:effectLst/>
                          <a:latin typeface="+mj-ea"/>
                          <a:ea typeface="+mj-ea"/>
                        </a:rPr>
                        <a:t>关系</a:t>
                      </a:r>
                      <a:r>
                        <a:rPr lang="en-US" sz="1050" kern="100" dirty="0">
                          <a:effectLst/>
                          <a:latin typeface="+mj-ea"/>
                          <a:ea typeface="+mj-ea"/>
                        </a:rPr>
                        <a:t>/</a:t>
                      </a:r>
                      <a:r>
                        <a:rPr lang="zh-CN" sz="1050" kern="100" dirty="0">
                          <a:effectLst/>
                          <a:latin typeface="+mj-ea"/>
                          <a:ea typeface="+mj-ea"/>
                        </a:rPr>
                        <a:t>属性</a:t>
                      </a:r>
                      <a:endParaRPr lang="zh-CN" sz="105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1050" kern="100" dirty="0">
                          <a:effectLst/>
                          <a:latin typeface="+mj-ea"/>
                          <a:ea typeface="+mj-ea"/>
                        </a:rPr>
                        <a:t>含义</a:t>
                      </a:r>
                      <a:endParaRPr lang="zh-CN" sz="105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1050" kern="100" dirty="0">
                          <a:effectLst/>
                          <a:latin typeface="+mj-ea"/>
                          <a:ea typeface="+mj-ea"/>
                        </a:rPr>
                        <a:t>举例</a:t>
                      </a:r>
                      <a:endParaRPr lang="zh-CN" sz="105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0"/>
                  </a:ext>
                </a:extLst>
              </a:tr>
              <a:tr h="233022">
                <a:tc rowSpan="9">
                  <a:txBody>
                    <a:bodyPr/>
                    <a:lstStyle/>
                    <a:p>
                      <a:pPr algn="ctr">
                        <a:spcAft>
                          <a:spcPts val="0"/>
                        </a:spcAft>
                      </a:pPr>
                      <a:r>
                        <a:rPr lang="zh-CN" sz="1050" kern="100" dirty="0">
                          <a:effectLst/>
                          <a:latin typeface="+mj-ea"/>
                          <a:ea typeface="+mj-ea"/>
                        </a:rPr>
                        <a:t>药物</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a:effectLst/>
                          <a:latin typeface="+mj-ea"/>
                          <a:ea typeface="+mj-ea"/>
                        </a:rPr>
                        <a:t>名称</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a:effectLst/>
                          <a:latin typeface="+mj-ea"/>
                          <a:ea typeface="+mj-ea"/>
                        </a:rPr>
                        <a:t>药物的名称</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800" kern="100" dirty="0">
                          <a:effectLst/>
                          <a:latin typeface="+mj-ea"/>
                          <a:ea typeface="+mj-ea"/>
                        </a:rPr>
                        <a:t>&lt;R42803,</a:t>
                      </a:r>
                      <a:r>
                        <a:rPr lang="zh-CN" sz="800" kern="100" dirty="0">
                          <a:effectLst/>
                          <a:latin typeface="+mj-ea"/>
                          <a:ea typeface="+mj-ea"/>
                        </a:rPr>
                        <a:t>名称，银花芒果颗粒</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1"/>
                  </a:ext>
                </a:extLst>
              </a:tr>
              <a:tr h="349533">
                <a:tc vMerge="1">
                  <a:txBody>
                    <a:bodyPr/>
                    <a:lstStyle/>
                    <a:p>
                      <a:endParaRPr lang="zh-CN"/>
                    </a:p>
                  </a:txBody>
                  <a:tcPr/>
                </a:tc>
                <a:tc>
                  <a:txBody>
                    <a:bodyPr/>
                    <a:lstStyle/>
                    <a:p>
                      <a:pPr algn="ctr">
                        <a:spcAft>
                          <a:spcPts val="0"/>
                        </a:spcAft>
                      </a:pPr>
                      <a:r>
                        <a:rPr lang="zh-CN" sz="900" kern="100">
                          <a:effectLst/>
                          <a:latin typeface="+mj-ea"/>
                          <a:ea typeface="+mj-ea"/>
                        </a:rPr>
                        <a:t>类型 </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a:effectLst/>
                          <a:latin typeface="+mj-ea"/>
                          <a:ea typeface="+mj-ea"/>
                        </a:rPr>
                        <a:t>药物的类型</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800" kern="100" dirty="0">
                          <a:effectLst/>
                          <a:latin typeface="+mj-ea"/>
                          <a:ea typeface="+mj-ea"/>
                        </a:rPr>
                        <a:t>&lt;R42803,</a:t>
                      </a:r>
                      <a:r>
                        <a:rPr lang="zh-CN" sz="800" kern="100" dirty="0">
                          <a:effectLst/>
                          <a:latin typeface="+mj-ea"/>
                          <a:ea typeface="+mj-ea"/>
                        </a:rPr>
                        <a:t>类型，内科咳嗽类非处方药药品</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2"/>
                  </a:ext>
                </a:extLst>
              </a:tr>
              <a:tr h="349533">
                <a:tc vMerge="1">
                  <a:txBody>
                    <a:bodyPr/>
                    <a:lstStyle/>
                    <a:p>
                      <a:endParaRPr lang="zh-CN"/>
                    </a:p>
                  </a:txBody>
                  <a:tcPr/>
                </a:tc>
                <a:tc>
                  <a:txBody>
                    <a:bodyPr/>
                    <a:lstStyle/>
                    <a:p>
                      <a:pPr algn="ctr">
                        <a:spcAft>
                          <a:spcPts val="0"/>
                        </a:spcAft>
                      </a:pPr>
                      <a:r>
                        <a:rPr lang="zh-CN" sz="900" kern="100" dirty="0">
                          <a:effectLst/>
                          <a:latin typeface="+mj-ea"/>
                          <a:ea typeface="+mj-ea"/>
                        </a:rPr>
                        <a:t>剂量 </a:t>
                      </a:r>
                      <a:endParaRPr lang="zh-CN" sz="90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a:effectLst/>
                          <a:latin typeface="+mj-ea"/>
                          <a:ea typeface="+mj-ea"/>
                        </a:rPr>
                        <a:t>药物的服用方式和剂量</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800" kern="100" dirty="0">
                          <a:effectLst/>
                          <a:latin typeface="+mj-ea"/>
                          <a:ea typeface="+mj-ea"/>
                        </a:rPr>
                        <a:t>&lt;R42803,</a:t>
                      </a:r>
                      <a:r>
                        <a:rPr lang="zh-CN" sz="800" kern="100" dirty="0">
                          <a:effectLst/>
                          <a:latin typeface="+mj-ea"/>
                          <a:ea typeface="+mj-ea"/>
                        </a:rPr>
                        <a:t>剂量，开水冲服，一次</a:t>
                      </a:r>
                      <a:r>
                        <a:rPr lang="en-US" sz="800" kern="100" dirty="0">
                          <a:effectLst/>
                          <a:latin typeface="+mj-ea"/>
                          <a:ea typeface="+mj-ea"/>
                        </a:rPr>
                        <a:t>15</a:t>
                      </a:r>
                      <a:r>
                        <a:rPr lang="zh-CN" sz="800" kern="100" dirty="0">
                          <a:effectLst/>
                          <a:latin typeface="+mj-ea"/>
                          <a:ea typeface="+mj-ea"/>
                        </a:rPr>
                        <a:t>克，一日</a:t>
                      </a:r>
                      <a:r>
                        <a:rPr lang="en-US" sz="800" kern="100" dirty="0">
                          <a:effectLst/>
                          <a:latin typeface="+mj-ea"/>
                          <a:ea typeface="+mj-ea"/>
                        </a:rPr>
                        <a:t>3</a:t>
                      </a:r>
                      <a:r>
                        <a:rPr lang="zh-CN" sz="800" kern="100" dirty="0">
                          <a:effectLst/>
                          <a:latin typeface="+mj-ea"/>
                          <a:ea typeface="+mj-ea"/>
                        </a:rPr>
                        <a:t>次</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3"/>
                  </a:ext>
                </a:extLst>
              </a:tr>
              <a:tr h="0">
                <a:tc vMerge="1">
                  <a:txBody>
                    <a:bodyPr/>
                    <a:lstStyle/>
                    <a:p>
                      <a:endParaRPr lang="zh-CN"/>
                    </a:p>
                  </a:txBody>
                  <a:tcPr/>
                </a:tc>
                <a:tc>
                  <a:txBody>
                    <a:bodyPr/>
                    <a:lstStyle/>
                    <a:p>
                      <a:pPr algn="ctr">
                        <a:spcAft>
                          <a:spcPts val="0"/>
                        </a:spcAft>
                      </a:pPr>
                      <a:r>
                        <a:rPr lang="zh-CN" sz="900" kern="100">
                          <a:effectLst/>
                          <a:latin typeface="+mj-ea"/>
                          <a:ea typeface="+mj-ea"/>
                        </a:rPr>
                        <a:t>是否处方药 </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a:effectLst/>
                          <a:latin typeface="+mj-ea"/>
                          <a:ea typeface="+mj-ea"/>
                        </a:rPr>
                        <a:t>药物是否处方药</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800" kern="100">
                          <a:effectLst/>
                          <a:latin typeface="+mj-ea"/>
                          <a:ea typeface="+mj-ea"/>
                        </a:rPr>
                        <a:t>&lt;R42803,</a:t>
                      </a:r>
                      <a:r>
                        <a:rPr lang="zh-CN" sz="800" kern="100">
                          <a:effectLst/>
                          <a:latin typeface="+mj-ea"/>
                          <a:ea typeface="+mj-ea"/>
                        </a:rPr>
                        <a:t>否</a:t>
                      </a:r>
                      <a:r>
                        <a:rPr lang="en-US" sz="800" kern="100">
                          <a:effectLst/>
                          <a:latin typeface="+mj-ea"/>
                          <a:ea typeface="+mj-ea"/>
                        </a:rPr>
                        <a:t>&gt;</a:t>
                      </a:r>
                      <a:endParaRPr lang="zh-CN" sz="800" kern="10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4"/>
                  </a:ext>
                </a:extLst>
              </a:tr>
              <a:tr h="349533">
                <a:tc vMerge="1">
                  <a:txBody>
                    <a:bodyPr/>
                    <a:lstStyle/>
                    <a:p>
                      <a:endParaRPr lang="zh-CN"/>
                    </a:p>
                  </a:txBody>
                  <a:tcPr/>
                </a:tc>
                <a:tc>
                  <a:txBody>
                    <a:bodyPr/>
                    <a:lstStyle/>
                    <a:p>
                      <a:pPr algn="ctr">
                        <a:spcAft>
                          <a:spcPts val="0"/>
                        </a:spcAft>
                      </a:pPr>
                      <a:r>
                        <a:rPr lang="zh-CN" sz="900" kern="100">
                          <a:effectLst/>
                          <a:latin typeface="+mj-ea"/>
                          <a:ea typeface="+mj-ea"/>
                        </a:rPr>
                        <a:t>不良反应 </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a:effectLst/>
                          <a:latin typeface="+mj-ea"/>
                          <a:ea typeface="+mj-ea"/>
                        </a:rPr>
                        <a:t>药物的不良反应</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800" kern="100" dirty="0">
                          <a:effectLst/>
                          <a:latin typeface="+mj-ea"/>
                          <a:ea typeface="+mj-ea"/>
                        </a:rPr>
                        <a:t>&lt; R42800,</a:t>
                      </a:r>
                      <a:r>
                        <a:rPr lang="zh-CN" sz="800" kern="100" dirty="0">
                          <a:effectLst/>
                          <a:latin typeface="+mj-ea"/>
                          <a:ea typeface="+mj-ea"/>
                        </a:rPr>
                        <a:t>不良反应，皮肤损害，急性呼吸窘迫症</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5"/>
                  </a:ext>
                </a:extLst>
              </a:tr>
              <a:tr h="466045">
                <a:tc vMerge="1">
                  <a:txBody>
                    <a:bodyPr/>
                    <a:lstStyle/>
                    <a:p>
                      <a:endParaRPr lang="zh-CN"/>
                    </a:p>
                  </a:txBody>
                  <a:tcPr/>
                </a:tc>
                <a:tc>
                  <a:txBody>
                    <a:bodyPr/>
                    <a:lstStyle/>
                    <a:p>
                      <a:pPr algn="ctr">
                        <a:spcAft>
                          <a:spcPts val="0"/>
                        </a:spcAft>
                      </a:pPr>
                      <a:r>
                        <a:rPr lang="zh-CN" sz="900" kern="100">
                          <a:effectLst/>
                          <a:latin typeface="+mj-ea"/>
                          <a:ea typeface="+mj-ea"/>
                        </a:rPr>
                        <a:t>禁忌 </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dirty="0">
                          <a:effectLst/>
                          <a:latin typeface="+mj-ea"/>
                          <a:ea typeface="+mj-ea"/>
                        </a:rPr>
                        <a:t>药物的禁忌</a:t>
                      </a:r>
                      <a:endParaRPr lang="zh-CN" sz="90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800" kern="100" dirty="0">
                          <a:effectLst/>
                          <a:latin typeface="+mj-ea"/>
                          <a:ea typeface="+mj-ea"/>
                        </a:rPr>
                        <a:t>&lt; R42800,</a:t>
                      </a:r>
                      <a:r>
                        <a:rPr lang="zh-CN" sz="800" kern="100" dirty="0">
                          <a:effectLst/>
                          <a:latin typeface="+mj-ea"/>
                          <a:ea typeface="+mj-ea"/>
                        </a:rPr>
                        <a:t>禁忌，不宜与其他药物起同时加入葡萄糖液内使用</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6"/>
                  </a:ext>
                </a:extLst>
              </a:tr>
              <a:tr h="0">
                <a:tc vMerge="1">
                  <a:txBody>
                    <a:bodyPr/>
                    <a:lstStyle/>
                    <a:p>
                      <a:endParaRPr lang="zh-CN"/>
                    </a:p>
                  </a:txBody>
                  <a:tcPr/>
                </a:tc>
                <a:tc>
                  <a:txBody>
                    <a:bodyPr/>
                    <a:lstStyle/>
                    <a:p>
                      <a:pPr algn="ctr">
                        <a:spcAft>
                          <a:spcPts val="0"/>
                        </a:spcAft>
                      </a:pPr>
                      <a:r>
                        <a:rPr lang="zh-CN" sz="900" kern="100">
                          <a:effectLst/>
                          <a:latin typeface="+mj-ea"/>
                          <a:ea typeface="+mj-ea"/>
                        </a:rPr>
                        <a:t>适用科室 </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a:effectLst/>
                          <a:latin typeface="+mj-ea"/>
                          <a:ea typeface="+mj-ea"/>
                        </a:rPr>
                        <a:t>药物的适用科室</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800" kern="100">
                          <a:effectLst/>
                          <a:latin typeface="+mj-ea"/>
                          <a:ea typeface="+mj-ea"/>
                        </a:rPr>
                        <a:t>无</a:t>
                      </a:r>
                      <a:endParaRPr lang="zh-CN" sz="800" kern="10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7"/>
                  </a:ext>
                </a:extLst>
              </a:tr>
              <a:tr h="582556">
                <a:tc vMerge="1">
                  <a:txBody>
                    <a:bodyPr/>
                    <a:lstStyle/>
                    <a:p>
                      <a:endParaRPr lang="zh-CN"/>
                    </a:p>
                  </a:txBody>
                  <a:tcPr marL="49933" marR="49933" marT="0" marB="0"/>
                </a:tc>
                <a:tc>
                  <a:txBody>
                    <a:bodyPr/>
                    <a:lstStyle/>
                    <a:p>
                      <a:pPr algn="ctr">
                        <a:spcAft>
                          <a:spcPts val="0"/>
                        </a:spcAft>
                      </a:pPr>
                      <a:r>
                        <a:rPr lang="zh-CN" sz="900" kern="100">
                          <a:effectLst/>
                          <a:latin typeface="+mj-ea"/>
                          <a:ea typeface="+mj-ea"/>
                        </a:rPr>
                        <a:t>适用症状 </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dirty="0">
                          <a:effectLst/>
                          <a:latin typeface="+mj-ea"/>
                          <a:ea typeface="+mj-ea"/>
                        </a:rPr>
                        <a:t>药物适用</a:t>
                      </a:r>
                      <a:r>
                        <a:rPr lang="zh-CN" altLang="en-US" sz="900" kern="100" dirty="0">
                          <a:effectLst/>
                          <a:latin typeface="+mj-ea"/>
                          <a:ea typeface="+mj-ea"/>
                        </a:rPr>
                        <a:t>的</a:t>
                      </a:r>
                      <a:r>
                        <a:rPr lang="zh-CN" sz="900" kern="100" dirty="0">
                          <a:effectLst/>
                          <a:latin typeface="+mj-ea"/>
                          <a:ea typeface="+mj-ea"/>
                        </a:rPr>
                        <a:t>症状</a:t>
                      </a:r>
                      <a:endParaRPr lang="zh-CN" sz="90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700" kern="100" dirty="0">
                          <a:effectLst/>
                          <a:latin typeface="+mj-ea"/>
                          <a:ea typeface="+mj-ea"/>
                        </a:rPr>
                        <a:t>&lt;R42803,</a:t>
                      </a:r>
                      <a:r>
                        <a:rPr lang="zh-CN" sz="700" kern="100" dirty="0">
                          <a:effectLst/>
                          <a:latin typeface="+mj-ea"/>
                          <a:ea typeface="+mj-ea"/>
                        </a:rPr>
                        <a:t>适用症状</a:t>
                      </a:r>
                      <a:r>
                        <a:rPr lang="en-US" altLang="zh-CN" sz="700" kern="100" dirty="0">
                          <a:effectLst/>
                          <a:latin typeface="+mj-ea"/>
                          <a:ea typeface="+mj-ea"/>
                        </a:rPr>
                        <a:t>,</a:t>
                      </a:r>
                      <a:r>
                        <a:rPr lang="en-US" sz="700" kern="100" dirty="0">
                          <a:effectLst/>
                          <a:latin typeface="+mj-ea"/>
                          <a:ea typeface="+mj-ea"/>
                        </a:rPr>
                        <a:t>http://www.openkg.cn/COVID-19/wiki/resource/R1292&gt;</a:t>
                      </a:r>
                      <a:endParaRPr lang="zh-CN" sz="70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8"/>
                  </a:ext>
                </a:extLst>
              </a:tr>
              <a:tr h="582556">
                <a:tc vMerge="1">
                  <a:txBody>
                    <a:bodyPr/>
                    <a:lstStyle/>
                    <a:p>
                      <a:endParaRPr lang="zh-CN"/>
                    </a:p>
                  </a:txBody>
                  <a:tcPr marL="49933" marR="49933" marT="0" marB="0"/>
                </a:tc>
                <a:tc>
                  <a:txBody>
                    <a:bodyPr/>
                    <a:lstStyle/>
                    <a:p>
                      <a:pPr algn="ctr">
                        <a:spcAft>
                          <a:spcPts val="0"/>
                        </a:spcAft>
                      </a:pPr>
                      <a:r>
                        <a:rPr lang="zh-CN" sz="900" kern="100">
                          <a:effectLst/>
                          <a:latin typeface="+mj-ea"/>
                          <a:ea typeface="+mj-ea"/>
                        </a:rPr>
                        <a:t>适用疾病</a:t>
                      </a:r>
                      <a:endParaRPr lang="zh-CN" sz="900" kern="10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zh-CN" sz="900" kern="100" dirty="0">
                          <a:effectLst/>
                          <a:latin typeface="+mj-ea"/>
                          <a:ea typeface="+mj-ea"/>
                        </a:rPr>
                        <a:t>药物的适用疾病</a:t>
                      </a:r>
                      <a:endParaRPr lang="zh-CN" sz="900" kern="100" dirty="0">
                        <a:effectLst/>
                        <a:latin typeface="+mj-ea"/>
                        <a:ea typeface="+mj-ea"/>
                        <a:cs typeface="Times New Roman" panose="02020603050405020304" pitchFamily="18" charset="0"/>
                      </a:endParaRPr>
                    </a:p>
                  </a:txBody>
                  <a:tcPr marL="49933" marR="49933" marT="0" marB="0" anchor="ctr"/>
                </a:tc>
                <a:tc>
                  <a:txBody>
                    <a:bodyPr/>
                    <a:lstStyle/>
                    <a:p>
                      <a:pPr algn="ctr">
                        <a:spcAft>
                          <a:spcPts val="0"/>
                        </a:spcAft>
                      </a:pPr>
                      <a:r>
                        <a:rPr lang="en-US" sz="700" kern="100" dirty="0">
                          <a:effectLst/>
                          <a:latin typeface="+mj-ea"/>
                          <a:ea typeface="+mj-ea"/>
                        </a:rPr>
                        <a:t>&lt;R42803,</a:t>
                      </a:r>
                      <a:r>
                        <a:rPr lang="zh-CN" sz="700" kern="100" dirty="0">
                          <a:effectLst/>
                          <a:latin typeface="+mj-ea"/>
                          <a:ea typeface="+mj-ea"/>
                        </a:rPr>
                        <a:t>适用疾病</a:t>
                      </a:r>
                      <a:r>
                        <a:rPr lang="en-US" altLang="zh-CN" sz="700" kern="100" dirty="0">
                          <a:effectLst/>
                          <a:latin typeface="+mj-ea"/>
                          <a:ea typeface="+mj-ea"/>
                        </a:rPr>
                        <a:t>,</a:t>
                      </a:r>
                      <a:r>
                        <a:rPr lang="en-US" sz="700" kern="100" dirty="0">
                          <a:effectLst/>
                          <a:latin typeface="+mj-ea"/>
                          <a:ea typeface="+mj-ea"/>
                        </a:rPr>
                        <a:t>http://www.openkg.cn/COVID-19/wiki/resource/R1292&gt;</a:t>
                      </a:r>
                      <a:endParaRPr lang="zh-CN" sz="700" kern="100" dirty="0">
                        <a:effectLst/>
                        <a:latin typeface="+mj-ea"/>
                        <a:ea typeface="+mj-ea"/>
                        <a:cs typeface="Times New Roman" panose="02020603050405020304" pitchFamily="18" charset="0"/>
                      </a:endParaRPr>
                    </a:p>
                  </a:txBody>
                  <a:tcPr marL="49933" marR="49933" marT="0" marB="0" anchor="ctr"/>
                </a:tc>
                <a:extLst>
                  <a:ext uri="{0D108BD9-81ED-4DB2-BD59-A6C34878D82A}">
                    <a16:rowId xmlns:a16="http://schemas.microsoft.com/office/drawing/2014/main" val="10009"/>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图谱关系</a:t>
            </a:r>
            <a:r>
              <a:rPr lang="en-US" altLang="zh-CN" sz="1400" b="1" dirty="0">
                <a:solidFill>
                  <a:srgbClr val="2B3649"/>
                </a:solidFill>
                <a:latin typeface="黑体" panose="02010609060101010101" pitchFamily="49" charset="-122"/>
                <a:ea typeface="黑体" panose="02010609060101010101" pitchFamily="49" charset="-122"/>
              </a:rPr>
              <a:t>/</a:t>
            </a:r>
            <a:r>
              <a:rPr lang="zh-CN" altLang="en-US" sz="1400" b="1" dirty="0">
                <a:solidFill>
                  <a:srgbClr val="2B3649"/>
                </a:solidFill>
                <a:latin typeface="黑体" panose="02010609060101010101" pitchFamily="49" charset="-122"/>
                <a:ea typeface="黑体" panose="02010609060101010101" pitchFamily="49" charset="-122"/>
              </a:rPr>
              <a:t>属性</a:t>
            </a:r>
          </a:p>
        </p:txBody>
      </p:sp>
      <p:sp>
        <p:nvSpPr>
          <p:cNvPr id="2" name="矩形 1"/>
          <p:cNvSpPr/>
          <p:nvPr/>
        </p:nvSpPr>
        <p:spPr>
          <a:xfrm>
            <a:off x="4133418" y="962342"/>
            <a:ext cx="877163" cy="276999"/>
          </a:xfrm>
          <a:prstGeom prst="rect">
            <a:avLst/>
          </a:prstGeom>
        </p:spPr>
        <p:txBody>
          <a:bodyPr wrap="none">
            <a:spAutoFit/>
          </a:bodyPr>
          <a:lstStyle/>
          <a:p>
            <a:r>
              <a:rPr lang="zh-CN" altLang="en-US" sz="1200" b="1" dirty="0">
                <a:solidFill>
                  <a:srgbClr val="2B3649"/>
                </a:solidFill>
                <a:latin typeface="黑体" panose="02010609060101010101" pitchFamily="49" charset="-122"/>
                <a:ea typeface="黑体" panose="02010609060101010101" pitchFamily="49" charset="-122"/>
              </a:rPr>
              <a:t>细菌</a:t>
            </a:r>
            <a:r>
              <a:rPr lang="en-US" altLang="zh-CN" sz="1200" b="1" dirty="0">
                <a:solidFill>
                  <a:srgbClr val="2B3649"/>
                </a:solidFill>
                <a:latin typeface="黑体" panose="02010609060101010101" pitchFamily="49" charset="-122"/>
                <a:ea typeface="黑体" panose="02010609060101010101" pitchFamily="49" charset="-122"/>
              </a:rPr>
              <a:t>CLASS</a:t>
            </a:r>
            <a:endParaRPr lang="zh-CN" altLang="en-US" b="1" dirty="0"/>
          </a:p>
        </p:txBody>
      </p:sp>
      <p:graphicFrame>
        <p:nvGraphicFramePr>
          <p:cNvPr id="4" name="表格 3"/>
          <p:cNvGraphicFramePr>
            <a:graphicFrameLocks noGrp="1"/>
          </p:cNvGraphicFramePr>
          <p:nvPr/>
        </p:nvGraphicFramePr>
        <p:xfrm>
          <a:off x="1612514" y="1471749"/>
          <a:ext cx="5918972" cy="2686815"/>
        </p:xfrm>
        <a:graphic>
          <a:graphicData uri="http://schemas.openxmlformats.org/drawingml/2006/table">
            <a:tbl>
              <a:tblPr firstRow="1" firstCol="1" bandRow="1">
                <a:tableStyleId>{7DF18680-E054-41AD-8BC1-D1AEF772440D}</a:tableStyleId>
              </a:tblPr>
              <a:tblGrid>
                <a:gridCol w="1479743">
                  <a:extLst>
                    <a:ext uri="{9D8B030D-6E8A-4147-A177-3AD203B41FA5}">
                      <a16:colId xmlns:a16="http://schemas.microsoft.com/office/drawing/2014/main" val="20000"/>
                    </a:ext>
                  </a:extLst>
                </a:gridCol>
                <a:gridCol w="1479743">
                  <a:extLst>
                    <a:ext uri="{9D8B030D-6E8A-4147-A177-3AD203B41FA5}">
                      <a16:colId xmlns:a16="http://schemas.microsoft.com/office/drawing/2014/main" val="20001"/>
                    </a:ext>
                  </a:extLst>
                </a:gridCol>
                <a:gridCol w="1479743">
                  <a:extLst>
                    <a:ext uri="{9D8B030D-6E8A-4147-A177-3AD203B41FA5}">
                      <a16:colId xmlns:a16="http://schemas.microsoft.com/office/drawing/2014/main" val="20002"/>
                    </a:ext>
                  </a:extLst>
                </a:gridCol>
                <a:gridCol w="1479743">
                  <a:extLst>
                    <a:ext uri="{9D8B030D-6E8A-4147-A177-3AD203B41FA5}">
                      <a16:colId xmlns:a16="http://schemas.microsoft.com/office/drawing/2014/main" val="20003"/>
                    </a:ext>
                  </a:extLst>
                </a:gridCol>
              </a:tblGrid>
              <a:tr h="167926">
                <a:tc>
                  <a:txBody>
                    <a:bodyPr/>
                    <a:lstStyle/>
                    <a:p>
                      <a:pPr algn="ctr">
                        <a:spcAft>
                          <a:spcPts val="0"/>
                        </a:spcAft>
                      </a:pPr>
                      <a:r>
                        <a:rPr lang="zh-CN" sz="1050" kern="100" dirty="0">
                          <a:effectLst/>
                        </a:rPr>
                        <a:t>所属</a:t>
                      </a:r>
                      <a:r>
                        <a:rPr lang="zh-CN" altLang="en-US" sz="1050" kern="100" dirty="0">
                          <a:effectLst/>
                        </a:rPr>
                        <a:t>类别</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关系</a:t>
                      </a:r>
                      <a:r>
                        <a:rPr lang="en-US" sz="1050" kern="100">
                          <a:effectLst/>
                        </a:rPr>
                        <a:t>/</a:t>
                      </a:r>
                      <a:r>
                        <a:rPr lang="zh-CN" sz="1050" kern="100">
                          <a:effectLst/>
                        </a:rPr>
                        <a:t>属性</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含义</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举例</a:t>
                      </a:r>
                      <a:endParaRPr lang="zh-CN" sz="105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35852">
                <a:tc rowSpan="5">
                  <a:txBody>
                    <a:bodyPr/>
                    <a:lstStyle/>
                    <a:p>
                      <a:pPr algn="ctr">
                        <a:spcAft>
                          <a:spcPts val="0"/>
                        </a:spcAft>
                      </a:pPr>
                      <a:r>
                        <a:rPr lang="zh-CN" sz="1050" kern="100" dirty="0">
                          <a:effectLst/>
                        </a:rPr>
                        <a:t>细菌</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名称</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细菌的名称</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00" kern="100" dirty="0">
                          <a:effectLst/>
                        </a:rPr>
                        <a:t>&lt; R4524,</a:t>
                      </a:r>
                      <a:r>
                        <a:rPr lang="zh-CN" sz="1000" kern="100" dirty="0">
                          <a:effectLst/>
                        </a:rPr>
                        <a:t>名称</a:t>
                      </a:r>
                      <a:r>
                        <a:rPr lang="en-US" altLang="zh-CN" sz="1000" kern="100" dirty="0">
                          <a:effectLst/>
                        </a:rPr>
                        <a:t>,</a:t>
                      </a:r>
                      <a:r>
                        <a:rPr lang="zh-CN" sz="1000" kern="100" dirty="0">
                          <a:effectLst/>
                        </a:rPr>
                        <a:t>劳意德链霉菌</a:t>
                      </a:r>
                      <a:r>
                        <a:rPr lang="en-US" sz="1000" kern="100" dirty="0">
                          <a:effectLst/>
                        </a:rPr>
                        <a:t>&gt;</a:t>
                      </a:r>
                      <a:endParaRPr lang="zh-CN" sz="10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71704">
                <a:tc vMerge="1">
                  <a:txBody>
                    <a:bodyPr/>
                    <a:lstStyle/>
                    <a:p>
                      <a:endParaRPr lang="zh-CN"/>
                    </a:p>
                  </a:txBody>
                  <a:tcPr/>
                </a:tc>
                <a:tc>
                  <a:txBody>
                    <a:bodyPr/>
                    <a:lstStyle/>
                    <a:p>
                      <a:pPr algn="ctr">
                        <a:spcAft>
                          <a:spcPts val="0"/>
                        </a:spcAft>
                      </a:pPr>
                      <a:r>
                        <a:rPr lang="zh-CN" sz="1050" kern="100">
                          <a:effectLst/>
                        </a:rPr>
                        <a:t>科 </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细菌的科</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00" kern="100" dirty="0">
                          <a:effectLst/>
                        </a:rPr>
                        <a:t>&lt; R4524,</a:t>
                      </a:r>
                      <a:r>
                        <a:rPr lang="zh-CN" sz="1000" kern="100" dirty="0">
                          <a:effectLst/>
                        </a:rPr>
                        <a:t>科</a:t>
                      </a:r>
                      <a:r>
                        <a:rPr lang="en-US" altLang="zh-CN" sz="1000" kern="100" dirty="0">
                          <a:effectLst/>
                        </a:rPr>
                        <a:t>,</a:t>
                      </a:r>
                      <a:r>
                        <a:rPr lang="zh-CN" sz="1000" kern="100" dirty="0">
                          <a:effectLst/>
                        </a:rPr>
                        <a:t>链霉菌科</a:t>
                      </a:r>
                      <a:r>
                        <a:rPr lang="en-US" sz="1000" kern="100" dirty="0" err="1">
                          <a:effectLst/>
                        </a:rPr>
                        <a:t>Streptomycetaceae</a:t>
                      </a:r>
                      <a:r>
                        <a:rPr lang="en-US" sz="1000" kern="100" dirty="0">
                          <a:effectLst/>
                        </a:rPr>
                        <a:t>&gt;</a:t>
                      </a:r>
                      <a:endParaRPr lang="zh-CN" sz="10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5852">
                <a:tc vMerge="1">
                  <a:txBody>
                    <a:bodyPr/>
                    <a:lstStyle/>
                    <a:p>
                      <a:endParaRPr lang="zh-CN"/>
                    </a:p>
                  </a:txBody>
                  <a:tcPr/>
                </a:tc>
                <a:tc>
                  <a:txBody>
                    <a:bodyPr/>
                    <a:lstStyle/>
                    <a:p>
                      <a:pPr algn="ctr">
                        <a:spcAft>
                          <a:spcPts val="0"/>
                        </a:spcAft>
                      </a:pPr>
                      <a:r>
                        <a:rPr lang="zh-CN" sz="1050" kern="100">
                          <a:effectLst/>
                        </a:rPr>
                        <a:t>界 </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细菌的界</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00" kern="100" dirty="0">
                          <a:effectLst/>
                        </a:rPr>
                        <a:t>&lt; R4524,</a:t>
                      </a:r>
                      <a:r>
                        <a:rPr lang="zh-CN" sz="1000" kern="100" dirty="0">
                          <a:effectLst/>
                        </a:rPr>
                        <a:t>界</a:t>
                      </a:r>
                      <a:r>
                        <a:rPr lang="en-US" altLang="zh-CN" sz="1000" kern="100" dirty="0">
                          <a:effectLst/>
                        </a:rPr>
                        <a:t>,</a:t>
                      </a:r>
                      <a:r>
                        <a:rPr lang="zh-CN" sz="1000" kern="100" dirty="0">
                          <a:effectLst/>
                        </a:rPr>
                        <a:t>真菌界</a:t>
                      </a:r>
                      <a:r>
                        <a:rPr lang="en-US" sz="1000" kern="100" dirty="0">
                          <a:effectLst/>
                        </a:rPr>
                        <a:t>&gt;</a:t>
                      </a:r>
                      <a:endParaRPr lang="zh-CN" sz="10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5852">
                <a:tc vMerge="1">
                  <a:txBody>
                    <a:bodyPr/>
                    <a:lstStyle/>
                    <a:p>
                      <a:endParaRPr lang="zh-CN"/>
                    </a:p>
                  </a:txBody>
                  <a:tcPr/>
                </a:tc>
                <a:tc>
                  <a:txBody>
                    <a:bodyPr/>
                    <a:lstStyle/>
                    <a:p>
                      <a:pPr algn="ctr">
                        <a:spcAft>
                          <a:spcPts val="0"/>
                        </a:spcAft>
                      </a:pPr>
                      <a:r>
                        <a:rPr lang="zh-CN" sz="1050" kern="100">
                          <a:effectLst/>
                        </a:rPr>
                        <a:t>属 </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细菌的属</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00" kern="100" dirty="0">
                          <a:effectLst/>
                        </a:rPr>
                        <a:t>&lt; R4524,</a:t>
                      </a:r>
                      <a:r>
                        <a:rPr lang="zh-CN" sz="1000" kern="100" dirty="0">
                          <a:effectLst/>
                        </a:rPr>
                        <a:t>属</a:t>
                      </a:r>
                      <a:r>
                        <a:rPr lang="en-US" altLang="zh-CN" sz="1000" kern="100" dirty="0">
                          <a:effectLst/>
                        </a:rPr>
                        <a:t>,</a:t>
                      </a:r>
                      <a:r>
                        <a:rPr lang="zh-CN" sz="1000" kern="100" dirty="0">
                          <a:effectLst/>
                        </a:rPr>
                        <a:t>链霉菌属</a:t>
                      </a:r>
                      <a:r>
                        <a:rPr lang="en-US" sz="1000" kern="100" dirty="0">
                          <a:effectLst/>
                        </a:rPr>
                        <a:t>Streptomyces&gt;</a:t>
                      </a:r>
                      <a:endParaRPr lang="zh-CN" sz="10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839629">
                <a:tc vMerge="1">
                  <a:txBody>
                    <a:bodyPr/>
                    <a:lstStyle/>
                    <a:p>
                      <a:endParaRPr lang="zh-CN"/>
                    </a:p>
                  </a:txBody>
                  <a:tcPr/>
                </a:tc>
                <a:tc>
                  <a:txBody>
                    <a:bodyPr/>
                    <a:lstStyle/>
                    <a:p>
                      <a:pPr algn="ctr">
                        <a:spcAft>
                          <a:spcPts val="0"/>
                        </a:spcAft>
                      </a:pPr>
                      <a:r>
                        <a:rPr lang="zh-CN" sz="1050" kern="100">
                          <a:effectLst/>
                        </a:rPr>
                        <a:t>引起</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unknown</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rPr>
                        <a:t>&lt;R4914,</a:t>
                      </a:r>
                      <a:r>
                        <a:rPr lang="zh-CN" sz="900" kern="100" dirty="0">
                          <a:effectLst/>
                        </a:rPr>
                        <a:t>引起</a:t>
                      </a:r>
                      <a:r>
                        <a:rPr lang="en-US" altLang="zh-CN" sz="900" kern="100" dirty="0">
                          <a:effectLst/>
                        </a:rPr>
                        <a:t>,</a:t>
                      </a:r>
                      <a:r>
                        <a:rPr lang="en-US" sz="900" kern="100" dirty="0">
                          <a:effectLst/>
                        </a:rPr>
                        <a:t>http://www.openkg.cn/COVID-19/wiki/resource/R4914&gt;</a:t>
                      </a:r>
                      <a:endParaRPr lang="zh-CN" sz="9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图谱关系</a:t>
            </a:r>
            <a:r>
              <a:rPr lang="en-US" altLang="zh-CN" sz="1400" b="1" dirty="0">
                <a:solidFill>
                  <a:srgbClr val="2B3649"/>
                </a:solidFill>
                <a:latin typeface="黑体" panose="02010609060101010101" pitchFamily="49" charset="-122"/>
                <a:ea typeface="黑体" panose="02010609060101010101" pitchFamily="49" charset="-122"/>
              </a:rPr>
              <a:t>/</a:t>
            </a:r>
            <a:r>
              <a:rPr lang="zh-CN" altLang="en-US" sz="1400" b="1" dirty="0">
                <a:solidFill>
                  <a:srgbClr val="2B3649"/>
                </a:solidFill>
                <a:latin typeface="黑体" panose="02010609060101010101" pitchFamily="49" charset="-122"/>
                <a:ea typeface="黑体" panose="02010609060101010101" pitchFamily="49" charset="-122"/>
              </a:rPr>
              <a:t>属性</a:t>
            </a:r>
          </a:p>
        </p:txBody>
      </p:sp>
      <p:sp>
        <p:nvSpPr>
          <p:cNvPr id="2" name="矩形 1"/>
          <p:cNvSpPr/>
          <p:nvPr/>
        </p:nvSpPr>
        <p:spPr>
          <a:xfrm>
            <a:off x="4133418" y="962342"/>
            <a:ext cx="877163" cy="276999"/>
          </a:xfrm>
          <a:prstGeom prst="rect">
            <a:avLst/>
          </a:prstGeom>
        </p:spPr>
        <p:txBody>
          <a:bodyPr wrap="none">
            <a:spAutoFit/>
          </a:bodyPr>
          <a:lstStyle/>
          <a:p>
            <a:r>
              <a:rPr lang="zh-CN" altLang="en-US" sz="1200" b="1" dirty="0">
                <a:solidFill>
                  <a:srgbClr val="2B3649"/>
                </a:solidFill>
                <a:latin typeface="黑体" panose="02010609060101010101" pitchFamily="49" charset="-122"/>
                <a:ea typeface="黑体" panose="02010609060101010101" pitchFamily="49" charset="-122"/>
              </a:rPr>
              <a:t>症状</a:t>
            </a:r>
            <a:r>
              <a:rPr lang="en-US" altLang="zh-CN" sz="1200" b="1" dirty="0">
                <a:solidFill>
                  <a:srgbClr val="2B3649"/>
                </a:solidFill>
                <a:latin typeface="黑体" panose="02010609060101010101" pitchFamily="49" charset="-122"/>
                <a:ea typeface="黑体" panose="02010609060101010101" pitchFamily="49" charset="-122"/>
              </a:rPr>
              <a:t>CLASS</a:t>
            </a:r>
            <a:endParaRPr lang="zh-CN" altLang="en-US" b="1" dirty="0"/>
          </a:p>
        </p:txBody>
      </p:sp>
      <p:graphicFrame>
        <p:nvGraphicFramePr>
          <p:cNvPr id="4" name="表格 3"/>
          <p:cNvGraphicFramePr>
            <a:graphicFrameLocks noGrp="1"/>
          </p:cNvGraphicFramePr>
          <p:nvPr/>
        </p:nvGraphicFramePr>
        <p:xfrm>
          <a:off x="1711596" y="1317769"/>
          <a:ext cx="5720808" cy="3319984"/>
        </p:xfrm>
        <a:graphic>
          <a:graphicData uri="http://schemas.openxmlformats.org/drawingml/2006/table">
            <a:tbl>
              <a:tblPr firstRow="1" firstCol="1" bandRow="1">
                <a:tableStyleId>{5C22544A-7EE6-4342-B048-85BDC9FD1C3A}</a:tableStyleId>
              </a:tblPr>
              <a:tblGrid>
                <a:gridCol w="1430202">
                  <a:extLst>
                    <a:ext uri="{9D8B030D-6E8A-4147-A177-3AD203B41FA5}">
                      <a16:colId xmlns:a16="http://schemas.microsoft.com/office/drawing/2014/main" val="20000"/>
                    </a:ext>
                  </a:extLst>
                </a:gridCol>
                <a:gridCol w="1430202">
                  <a:extLst>
                    <a:ext uri="{9D8B030D-6E8A-4147-A177-3AD203B41FA5}">
                      <a16:colId xmlns:a16="http://schemas.microsoft.com/office/drawing/2014/main" val="20001"/>
                    </a:ext>
                  </a:extLst>
                </a:gridCol>
                <a:gridCol w="1430202">
                  <a:extLst>
                    <a:ext uri="{9D8B030D-6E8A-4147-A177-3AD203B41FA5}">
                      <a16:colId xmlns:a16="http://schemas.microsoft.com/office/drawing/2014/main" val="20002"/>
                    </a:ext>
                  </a:extLst>
                </a:gridCol>
                <a:gridCol w="1430202">
                  <a:extLst>
                    <a:ext uri="{9D8B030D-6E8A-4147-A177-3AD203B41FA5}">
                      <a16:colId xmlns:a16="http://schemas.microsoft.com/office/drawing/2014/main" val="20003"/>
                    </a:ext>
                  </a:extLst>
                </a:gridCol>
              </a:tblGrid>
              <a:tr h="0">
                <a:tc>
                  <a:txBody>
                    <a:bodyPr/>
                    <a:lstStyle/>
                    <a:p>
                      <a:pPr algn="ctr">
                        <a:spcAft>
                          <a:spcPts val="0"/>
                        </a:spcAft>
                      </a:pPr>
                      <a:r>
                        <a:rPr lang="zh-CN" sz="1050" kern="100" dirty="0">
                          <a:effectLst/>
                          <a:latin typeface="+mj-ea"/>
                          <a:ea typeface="+mj-ea"/>
                        </a:rPr>
                        <a:t>所属</a:t>
                      </a:r>
                      <a:r>
                        <a:rPr lang="zh-CN" altLang="en-US" sz="1050" kern="100" dirty="0">
                          <a:effectLst/>
                          <a:latin typeface="+mj-ea"/>
                          <a:ea typeface="+mj-ea"/>
                        </a:rPr>
                        <a:t>类别</a:t>
                      </a:r>
                      <a:endParaRPr lang="zh-CN" sz="1050" kern="100" dirty="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1050" kern="100" dirty="0">
                          <a:effectLst/>
                          <a:latin typeface="+mj-ea"/>
                          <a:ea typeface="+mj-ea"/>
                        </a:rPr>
                        <a:t>关系</a:t>
                      </a:r>
                      <a:r>
                        <a:rPr lang="en-US" sz="1050" kern="100" dirty="0">
                          <a:effectLst/>
                          <a:latin typeface="+mj-ea"/>
                          <a:ea typeface="+mj-ea"/>
                        </a:rPr>
                        <a:t>/</a:t>
                      </a:r>
                      <a:r>
                        <a:rPr lang="zh-CN" sz="1050" kern="100" dirty="0">
                          <a:effectLst/>
                          <a:latin typeface="+mj-ea"/>
                          <a:ea typeface="+mj-ea"/>
                        </a:rPr>
                        <a:t>属性</a:t>
                      </a:r>
                      <a:endParaRPr lang="zh-CN" sz="1050" kern="100" dirty="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1050" kern="100" dirty="0">
                          <a:effectLst/>
                          <a:latin typeface="+mj-ea"/>
                          <a:ea typeface="+mj-ea"/>
                        </a:rPr>
                        <a:t>含义</a:t>
                      </a:r>
                      <a:endParaRPr lang="zh-CN" sz="1050" kern="100" dirty="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1050" kern="100" dirty="0">
                          <a:effectLst/>
                          <a:latin typeface="+mj-ea"/>
                          <a:ea typeface="+mj-ea"/>
                        </a:rPr>
                        <a:t>举例</a:t>
                      </a:r>
                      <a:endParaRPr lang="zh-CN" sz="1050" kern="100" dirty="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0"/>
                  </a:ext>
                </a:extLst>
              </a:tr>
              <a:tr h="210472">
                <a:tc rowSpan="10">
                  <a:txBody>
                    <a:bodyPr/>
                    <a:lstStyle/>
                    <a:p>
                      <a:pPr algn="ctr">
                        <a:spcAft>
                          <a:spcPts val="0"/>
                        </a:spcAft>
                      </a:pPr>
                      <a:r>
                        <a:rPr lang="zh-CN" sz="1050" kern="100" dirty="0">
                          <a:effectLst/>
                          <a:latin typeface="+mj-ea"/>
                          <a:ea typeface="+mj-ea"/>
                        </a:rPr>
                        <a:t>症状</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名称</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症状的名称</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&lt;R2405,</a:t>
                      </a:r>
                      <a:r>
                        <a:rPr lang="zh-CN" sz="700" kern="100">
                          <a:effectLst/>
                          <a:latin typeface="+mj-ea"/>
                          <a:ea typeface="+mj-ea"/>
                        </a:rPr>
                        <a:t>名称，偏盲</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1"/>
                  </a:ext>
                </a:extLst>
              </a:tr>
              <a:tr h="420943">
                <a:tc vMerge="1">
                  <a:txBody>
                    <a:bodyPr/>
                    <a:lstStyle/>
                    <a:p>
                      <a:endParaRPr lang="zh-CN"/>
                    </a:p>
                  </a:txBody>
                  <a:tcPr/>
                </a:tc>
                <a:tc>
                  <a:txBody>
                    <a:bodyPr/>
                    <a:lstStyle/>
                    <a:p>
                      <a:pPr algn="ctr">
                        <a:spcAft>
                          <a:spcPts val="0"/>
                        </a:spcAft>
                      </a:pPr>
                      <a:r>
                        <a:rPr lang="zh-CN" sz="900" kern="100">
                          <a:effectLst/>
                          <a:latin typeface="+mj-ea"/>
                          <a:ea typeface="+mj-ea"/>
                        </a:rPr>
                        <a:t>病因</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症状的病因</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&lt;R2405,</a:t>
                      </a:r>
                      <a:r>
                        <a:rPr lang="zh-CN" sz="700" kern="100">
                          <a:effectLst/>
                          <a:latin typeface="+mj-ea"/>
                          <a:ea typeface="+mj-ea"/>
                        </a:rPr>
                        <a:t>病因，颈动脉瘤、枕叶损伤、顶叶损伤、垂体瘤、脑卒中等引起</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2"/>
                  </a:ext>
                </a:extLst>
              </a:tr>
              <a:tr h="210472">
                <a:tc vMerge="1">
                  <a:txBody>
                    <a:bodyPr/>
                    <a:lstStyle/>
                    <a:p>
                      <a:endParaRPr lang="zh-CN"/>
                    </a:p>
                  </a:txBody>
                  <a:tcPr/>
                </a:tc>
                <a:tc>
                  <a:txBody>
                    <a:bodyPr/>
                    <a:lstStyle/>
                    <a:p>
                      <a:pPr algn="ctr">
                        <a:spcAft>
                          <a:spcPts val="0"/>
                        </a:spcAft>
                      </a:pPr>
                      <a:r>
                        <a:rPr lang="zh-CN" sz="900" kern="100">
                          <a:effectLst/>
                          <a:latin typeface="+mj-ea"/>
                          <a:ea typeface="+mj-ea"/>
                        </a:rPr>
                        <a:t>发病部位 </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症状的发病部位</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&lt;R2405,</a:t>
                      </a:r>
                      <a:r>
                        <a:rPr lang="zh-CN" sz="700" kern="100">
                          <a:effectLst/>
                          <a:latin typeface="+mj-ea"/>
                          <a:ea typeface="+mj-ea"/>
                        </a:rPr>
                        <a:t>发病部位，眼部</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3"/>
                  </a:ext>
                </a:extLst>
              </a:tr>
              <a:tr h="420943">
                <a:tc vMerge="1">
                  <a:txBody>
                    <a:bodyPr/>
                    <a:lstStyle/>
                    <a:p>
                      <a:endParaRPr lang="zh-CN"/>
                    </a:p>
                  </a:txBody>
                  <a:tcPr/>
                </a:tc>
                <a:tc>
                  <a:txBody>
                    <a:bodyPr/>
                    <a:lstStyle/>
                    <a:p>
                      <a:pPr algn="ctr">
                        <a:spcAft>
                          <a:spcPts val="0"/>
                        </a:spcAft>
                      </a:pPr>
                      <a:r>
                        <a:rPr lang="zh-CN" sz="900" kern="100">
                          <a:effectLst/>
                          <a:latin typeface="+mj-ea"/>
                          <a:ea typeface="+mj-ea"/>
                        </a:rPr>
                        <a:t>临床表现 </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症状的临床表现和体征</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&lt;R2405,</a:t>
                      </a:r>
                      <a:r>
                        <a:rPr lang="zh-CN" sz="700" kern="100">
                          <a:effectLst/>
                          <a:latin typeface="+mj-ea"/>
                          <a:ea typeface="+mj-ea"/>
                        </a:rPr>
                        <a:t>临床表现，单眼或双眼的半侧视野内视力部分或完全丧失</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4"/>
                  </a:ext>
                </a:extLst>
              </a:tr>
              <a:tr h="210472">
                <a:tc vMerge="1">
                  <a:txBody>
                    <a:bodyPr/>
                    <a:lstStyle/>
                    <a:p>
                      <a:endParaRPr lang="zh-CN"/>
                    </a:p>
                  </a:txBody>
                  <a:tcPr/>
                </a:tc>
                <a:tc>
                  <a:txBody>
                    <a:bodyPr/>
                    <a:lstStyle/>
                    <a:p>
                      <a:pPr algn="ctr">
                        <a:spcAft>
                          <a:spcPts val="0"/>
                        </a:spcAft>
                      </a:pPr>
                      <a:r>
                        <a:rPr lang="zh-CN" sz="900" kern="100">
                          <a:effectLst/>
                          <a:latin typeface="+mj-ea"/>
                          <a:ea typeface="+mj-ea"/>
                        </a:rPr>
                        <a:t>传染性 </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症状是否有传染性</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&lt;R2405,</a:t>
                      </a:r>
                      <a:r>
                        <a:rPr lang="zh-CN" sz="700" kern="100">
                          <a:effectLst/>
                          <a:latin typeface="+mj-ea"/>
                          <a:ea typeface="+mj-ea"/>
                        </a:rPr>
                        <a:t>传染性，无</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5"/>
                  </a:ext>
                </a:extLst>
              </a:tr>
              <a:tr h="210472">
                <a:tc vMerge="1">
                  <a:txBody>
                    <a:bodyPr/>
                    <a:lstStyle/>
                    <a:p>
                      <a:endParaRPr lang="zh-CN"/>
                    </a:p>
                  </a:txBody>
                  <a:tcPr/>
                </a:tc>
                <a:tc>
                  <a:txBody>
                    <a:bodyPr/>
                    <a:lstStyle/>
                    <a:p>
                      <a:pPr algn="ctr">
                        <a:spcAft>
                          <a:spcPts val="0"/>
                        </a:spcAft>
                      </a:pPr>
                      <a:r>
                        <a:rPr lang="zh-CN" sz="900" kern="100">
                          <a:effectLst/>
                          <a:latin typeface="+mj-ea"/>
                          <a:ea typeface="+mj-ea"/>
                        </a:rPr>
                        <a:t>就诊科室 </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dirty="0">
                          <a:effectLst/>
                          <a:latin typeface="+mj-ea"/>
                          <a:ea typeface="+mj-ea"/>
                        </a:rPr>
                        <a:t>症状应就诊的科室</a:t>
                      </a:r>
                      <a:endParaRPr lang="zh-CN" sz="900" kern="100" dirty="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&lt;R2405,</a:t>
                      </a:r>
                      <a:r>
                        <a:rPr lang="zh-CN" sz="700" kern="100">
                          <a:effectLst/>
                          <a:latin typeface="+mj-ea"/>
                          <a:ea typeface="+mj-ea"/>
                        </a:rPr>
                        <a:t>就诊科室，眼科</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6"/>
                  </a:ext>
                </a:extLst>
              </a:tr>
              <a:tr h="210472">
                <a:tc vMerge="1">
                  <a:txBody>
                    <a:bodyPr/>
                    <a:lstStyle/>
                    <a:p>
                      <a:endParaRPr lang="zh-CN"/>
                    </a:p>
                  </a:txBody>
                  <a:tcPr/>
                </a:tc>
                <a:tc>
                  <a:txBody>
                    <a:bodyPr/>
                    <a:lstStyle/>
                    <a:p>
                      <a:pPr algn="ctr">
                        <a:spcAft>
                          <a:spcPts val="0"/>
                        </a:spcAft>
                      </a:pPr>
                      <a:r>
                        <a:rPr lang="zh-CN" sz="900" kern="100">
                          <a:effectLst/>
                          <a:latin typeface="+mj-ea"/>
                          <a:ea typeface="+mj-ea"/>
                        </a:rPr>
                        <a:t>多发人群 </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症状的多发人群</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&lt;R2407,</a:t>
                      </a:r>
                      <a:r>
                        <a:rPr lang="zh-CN" sz="700" kern="100">
                          <a:effectLst/>
                          <a:latin typeface="+mj-ea"/>
                          <a:ea typeface="+mj-ea"/>
                        </a:rPr>
                        <a:t>多发人群，男性</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7"/>
                  </a:ext>
                </a:extLst>
              </a:tr>
              <a:tr h="210472">
                <a:tc vMerge="1">
                  <a:txBody>
                    <a:bodyPr/>
                    <a:lstStyle/>
                    <a:p>
                      <a:endParaRPr lang="zh-CN"/>
                    </a:p>
                  </a:txBody>
                  <a:tcPr marL="45101" marR="45101" marT="0" marB="0"/>
                </a:tc>
                <a:tc>
                  <a:txBody>
                    <a:bodyPr/>
                    <a:lstStyle/>
                    <a:p>
                      <a:pPr algn="ctr">
                        <a:spcAft>
                          <a:spcPts val="0"/>
                        </a:spcAft>
                      </a:pPr>
                      <a:r>
                        <a:rPr lang="zh-CN" sz="900" kern="100">
                          <a:effectLst/>
                          <a:latin typeface="+mj-ea"/>
                          <a:ea typeface="+mj-ea"/>
                        </a:rPr>
                        <a:t>相关检查 </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症状的相关检查</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&lt;R2410,</a:t>
                      </a:r>
                      <a:r>
                        <a:rPr lang="zh-CN" sz="700" kern="100">
                          <a:effectLst/>
                          <a:latin typeface="+mj-ea"/>
                          <a:ea typeface="+mj-ea"/>
                        </a:rPr>
                        <a:t>相关检查，一般摄片检查</a:t>
                      </a:r>
                      <a:r>
                        <a:rPr lang="en-US" sz="700" kern="100">
                          <a:effectLst/>
                          <a:latin typeface="+mj-ea"/>
                          <a:ea typeface="+mj-ea"/>
                        </a:rPr>
                        <a:t>&gt;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8"/>
                  </a:ext>
                </a:extLst>
              </a:tr>
              <a:tr h="526179">
                <a:tc vMerge="1">
                  <a:txBody>
                    <a:bodyPr/>
                    <a:lstStyle/>
                    <a:p>
                      <a:endParaRPr lang="zh-CN"/>
                    </a:p>
                  </a:txBody>
                  <a:tcPr marL="45101" marR="45101" marT="0" marB="0"/>
                </a:tc>
                <a:tc>
                  <a:txBody>
                    <a:bodyPr/>
                    <a:lstStyle/>
                    <a:p>
                      <a:pPr algn="ctr">
                        <a:spcAft>
                          <a:spcPts val="0"/>
                        </a:spcAft>
                      </a:pPr>
                      <a:r>
                        <a:rPr lang="zh-CN" sz="900" kern="100">
                          <a:effectLst/>
                          <a:latin typeface="+mj-ea"/>
                          <a:ea typeface="+mj-ea"/>
                        </a:rPr>
                        <a:t>常用药物 </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a:effectLst/>
                          <a:latin typeface="+mj-ea"/>
                          <a:ea typeface="+mj-ea"/>
                        </a:rPr>
                        <a:t>症状的常用药物</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a:effectLst/>
                          <a:latin typeface="+mj-ea"/>
                          <a:ea typeface="+mj-ea"/>
                        </a:rPr>
                        <a:t>&lt;R2405,</a:t>
                      </a:r>
                      <a:r>
                        <a:rPr lang="zh-CN" sz="700" kern="100">
                          <a:effectLst/>
                          <a:latin typeface="+mj-ea"/>
                          <a:ea typeface="+mj-ea"/>
                        </a:rPr>
                        <a:t>常用药物，</a:t>
                      </a:r>
                      <a:r>
                        <a:rPr lang="en-US" sz="700" kern="100">
                          <a:effectLst/>
                          <a:latin typeface="+mj-ea"/>
                          <a:ea typeface="+mj-ea"/>
                        </a:rPr>
                        <a:t>http://www.openkg.cn/COVID-19/wiki/resource/R2405&gt;</a:t>
                      </a:r>
                      <a:endParaRPr lang="zh-CN" sz="700" kern="10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09"/>
                  </a:ext>
                </a:extLst>
              </a:tr>
              <a:tr h="526179">
                <a:tc vMerge="1">
                  <a:txBody>
                    <a:bodyPr/>
                    <a:lstStyle/>
                    <a:p>
                      <a:endParaRPr lang="zh-CN"/>
                    </a:p>
                  </a:txBody>
                  <a:tcPr marL="45101" marR="45101" marT="0" marB="0"/>
                </a:tc>
                <a:tc>
                  <a:txBody>
                    <a:bodyPr/>
                    <a:lstStyle/>
                    <a:p>
                      <a:pPr algn="ctr">
                        <a:spcAft>
                          <a:spcPts val="0"/>
                        </a:spcAft>
                      </a:pPr>
                      <a:r>
                        <a:rPr lang="zh-CN" sz="900" kern="100">
                          <a:effectLst/>
                          <a:latin typeface="+mj-ea"/>
                          <a:ea typeface="+mj-ea"/>
                        </a:rPr>
                        <a:t>相关症状</a:t>
                      </a:r>
                      <a:endParaRPr lang="zh-CN" sz="900" kern="10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zh-CN" sz="900" kern="100" dirty="0">
                          <a:effectLst/>
                          <a:latin typeface="+mj-ea"/>
                          <a:ea typeface="+mj-ea"/>
                        </a:rPr>
                        <a:t>症状引起的相关症状</a:t>
                      </a:r>
                      <a:endParaRPr lang="zh-CN" sz="900" kern="100" dirty="0">
                        <a:effectLst/>
                        <a:latin typeface="+mj-ea"/>
                        <a:ea typeface="+mj-ea"/>
                        <a:cs typeface="Times New Roman" panose="02020603050405020304" pitchFamily="18" charset="0"/>
                      </a:endParaRPr>
                    </a:p>
                  </a:txBody>
                  <a:tcPr marL="45101" marR="45101" marT="0" marB="0" anchor="ctr"/>
                </a:tc>
                <a:tc>
                  <a:txBody>
                    <a:bodyPr/>
                    <a:lstStyle/>
                    <a:p>
                      <a:pPr algn="ctr">
                        <a:spcAft>
                          <a:spcPts val="0"/>
                        </a:spcAft>
                      </a:pPr>
                      <a:r>
                        <a:rPr lang="en-US" sz="700" kern="100" dirty="0">
                          <a:effectLst/>
                          <a:latin typeface="+mj-ea"/>
                          <a:ea typeface="+mj-ea"/>
                        </a:rPr>
                        <a:t>&lt;R2731,</a:t>
                      </a:r>
                      <a:r>
                        <a:rPr lang="zh-CN" sz="700" kern="100" dirty="0">
                          <a:effectLst/>
                          <a:latin typeface="+mj-ea"/>
                          <a:ea typeface="+mj-ea"/>
                        </a:rPr>
                        <a:t>相关症状，</a:t>
                      </a:r>
                      <a:r>
                        <a:rPr lang="en-US" sz="700" kern="100" dirty="0">
                          <a:effectLst/>
                          <a:latin typeface="+mj-ea"/>
                          <a:ea typeface="+mj-ea"/>
                        </a:rPr>
                        <a:t>http://www.openkg.cn/COVID-19/wiki/resource/R2731&gt;</a:t>
                      </a:r>
                      <a:endParaRPr lang="zh-CN" sz="700" kern="100" dirty="0">
                        <a:effectLst/>
                        <a:latin typeface="+mj-ea"/>
                        <a:ea typeface="+mj-ea"/>
                        <a:cs typeface="Times New Roman" panose="02020603050405020304" pitchFamily="18" charset="0"/>
                      </a:endParaRPr>
                    </a:p>
                  </a:txBody>
                  <a:tcPr marL="45101" marR="45101" marT="0" marB="0" anchor="ctr"/>
                </a:tc>
                <a:extLst>
                  <a:ext uri="{0D108BD9-81ED-4DB2-BD59-A6C34878D82A}">
                    <a16:rowId xmlns:a16="http://schemas.microsoft.com/office/drawing/2014/main" val="10010"/>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60513" y="1956707"/>
            <a:ext cx="1096775"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02</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1615827"/>
          </a:xfrm>
          <a:prstGeom prst="rect">
            <a:avLst/>
          </a:prstGeom>
          <a:noFill/>
        </p:spPr>
        <p:txBody>
          <a:bodyPr wrap="square" rtlCol="0">
            <a:spAutoFit/>
            <a:scene3d>
              <a:camera prst="orthographicFront"/>
              <a:lightRig rig="threePt" dir="t"/>
            </a:scene3d>
            <a:sp3d contourW="12700"/>
          </a:bodyPr>
          <a:lstStyle/>
          <a:p>
            <a:r>
              <a:rPr lang="zh-CN" altLang="zh-CN" sz="3300" b="1" dirty="0">
                <a:solidFill>
                  <a:schemeClr val="bg1"/>
                </a:solidFill>
                <a:latin typeface="+mj-ea"/>
                <a:ea typeface="+mj-ea"/>
              </a:rPr>
              <a:t>任务</a:t>
            </a:r>
            <a:r>
              <a:rPr lang="zh-CN" altLang="en-US" sz="3300" b="1" dirty="0">
                <a:solidFill>
                  <a:schemeClr val="bg1"/>
                </a:solidFill>
                <a:latin typeface="+mj-ea"/>
                <a:ea typeface="+mj-ea"/>
              </a:rPr>
              <a:t>简介</a:t>
            </a:r>
            <a:r>
              <a:rPr lang="zh-CN" altLang="zh-CN" sz="3300" b="1" dirty="0">
                <a:solidFill>
                  <a:schemeClr val="bg1"/>
                </a:solidFill>
                <a:latin typeface="+mj-ea"/>
                <a:ea typeface="+mj-ea"/>
              </a:rPr>
              <a:t>和</a:t>
            </a:r>
            <a:endParaRPr lang="en-US" altLang="zh-CN" sz="3300" b="1" dirty="0">
              <a:solidFill>
                <a:schemeClr val="bg1"/>
              </a:solidFill>
              <a:latin typeface="+mj-ea"/>
              <a:ea typeface="+mj-ea"/>
            </a:endParaRPr>
          </a:p>
          <a:p>
            <a:r>
              <a:rPr lang="zh-CN" altLang="zh-CN" sz="3300" b="1" dirty="0">
                <a:solidFill>
                  <a:schemeClr val="bg1"/>
                </a:solidFill>
                <a:latin typeface="+mj-ea"/>
                <a:ea typeface="+mj-ea"/>
              </a:rPr>
              <a:t>数据集准备</a:t>
            </a:r>
          </a:p>
          <a:p>
            <a:endParaRPr lang="zh-CN" altLang="en-US" sz="3300" b="1" dirty="0">
              <a:solidFill>
                <a:schemeClr val="bg1"/>
              </a:solidFill>
              <a:latin typeface="+mj-ea"/>
              <a:ea typeface="+mj-ea"/>
            </a:endParaRP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2" presetClass="entr" presetSubtype="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lef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1048885" y="1178938"/>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zh-CN" sz="1400" dirty="0">
                <a:solidFill>
                  <a:srgbClr val="2B3649"/>
                </a:solidFill>
                <a:latin typeface="黑体" panose="02010609060101010101" pitchFamily="49" charset="-122"/>
                <a:ea typeface="黑体" panose="02010609060101010101" pitchFamily="49" charset="-122"/>
              </a:rPr>
              <a:t>当前只针对</a:t>
            </a:r>
            <a:r>
              <a:rPr lang="zh-CN" altLang="zh-CN" sz="1400" dirty="0">
                <a:solidFill>
                  <a:schemeClr val="accent5">
                    <a:lumMod val="75000"/>
                  </a:schemeClr>
                </a:solidFill>
                <a:latin typeface="黑体" panose="02010609060101010101" pitchFamily="49" charset="-122"/>
                <a:ea typeface="黑体" panose="02010609060101010101" pitchFamily="49" charset="-122"/>
              </a:rPr>
              <a:t>单关系客观事实问题</a:t>
            </a:r>
            <a:r>
              <a:rPr lang="zh-CN" altLang="zh-CN" sz="1400" dirty="0">
                <a:solidFill>
                  <a:srgbClr val="2B3649"/>
                </a:solidFill>
                <a:latin typeface="黑体" panose="02010609060101010101" pitchFamily="49" charset="-122"/>
                <a:ea typeface="黑体" panose="02010609060101010101" pitchFamily="49" charset="-122"/>
              </a:rPr>
              <a:t>进行回答</a:t>
            </a:r>
            <a:endParaRPr lang="zh-CN" altLang="en-US" sz="1400" dirty="0">
              <a:solidFill>
                <a:srgbClr val="2B3649"/>
              </a:solidFill>
              <a:latin typeface="黑体" panose="02010609060101010101" pitchFamily="49" charset="-122"/>
              <a:ea typeface="黑体" panose="02010609060101010101" pitchFamily="49" charset="-122"/>
            </a:endParaRPr>
          </a:p>
        </p:txBody>
      </p:sp>
      <p:sp>
        <p:nvSpPr>
          <p:cNvPr id="60" name="PA_文本框 1"/>
          <p:cNvSpPr txBox="1"/>
          <p:nvPr>
            <p:custDataLst>
              <p:tags r:id="rId2"/>
            </p:custDataLst>
          </p:nvPr>
        </p:nvSpPr>
        <p:spPr>
          <a:xfrm>
            <a:off x="587220" y="560612"/>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任务简介</a:t>
            </a:r>
            <a:endParaRPr lang="en-US" altLang="zh-CN" sz="1800" b="1" dirty="0">
              <a:solidFill>
                <a:srgbClr val="2B3649"/>
              </a:solidFill>
              <a:latin typeface="+mj-ea"/>
              <a:ea typeface="+mj-ea"/>
              <a:cs typeface="+mn-ea"/>
              <a:sym typeface="+mn-lt"/>
            </a:endParaRPr>
          </a:p>
        </p:txBody>
      </p:sp>
      <p:sp>
        <p:nvSpPr>
          <p:cNvPr id="53" name="文本框 52"/>
          <p:cNvSpPr txBox="1"/>
          <p:nvPr/>
        </p:nvSpPr>
        <p:spPr>
          <a:xfrm>
            <a:off x="1924057" y="2316629"/>
            <a:ext cx="5464958" cy="334900"/>
          </a:xfrm>
          <a:prstGeom prst="rect">
            <a:avLst/>
          </a:prstGeom>
          <a:noFill/>
        </p:spPr>
        <p:txBody>
          <a:bodyPr wrap="none" rtlCol="0">
            <a:spAutoFit/>
          </a:bodyPr>
          <a:lstStyle/>
          <a:p>
            <a:pPr>
              <a:lnSpc>
                <a:spcPct val="130000"/>
              </a:lnSpc>
            </a:pPr>
            <a:r>
              <a:rPr lang="en-US" altLang="zh-CN" dirty="0">
                <a:latin typeface="黑体" panose="02010609060101010101" pitchFamily="49" charset="-122"/>
                <a:ea typeface="黑体" panose="02010609060101010101" pitchFamily="49" charset="-122"/>
                <a:cs typeface="Times New Roman" panose="02020603050405020304" pitchFamily="18" charset="0"/>
              </a:rPr>
              <a:t> &lt;</a:t>
            </a:r>
            <a:r>
              <a:rPr lang="zh-CN" altLang="zh-CN" dirty="0">
                <a:latin typeface="黑体" panose="02010609060101010101" pitchFamily="49" charset="-122"/>
                <a:ea typeface="黑体" panose="02010609060101010101" pitchFamily="49" charset="-122"/>
              </a:rPr>
              <a:t>儿童感冒病</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临床表现</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体温升高，常伴随流鼻子，打喷嚏，咳嗽等</a:t>
            </a:r>
            <a:r>
              <a:rPr lang="en-US" altLang="zh-CN" dirty="0">
                <a:latin typeface="黑体" panose="02010609060101010101" pitchFamily="49" charset="-122"/>
                <a:ea typeface="黑体" panose="02010609060101010101" pitchFamily="49" charset="-122"/>
              </a:rPr>
              <a:t>&gt;</a:t>
            </a:r>
          </a:p>
        </p:txBody>
      </p:sp>
      <p:sp>
        <p:nvSpPr>
          <p:cNvPr id="2" name="矩形 1"/>
          <p:cNvSpPr/>
          <p:nvPr/>
        </p:nvSpPr>
        <p:spPr>
          <a:xfrm>
            <a:off x="3370626" y="1753022"/>
            <a:ext cx="2159566" cy="307777"/>
          </a:xfrm>
          <a:prstGeom prst="rect">
            <a:avLst/>
          </a:prstGeom>
        </p:spPr>
        <p:txBody>
          <a:bodyPr wrap="none">
            <a:spAutoFit/>
          </a:bodyPr>
          <a:lstStyle/>
          <a:p>
            <a:r>
              <a:rPr lang="zh-CN" altLang="zh-CN" dirty="0">
                <a:latin typeface="黑体" panose="02010609060101010101" pitchFamily="49" charset="-122"/>
                <a:ea typeface="黑体" panose="02010609060101010101" pitchFamily="49" charset="-122"/>
              </a:rPr>
              <a:t>“儿童感冒有什么症状”</a:t>
            </a:r>
            <a:endParaRPr lang="zh-CN" altLang="en-US" dirty="0">
              <a:latin typeface="黑体" panose="02010609060101010101" pitchFamily="49" charset="-122"/>
              <a:ea typeface="黑体" panose="02010609060101010101" pitchFamily="49" charset="-122"/>
            </a:endParaRPr>
          </a:p>
        </p:txBody>
      </p:sp>
      <p:sp>
        <p:nvSpPr>
          <p:cNvPr id="54" name="箭头: 下 53"/>
          <p:cNvSpPr/>
          <p:nvPr/>
        </p:nvSpPr>
        <p:spPr>
          <a:xfrm>
            <a:off x="4378497" y="2060799"/>
            <a:ext cx="193503" cy="25583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chemeClr val="accent5">
                  <a:lumMod val="75000"/>
                </a:schemeClr>
              </a:solidFill>
              <a:latin typeface="微软雅黑" panose="020B0503020204020204" charset="-122"/>
              <a:ea typeface="微软雅黑" panose="020B0503020204020204" charset="-122"/>
            </a:endParaRPr>
          </a:p>
        </p:txBody>
      </p:sp>
      <p:sp>
        <p:nvSpPr>
          <p:cNvPr id="3" name="矩形 2"/>
          <p:cNvSpPr/>
          <p:nvPr/>
        </p:nvSpPr>
        <p:spPr>
          <a:xfrm>
            <a:off x="1048885" y="2907359"/>
            <a:ext cx="3166251" cy="307777"/>
          </a:xfrm>
          <a:prstGeom prst="rect">
            <a:avLst/>
          </a:prstGeom>
        </p:spPr>
        <p:txBody>
          <a:bodyPr wrap="none">
            <a:spAutoFit/>
          </a:bodyPr>
          <a:lstStyle/>
          <a:p>
            <a:pPr marL="285750" indent="-285750">
              <a:buFont typeface="Wingdings" panose="05000000000000000000" pitchFamily="2" charset="2"/>
              <a:buChar char="n"/>
            </a:pPr>
            <a:r>
              <a:rPr lang="zh-CN" altLang="zh-CN" sz="1400" dirty="0">
                <a:solidFill>
                  <a:srgbClr val="2B3649"/>
                </a:solidFill>
                <a:latin typeface="黑体" panose="02010609060101010101" pitchFamily="49" charset="-122"/>
                <a:ea typeface="黑体" panose="02010609060101010101" pitchFamily="49" charset="-122"/>
              </a:rPr>
              <a:t>问答</a:t>
            </a:r>
            <a:r>
              <a:rPr lang="zh-CN" altLang="en-US" sz="1400" dirty="0">
                <a:solidFill>
                  <a:srgbClr val="2B3649"/>
                </a:solidFill>
                <a:latin typeface="黑体" panose="02010609060101010101" pitchFamily="49" charset="-122"/>
                <a:ea typeface="黑体" panose="02010609060101010101" pitchFamily="49" charset="-122"/>
              </a:rPr>
              <a:t>步骤</a:t>
            </a:r>
            <a:r>
              <a:rPr lang="zh-CN" altLang="zh-CN" sz="1400" dirty="0">
                <a:solidFill>
                  <a:srgbClr val="2B3649"/>
                </a:solidFill>
                <a:latin typeface="黑体" panose="02010609060101010101" pitchFamily="49" charset="-122"/>
                <a:ea typeface="黑体" panose="02010609060101010101" pitchFamily="49" charset="-122"/>
              </a:rPr>
              <a:t>分为</a:t>
            </a:r>
            <a:r>
              <a:rPr lang="zh-CN" altLang="zh-CN" sz="1400" dirty="0">
                <a:solidFill>
                  <a:schemeClr val="accent5">
                    <a:lumMod val="75000"/>
                  </a:schemeClr>
                </a:solidFill>
                <a:latin typeface="黑体" panose="02010609060101010101" pitchFamily="49" charset="-122"/>
                <a:ea typeface="黑体" panose="02010609060101010101" pitchFamily="49" charset="-122"/>
              </a:rPr>
              <a:t>主语检测</a:t>
            </a:r>
            <a:r>
              <a:rPr lang="zh-CN" altLang="zh-CN" sz="1400" dirty="0">
                <a:solidFill>
                  <a:srgbClr val="2B3649"/>
                </a:solidFill>
                <a:latin typeface="黑体" panose="02010609060101010101" pitchFamily="49" charset="-122"/>
                <a:ea typeface="黑体" panose="02010609060101010101" pitchFamily="49" charset="-122"/>
              </a:rPr>
              <a:t>和</a:t>
            </a:r>
            <a:r>
              <a:rPr lang="zh-CN" altLang="zh-CN" sz="1400" dirty="0">
                <a:solidFill>
                  <a:schemeClr val="accent5">
                    <a:lumMod val="75000"/>
                  </a:schemeClr>
                </a:solidFill>
                <a:latin typeface="黑体" panose="02010609060101010101" pitchFamily="49" charset="-122"/>
                <a:ea typeface="黑体" panose="02010609060101010101" pitchFamily="49" charset="-122"/>
              </a:rPr>
              <a:t>事实筛选</a:t>
            </a:r>
            <a:endParaRPr lang="zh-CN" altLang="en-US" sz="1400" dirty="0">
              <a:solidFill>
                <a:schemeClr val="accent5">
                  <a:lumMod val="75000"/>
                </a:schemeClr>
              </a:solidFill>
              <a:latin typeface="黑体" panose="02010609060101010101" pitchFamily="49" charset="-122"/>
              <a:ea typeface="黑体" panose="02010609060101010101" pitchFamily="49" charset="-122"/>
            </a:endParaRPr>
          </a:p>
        </p:txBody>
      </p:sp>
      <p:sp>
        <p:nvSpPr>
          <p:cNvPr id="8" name="矩形 7"/>
          <p:cNvSpPr/>
          <p:nvPr/>
        </p:nvSpPr>
        <p:spPr>
          <a:xfrm>
            <a:off x="1368958" y="3332466"/>
            <a:ext cx="3627916" cy="276999"/>
          </a:xfrm>
          <a:prstGeom prst="rect">
            <a:avLst/>
          </a:prstGeom>
        </p:spPr>
        <p:txBody>
          <a:bodyPr wrap="none">
            <a:spAutoFit/>
          </a:bodyPr>
          <a:lstStyle/>
          <a:p>
            <a:pPr marL="285750" indent="-285750">
              <a:buFont typeface="Wingdings" panose="05000000000000000000" pitchFamily="2" charset="2"/>
              <a:buChar char="p"/>
            </a:pPr>
            <a:r>
              <a:rPr lang="zh-CN" altLang="zh-CN" sz="1200" dirty="0">
                <a:solidFill>
                  <a:schemeClr val="accent5">
                    <a:lumMod val="75000"/>
                  </a:schemeClr>
                </a:solidFill>
                <a:latin typeface="黑体" panose="02010609060101010101" pitchFamily="49" charset="-122"/>
                <a:ea typeface="黑体" panose="02010609060101010101" pitchFamily="49" charset="-122"/>
              </a:rPr>
              <a:t>主语检测</a:t>
            </a:r>
            <a:r>
              <a:rPr lang="en-US" altLang="zh-CN" sz="1200" dirty="0">
                <a:solidFill>
                  <a:schemeClr val="accent5">
                    <a:lumMod val="75000"/>
                  </a:schemeClr>
                </a:solidFill>
                <a:latin typeface="黑体" panose="02010609060101010101" pitchFamily="49" charset="-122"/>
                <a:ea typeface="黑体" panose="02010609060101010101" pitchFamily="49" charset="-122"/>
              </a:rPr>
              <a:t>: </a:t>
            </a:r>
            <a:r>
              <a:rPr lang="zh-CN" altLang="en-US" sz="1200" dirty="0">
                <a:solidFill>
                  <a:srgbClr val="2B3649"/>
                </a:solidFill>
                <a:latin typeface="黑体" panose="02010609060101010101" pitchFamily="49" charset="-122"/>
                <a:ea typeface="黑体" panose="02010609060101010101" pitchFamily="49" charset="-122"/>
              </a:rPr>
              <a:t>识别出问题中的主语提及</a:t>
            </a:r>
            <a:r>
              <a:rPr lang="en-US" altLang="zh-CN" sz="1200" dirty="0">
                <a:solidFill>
                  <a:srgbClr val="2B3649"/>
                </a:solidFill>
                <a:latin typeface="黑体" panose="02010609060101010101" pitchFamily="49" charset="-122"/>
                <a:ea typeface="黑体" panose="02010609060101010101" pitchFamily="49" charset="-122"/>
              </a:rPr>
              <a:t>(mention)</a:t>
            </a:r>
            <a:endParaRPr lang="zh-CN" altLang="en-US" sz="1400" dirty="0">
              <a:solidFill>
                <a:srgbClr val="2B3649"/>
              </a:solidFill>
              <a:latin typeface="黑体" panose="02010609060101010101" pitchFamily="49" charset="-122"/>
              <a:ea typeface="黑体" panose="02010609060101010101" pitchFamily="49" charset="-122"/>
            </a:endParaRPr>
          </a:p>
        </p:txBody>
      </p:sp>
      <p:sp>
        <p:nvSpPr>
          <p:cNvPr id="9" name="矩形 8"/>
          <p:cNvSpPr/>
          <p:nvPr/>
        </p:nvSpPr>
        <p:spPr>
          <a:xfrm>
            <a:off x="1368958" y="3680810"/>
            <a:ext cx="5243743" cy="276999"/>
          </a:xfrm>
          <a:prstGeom prst="rect">
            <a:avLst/>
          </a:prstGeom>
        </p:spPr>
        <p:txBody>
          <a:bodyPr wrap="none">
            <a:spAutoFit/>
          </a:bodyPr>
          <a:lstStyle/>
          <a:p>
            <a:pPr marL="285750" indent="-285750">
              <a:buFont typeface="Wingdings" panose="05000000000000000000" pitchFamily="2" charset="2"/>
              <a:buChar char="p"/>
            </a:pPr>
            <a:r>
              <a:rPr lang="zh-CN" altLang="en-US" sz="1200" dirty="0">
                <a:solidFill>
                  <a:schemeClr val="accent5">
                    <a:lumMod val="75000"/>
                  </a:schemeClr>
                </a:solidFill>
                <a:latin typeface="黑体" panose="02010609060101010101" pitchFamily="49" charset="-122"/>
                <a:ea typeface="黑体" panose="02010609060101010101" pitchFamily="49" charset="-122"/>
              </a:rPr>
              <a:t>事实筛选</a:t>
            </a:r>
            <a:r>
              <a:rPr lang="en-US" altLang="zh-CN" sz="1200" dirty="0">
                <a:solidFill>
                  <a:schemeClr val="accent5">
                    <a:lumMod val="75000"/>
                  </a:schemeClr>
                </a:solidFill>
                <a:latin typeface="黑体" panose="02010609060101010101" pitchFamily="49" charset="-122"/>
                <a:ea typeface="黑体" panose="02010609060101010101" pitchFamily="49" charset="-122"/>
              </a:rPr>
              <a:t>: </a:t>
            </a:r>
            <a:r>
              <a:rPr lang="zh-CN" altLang="en-US" sz="1200" dirty="0">
                <a:solidFill>
                  <a:srgbClr val="2B3649"/>
                </a:solidFill>
                <a:latin typeface="黑体" panose="02010609060101010101" pitchFamily="49" charset="-122"/>
                <a:ea typeface="黑体" panose="02010609060101010101" pitchFamily="49" charset="-122"/>
              </a:rPr>
              <a:t>评分候选</a:t>
            </a:r>
            <a:r>
              <a:rPr lang="en-US" altLang="zh-CN" sz="1200" dirty="0">
                <a:solidFill>
                  <a:srgbClr val="2B3649"/>
                </a:solidFill>
                <a:latin typeface="黑体" panose="02010609060101010101" pitchFamily="49" charset="-122"/>
                <a:ea typeface="黑体" panose="02010609060101010101" pitchFamily="49" charset="-122"/>
              </a:rPr>
              <a:t>&lt;</a:t>
            </a:r>
            <a:r>
              <a:rPr lang="zh-CN" altLang="en-US" sz="1200" dirty="0">
                <a:solidFill>
                  <a:srgbClr val="2B3649"/>
                </a:solidFill>
                <a:latin typeface="黑体" panose="02010609060101010101" pitchFamily="49" charset="-122"/>
                <a:ea typeface="黑体" panose="02010609060101010101" pitchFamily="49" charset="-122"/>
              </a:rPr>
              <a:t>主语，关系</a:t>
            </a:r>
            <a:r>
              <a:rPr lang="en-US" altLang="zh-CN" sz="1200" dirty="0">
                <a:solidFill>
                  <a:srgbClr val="2B3649"/>
                </a:solidFill>
                <a:latin typeface="黑体" panose="02010609060101010101" pitchFamily="49" charset="-122"/>
                <a:ea typeface="黑体" panose="02010609060101010101" pitchFamily="49" charset="-122"/>
              </a:rPr>
              <a:t>&gt;</a:t>
            </a:r>
            <a:r>
              <a:rPr lang="zh-CN" altLang="en-US" sz="1200" dirty="0">
                <a:solidFill>
                  <a:srgbClr val="2B3649"/>
                </a:solidFill>
                <a:latin typeface="黑体" panose="02010609060101010101" pitchFamily="49" charset="-122"/>
                <a:ea typeface="黑体" panose="02010609060101010101" pitchFamily="49" charset="-122"/>
              </a:rPr>
              <a:t>事实对组合，使正确事实对排名最高</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2" grpId="0"/>
      <p:bldP spid="54" grpId="0" animBg="1"/>
      <p:bldP spid="3"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文本框 1"/>
          <p:cNvSpPr txBox="1"/>
          <p:nvPr>
            <p:custDataLst>
              <p:tags r:id="rId2"/>
            </p:custDataLst>
          </p:nvPr>
        </p:nvSpPr>
        <p:spPr>
          <a:xfrm>
            <a:off x="587220" y="560612"/>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问答解决步骤</a:t>
            </a:r>
            <a:endParaRPr lang="en-US" altLang="zh-CN" sz="1800" b="1" dirty="0">
              <a:solidFill>
                <a:srgbClr val="2B3649"/>
              </a:solidFill>
              <a:latin typeface="+mj-ea"/>
              <a:ea typeface="+mj-ea"/>
              <a:cs typeface="+mn-ea"/>
              <a:sym typeface="+mn-lt"/>
            </a:endParaRPr>
          </a:p>
        </p:txBody>
      </p:sp>
      <p:sp>
        <p:nvSpPr>
          <p:cNvPr id="3" name="矩形 2"/>
          <p:cNvSpPr/>
          <p:nvPr/>
        </p:nvSpPr>
        <p:spPr>
          <a:xfrm>
            <a:off x="1046676" y="1203659"/>
            <a:ext cx="1191352" cy="307777"/>
          </a:xfrm>
          <a:prstGeom prst="rect">
            <a:avLst/>
          </a:prstGeom>
        </p:spPr>
        <p:txBody>
          <a:bodyPr wrap="none">
            <a:spAutoFit/>
          </a:bodyPr>
          <a:lstStyle/>
          <a:p>
            <a:pPr marL="285750" indent="-285750">
              <a:buFont typeface="Wingdings" panose="05000000000000000000" pitchFamily="2" charset="2"/>
              <a:buChar char="p"/>
            </a:pPr>
            <a:r>
              <a:rPr lang="zh-CN" altLang="zh-CN" sz="1400" b="1" dirty="0">
                <a:solidFill>
                  <a:srgbClr val="2B3649"/>
                </a:solidFill>
                <a:latin typeface="黑体" panose="02010609060101010101" pitchFamily="49" charset="-122"/>
                <a:ea typeface="黑体" panose="02010609060101010101" pitchFamily="49" charset="-122"/>
              </a:rPr>
              <a:t>主语检测</a:t>
            </a:r>
            <a:endParaRPr lang="zh-CN" altLang="en-US" sz="1400" b="1" dirty="0">
              <a:solidFill>
                <a:srgbClr val="2B3649"/>
              </a:solidFill>
              <a:latin typeface="黑体" panose="02010609060101010101" pitchFamily="49" charset="-122"/>
              <a:ea typeface="黑体" panose="02010609060101010101" pitchFamily="49" charset="-122"/>
            </a:endParaRPr>
          </a:p>
        </p:txBody>
      </p:sp>
      <p:sp>
        <p:nvSpPr>
          <p:cNvPr id="9" name="矩形 8"/>
          <p:cNvSpPr/>
          <p:nvPr/>
        </p:nvSpPr>
        <p:spPr>
          <a:xfrm>
            <a:off x="1280713" y="1592694"/>
            <a:ext cx="1620957" cy="307777"/>
          </a:xfrm>
          <a:prstGeom prst="rect">
            <a:avLst/>
          </a:prstGeom>
        </p:spPr>
        <p:txBody>
          <a:bodyPr wrap="none">
            <a:spAutoFit/>
          </a:bodyPr>
          <a:lstStyle/>
          <a:p>
            <a:r>
              <a:rPr lang="zh-CN" altLang="en-US" sz="1400" dirty="0">
                <a:solidFill>
                  <a:srgbClr val="2B3649"/>
                </a:solidFill>
                <a:latin typeface="黑体" panose="02010609060101010101" pitchFamily="49" charset="-122"/>
                <a:ea typeface="黑体" panose="02010609060101010101" pitchFamily="49" charset="-122"/>
              </a:rPr>
              <a:t>（</a:t>
            </a:r>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）视为</a:t>
            </a:r>
            <a:r>
              <a:rPr lang="en-US" altLang="zh-CN" sz="1400" dirty="0">
                <a:solidFill>
                  <a:srgbClr val="C00000"/>
                </a:solidFill>
                <a:latin typeface="黑体" panose="02010609060101010101" pitchFamily="49" charset="-122"/>
                <a:ea typeface="黑体" panose="02010609060101010101" pitchFamily="49" charset="-122"/>
              </a:rPr>
              <a:t>NER</a:t>
            </a:r>
            <a:r>
              <a:rPr lang="zh-CN" altLang="en-US" sz="1400" dirty="0">
                <a:solidFill>
                  <a:srgbClr val="C00000"/>
                </a:solidFill>
                <a:latin typeface="黑体" panose="02010609060101010101" pitchFamily="49" charset="-122"/>
                <a:ea typeface="黑体" panose="02010609060101010101" pitchFamily="49" charset="-122"/>
              </a:rPr>
              <a:t>任务</a:t>
            </a:r>
          </a:p>
        </p:txBody>
      </p:sp>
      <p:sp>
        <p:nvSpPr>
          <p:cNvPr id="10" name="矩形 9"/>
          <p:cNvSpPr/>
          <p:nvPr/>
        </p:nvSpPr>
        <p:spPr>
          <a:xfrm>
            <a:off x="3393112" y="1882201"/>
            <a:ext cx="2159566" cy="307777"/>
          </a:xfrm>
          <a:prstGeom prst="rect">
            <a:avLst/>
          </a:prstGeom>
        </p:spPr>
        <p:txBody>
          <a:bodyPr wrap="none">
            <a:spAutoFit/>
          </a:bodyPr>
          <a:lstStyle/>
          <a:p>
            <a:r>
              <a:rPr lang="zh-CN" altLang="zh-CN" dirty="0">
                <a:latin typeface="黑体" panose="02010609060101010101" pitchFamily="49" charset="-122"/>
                <a:ea typeface="黑体" panose="02010609060101010101" pitchFamily="49" charset="-122"/>
              </a:rPr>
              <a:t>“儿童感冒有什么症状”</a:t>
            </a: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2770480" y="2421709"/>
            <a:ext cx="1136850"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主语</a:t>
            </a:r>
            <a:r>
              <a:rPr lang="en-US" altLang="zh-CN" dirty="0">
                <a:latin typeface="黑体" panose="02010609060101010101" pitchFamily="49" charset="-122"/>
                <a:ea typeface="黑体" panose="02010609060101010101" pitchFamily="49" charset="-122"/>
              </a:rPr>
              <a:t>mention</a:t>
            </a:r>
            <a:endParaRPr lang="zh-CN" altLang="en-US" dirty="0">
              <a:latin typeface="黑体" panose="02010609060101010101" pitchFamily="49" charset="-122"/>
              <a:ea typeface="黑体" panose="02010609060101010101" pitchFamily="49" charset="-122"/>
            </a:endParaRPr>
          </a:p>
        </p:txBody>
      </p:sp>
      <p:sp>
        <p:nvSpPr>
          <p:cNvPr id="12" name="矩形 11"/>
          <p:cNvSpPr/>
          <p:nvPr/>
        </p:nvSpPr>
        <p:spPr>
          <a:xfrm>
            <a:off x="5014210" y="2422507"/>
            <a:ext cx="877163"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关系意图</a:t>
            </a:r>
          </a:p>
        </p:txBody>
      </p:sp>
      <p:cxnSp>
        <p:nvCxnSpPr>
          <p:cNvPr id="6" name="直接连接符 5"/>
          <p:cNvCxnSpPr/>
          <p:nvPr/>
        </p:nvCxnSpPr>
        <p:spPr>
          <a:xfrm>
            <a:off x="3672590" y="2167493"/>
            <a:ext cx="65207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直接箭头连接符 10"/>
          <p:cNvCxnSpPr>
            <a:endCxn id="4" idx="0"/>
          </p:cNvCxnSpPr>
          <p:nvPr/>
        </p:nvCxnSpPr>
        <p:spPr>
          <a:xfrm flipH="1">
            <a:off x="3338905" y="2233534"/>
            <a:ext cx="596014" cy="188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直接连接符 18"/>
          <p:cNvCxnSpPr/>
          <p:nvPr/>
        </p:nvCxnSpPr>
        <p:spPr>
          <a:xfrm>
            <a:off x="4362138" y="2167493"/>
            <a:ext cx="824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2" idx="0"/>
          </p:cNvCxnSpPr>
          <p:nvPr/>
        </p:nvCxnSpPr>
        <p:spPr>
          <a:xfrm>
            <a:off x="4766872" y="2233534"/>
            <a:ext cx="685920" cy="188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636912" y="1701771"/>
            <a:ext cx="1492716" cy="276999"/>
          </a:xfrm>
          <a:prstGeom prst="rect">
            <a:avLst/>
          </a:prstGeom>
        </p:spPr>
        <p:txBody>
          <a:bodyPr wrap="none">
            <a:spAutoFit/>
          </a:bodyPr>
          <a:lstStyle/>
          <a:p>
            <a:r>
              <a:rPr lang="en-US" altLang="zh-CN" sz="1200" dirty="0">
                <a:solidFill>
                  <a:srgbClr val="C00000"/>
                </a:solidFill>
                <a:latin typeface="黑体" panose="02010609060101010101" pitchFamily="49" charset="-122"/>
                <a:ea typeface="黑体" panose="02010609060101010101" pitchFamily="49" charset="-122"/>
              </a:rPr>
              <a:t>I </a:t>
            </a:r>
            <a:r>
              <a:rPr lang="en-US" altLang="zh-CN" sz="1200" dirty="0" err="1">
                <a:solidFill>
                  <a:srgbClr val="C00000"/>
                </a:solidFill>
                <a:latin typeface="黑体" panose="02010609060101010101" pitchFamily="49" charset="-122"/>
                <a:ea typeface="黑体" panose="02010609060101010101" pitchFamily="49" charset="-122"/>
              </a:rPr>
              <a:t>I</a:t>
            </a:r>
            <a:r>
              <a:rPr lang="en-US" altLang="zh-CN" sz="1200" dirty="0">
                <a:solidFill>
                  <a:srgbClr val="C00000"/>
                </a:solidFill>
                <a:latin typeface="黑体" panose="02010609060101010101" pitchFamily="49" charset="-122"/>
                <a:ea typeface="黑体" panose="02010609060101010101" pitchFamily="49" charset="-122"/>
              </a:rPr>
              <a:t> </a:t>
            </a:r>
            <a:r>
              <a:rPr lang="en-US" altLang="zh-CN" sz="1200" dirty="0" err="1">
                <a:solidFill>
                  <a:srgbClr val="C00000"/>
                </a:solidFill>
                <a:latin typeface="黑体" panose="02010609060101010101" pitchFamily="49" charset="-122"/>
                <a:ea typeface="黑体" panose="02010609060101010101" pitchFamily="49" charset="-122"/>
              </a:rPr>
              <a:t>I</a:t>
            </a:r>
            <a:r>
              <a:rPr lang="en-US" altLang="zh-CN" sz="1200" dirty="0">
                <a:solidFill>
                  <a:srgbClr val="C00000"/>
                </a:solidFill>
                <a:latin typeface="黑体" panose="02010609060101010101" pitchFamily="49" charset="-122"/>
                <a:ea typeface="黑体" panose="02010609060101010101" pitchFamily="49" charset="-122"/>
              </a:rPr>
              <a:t> </a:t>
            </a:r>
            <a:r>
              <a:rPr lang="en-US" altLang="zh-CN" sz="1200" dirty="0" err="1">
                <a:solidFill>
                  <a:srgbClr val="C00000"/>
                </a:solidFill>
                <a:latin typeface="黑体" panose="02010609060101010101" pitchFamily="49" charset="-122"/>
                <a:ea typeface="黑体" panose="02010609060101010101" pitchFamily="49" charset="-122"/>
              </a:rPr>
              <a:t>I</a:t>
            </a:r>
            <a:r>
              <a:rPr lang="en-US" altLang="zh-CN" sz="1200" dirty="0">
                <a:solidFill>
                  <a:srgbClr val="C00000"/>
                </a:solidFill>
                <a:latin typeface="黑体" panose="02010609060101010101" pitchFamily="49" charset="-122"/>
                <a:ea typeface="黑体" panose="02010609060101010101" pitchFamily="49" charset="-122"/>
              </a:rPr>
              <a:t> O </a:t>
            </a:r>
            <a:r>
              <a:rPr lang="en-US" altLang="zh-CN" sz="1200" dirty="0" err="1">
                <a:solidFill>
                  <a:srgbClr val="C00000"/>
                </a:solidFill>
                <a:latin typeface="黑体" panose="02010609060101010101" pitchFamily="49" charset="-122"/>
                <a:ea typeface="黑体" panose="02010609060101010101" pitchFamily="49" charset="-122"/>
              </a:rPr>
              <a:t>O</a:t>
            </a:r>
            <a:r>
              <a:rPr lang="en-US" altLang="zh-CN" sz="1200" dirty="0">
                <a:solidFill>
                  <a:srgbClr val="C00000"/>
                </a:solidFill>
                <a:latin typeface="黑体" panose="02010609060101010101" pitchFamily="49" charset="-122"/>
                <a:ea typeface="黑体" panose="02010609060101010101" pitchFamily="49" charset="-122"/>
              </a:rPr>
              <a:t> </a:t>
            </a:r>
            <a:r>
              <a:rPr lang="en-US" altLang="zh-CN" sz="1200" dirty="0" err="1">
                <a:solidFill>
                  <a:srgbClr val="C00000"/>
                </a:solidFill>
                <a:latin typeface="黑体" panose="02010609060101010101" pitchFamily="49" charset="-122"/>
                <a:ea typeface="黑体" panose="02010609060101010101" pitchFamily="49" charset="-122"/>
              </a:rPr>
              <a:t>O</a:t>
            </a:r>
            <a:r>
              <a:rPr lang="en-US" altLang="zh-CN" sz="1200" dirty="0">
                <a:solidFill>
                  <a:srgbClr val="C00000"/>
                </a:solidFill>
                <a:latin typeface="黑体" panose="02010609060101010101" pitchFamily="49" charset="-122"/>
                <a:ea typeface="黑体" panose="02010609060101010101" pitchFamily="49" charset="-122"/>
              </a:rPr>
              <a:t> </a:t>
            </a:r>
            <a:r>
              <a:rPr lang="en-US" altLang="zh-CN" sz="1200" dirty="0" err="1">
                <a:solidFill>
                  <a:srgbClr val="C00000"/>
                </a:solidFill>
                <a:latin typeface="黑体" panose="02010609060101010101" pitchFamily="49" charset="-122"/>
                <a:ea typeface="黑体" panose="02010609060101010101" pitchFamily="49" charset="-122"/>
              </a:rPr>
              <a:t>O</a:t>
            </a:r>
            <a:r>
              <a:rPr lang="en-US" altLang="zh-CN" sz="1200" dirty="0">
                <a:solidFill>
                  <a:srgbClr val="C00000"/>
                </a:solidFill>
                <a:latin typeface="黑体" panose="02010609060101010101" pitchFamily="49" charset="-122"/>
                <a:ea typeface="黑体" panose="02010609060101010101" pitchFamily="49" charset="-122"/>
              </a:rPr>
              <a:t> </a:t>
            </a:r>
            <a:r>
              <a:rPr lang="en-US" altLang="zh-CN" sz="1200" dirty="0" err="1">
                <a:solidFill>
                  <a:srgbClr val="C00000"/>
                </a:solidFill>
                <a:latin typeface="黑体" panose="02010609060101010101" pitchFamily="49" charset="-122"/>
                <a:ea typeface="黑体" panose="02010609060101010101" pitchFamily="49" charset="-122"/>
              </a:rPr>
              <a:t>O</a:t>
            </a:r>
            <a:endParaRPr lang="zh-CN" altLang="en-US" sz="1200" dirty="0">
              <a:solidFill>
                <a:srgbClr val="C00000"/>
              </a:solidFill>
              <a:latin typeface="黑体" panose="02010609060101010101" pitchFamily="49" charset="-122"/>
              <a:ea typeface="黑体" panose="02010609060101010101" pitchFamily="49" charset="-122"/>
            </a:endParaRPr>
          </a:p>
        </p:txBody>
      </p:sp>
      <p:sp>
        <p:nvSpPr>
          <p:cNvPr id="25" name="矩形 24"/>
          <p:cNvSpPr/>
          <p:nvPr/>
        </p:nvSpPr>
        <p:spPr>
          <a:xfrm>
            <a:off x="1280713" y="2824386"/>
            <a:ext cx="2069797" cy="307777"/>
          </a:xfrm>
          <a:prstGeom prst="rect">
            <a:avLst/>
          </a:prstGeom>
        </p:spPr>
        <p:txBody>
          <a:bodyPr wrap="none">
            <a:spAutoFit/>
          </a:bodyPr>
          <a:lstStyle/>
          <a:p>
            <a:r>
              <a:rPr lang="zh-CN" altLang="en-US" sz="1400" dirty="0">
                <a:solidFill>
                  <a:srgbClr val="2B3649"/>
                </a:solidFill>
                <a:latin typeface="黑体" panose="02010609060101010101" pitchFamily="49" charset="-122"/>
                <a:ea typeface="黑体" panose="02010609060101010101" pitchFamily="49" charset="-122"/>
              </a:rPr>
              <a:t>（</a:t>
            </a:r>
            <a:r>
              <a:rPr lang="en-US" altLang="zh-CN" sz="1400" dirty="0">
                <a:solidFill>
                  <a:srgbClr val="2B3649"/>
                </a:solidFill>
                <a:latin typeface="黑体" panose="02010609060101010101" pitchFamily="49" charset="-122"/>
                <a:ea typeface="黑体" panose="02010609060101010101" pitchFamily="49" charset="-122"/>
              </a:rPr>
              <a:t>2</a:t>
            </a:r>
            <a:r>
              <a:rPr lang="zh-CN" altLang="en-US" sz="1400" dirty="0">
                <a:solidFill>
                  <a:srgbClr val="2B3649"/>
                </a:solidFill>
                <a:latin typeface="黑体" panose="02010609060101010101" pitchFamily="49" charset="-122"/>
                <a:ea typeface="黑体" panose="02010609060101010101" pitchFamily="49" charset="-122"/>
              </a:rPr>
              <a:t>）视为</a:t>
            </a:r>
            <a:r>
              <a:rPr lang="en-US" altLang="zh-CN" sz="1400" dirty="0">
                <a:solidFill>
                  <a:srgbClr val="C00000"/>
                </a:solidFill>
                <a:latin typeface="黑体" panose="02010609060101010101" pitchFamily="49" charset="-122"/>
                <a:ea typeface="黑体" panose="02010609060101010101" pitchFamily="49" charset="-122"/>
              </a:rPr>
              <a:t>Span</a:t>
            </a:r>
            <a:r>
              <a:rPr lang="zh-CN" altLang="en-US" sz="1400" dirty="0">
                <a:solidFill>
                  <a:srgbClr val="C00000"/>
                </a:solidFill>
                <a:latin typeface="黑体" panose="02010609060101010101" pitchFamily="49" charset="-122"/>
                <a:ea typeface="黑体" panose="02010609060101010101" pitchFamily="49" charset="-122"/>
              </a:rPr>
              <a:t>检测任务</a:t>
            </a:r>
          </a:p>
        </p:txBody>
      </p:sp>
      <p:sp>
        <p:nvSpPr>
          <p:cNvPr id="26" name="矩形 25"/>
          <p:cNvSpPr/>
          <p:nvPr/>
        </p:nvSpPr>
        <p:spPr>
          <a:xfrm>
            <a:off x="3393112" y="3247951"/>
            <a:ext cx="2159566" cy="307777"/>
          </a:xfrm>
          <a:prstGeom prst="rect">
            <a:avLst/>
          </a:prstGeom>
        </p:spPr>
        <p:txBody>
          <a:bodyPr wrap="none">
            <a:spAutoFit/>
          </a:bodyPr>
          <a:lstStyle/>
          <a:p>
            <a:r>
              <a:rPr lang="zh-CN" altLang="zh-CN" dirty="0">
                <a:latin typeface="黑体" panose="02010609060101010101" pitchFamily="49" charset="-122"/>
                <a:ea typeface="黑体" panose="02010609060101010101" pitchFamily="49" charset="-122"/>
              </a:rPr>
              <a:t>“儿童感冒有什么症状”</a:t>
            </a:r>
            <a:endParaRPr lang="zh-CN" altLang="en-US" dirty="0">
              <a:latin typeface="黑体" panose="02010609060101010101" pitchFamily="49" charset="-122"/>
              <a:ea typeface="黑体" panose="02010609060101010101" pitchFamily="49" charset="-122"/>
            </a:endParaRPr>
          </a:p>
        </p:txBody>
      </p:sp>
      <p:sp>
        <p:nvSpPr>
          <p:cNvPr id="20" name="双括号 19"/>
          <p:cNvSpPr/>
          <p:nvPr/>
        </p:nvSpPr>
        <p:spPr>
          <a:xfrm>
            <a:off x="3659397" y="3274396"/>
            <a:ext cx="687750" cy="307777"/>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a:off x="3998626" y="3594425"/>
            <a:ext cx="0" cy="29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689887" y="3889948"/>
            <a:ext cx="617477" cy="300082"/>
          </a:xfrm>
          <a:prstGeom prst="rect">
            <a:avLst/>
          </a:prstGeom>
        </p:spPr>
        <p:txBody>
          <a:bodyPr wrap="none">
            <a:spAutoFit/>
          </a:bodyPr>
          <a:lstStyle/>
          <a:p>
            <a:r>
              <a:rPr lang="en-US" altLang="zh-CN" dirty="0">
                <a:latin typeface="黑体" panose="02010609060101010101" pitchFamily="49" charset="-122"/>
                <a:ea typeface="黑体" panose="02010609060101010101" pitchFamily="49" charset="-122"/>
              </a:rPr>
              <a:t>[0,3]</a:t>
            </a:r>
            <a:endParaRPr lang="zh-CN" altLang="en-US" dirty="0">
              <a:latin typeface="黑体" panose="02010609060101010101" pitchFamily="49" charset="-122"/>
              <a:ea typeface="黑体" panose="02010609060101010101" pitchFamily="49" charset="-122"/>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2" grpId="0"/>
      <p:bldP spid="24" grpId="0"/>
      <p:bldP spid="26" grpId="0"/>
      <p:bldP spid="20" grpId="0"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文本框 1"/>
          <p:cNvSpPr txBox="1"/>
          <p:nvPr>
            <p:custDataLst>
              <p:tags r:id="rId2"/>
            </p:custDataLst>
          </p:nvPr>
        </p:nvSpPr>
        <p:spPr>
          <a:xfrm>
            <a:off x="587220" y="560612"/>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问答解决步骤</a:t>
            </a:r>
            <a:endParaRPr lang="en-US" altLang="zh-CN" sz="1800" b="1" dirty="0">
              <a:solidFill>
                <a:srgbClr val="2B3649"/>
              </a:solidFill>
              <a:latin typeface="+mj-ea"/>
              <a:ea typeface="+mj-ea"/>
              <a:cs typeface="+mn-ea"/>
              <a:sym typeface="+mn-lt"/>
            </a:endParaRPr>
          </a:p>
        </p:txBody>
      </p:sp>
      <p:sp>
        <p:nvSpPr>
          <p:cNvPr id="3" name="矩形 2"/>
          <p:cNvSpPr/>
          <p:nvPr/>
        </p:nvSpPr>
        <p:spPr>
          <a:xfrm>
            <a:off x="1046676" y="1203659"/>
            <a:ext cx="1191352" cy="307777"/>
          </a:xfrm>
          <a:prstGeom prst="rect">
            <a:avLst/>
          </a:prstGeom>
        </p:spPr>
        <p:txBody>
          <a:bodyPr wrap="none">
            <a:spAutoFit/>
          </a:bodyPr>
          <a:lstStyle/>
          <a:p>
            <a:pPr marL="285750" indent="-285750">
              <a:buFont typeface="Wingdings" panose="05000000000000000000" pitchFamily="2" charset="2"/>
              <a:buChar char="p"/>
            </a:pPr>
            <a:r>
              <a:rPr lang="zh-CN" altLang="en-US" sz="1400" b="1" dirty="0">
                <a:solidFill>
                  <a:srgbClr val="2B3649"/>
                </a:solidFill>
                <a:latin typeface="黑体" panose="02010609060101010101" pitchFamily="49" charset="-122"/>
                <a:ea typeface="黑体" panose="02010609060101010101" pitchFamily="49" charset="-122"/>
              </a:rPr>
              <a:t>事实筛选</a:t>
            </a:r>
          </a:p>
        </p:txBody>
      </p:sp>
      <p:sp>
        <p:nvSpPr>
          <p:cNvPr id="9" name="矩形 8"/>
          <p:cNvSpPr/>
          <p:nvPr/>
        </p:nvSpPr>
        <p:spPr>
          <a:xfrm>
            <a:off x="1280713" y="1592694"/>
            <a:ext cx="2249334" cy="307777"/>
          </a:xfrm>
          <a:prstGeom prst="rect">
            <a:avLst/>
          </a:prstGeom>
        </p:spPr>
        <p:txBody>
          <a:bodyPr wrap="none">
            <a:spAutoFit/>
          </a:bodyPr>
          <a:lstStyle/>
          <a:p>
            <a:r>
              <a:rPr lang="zh-CN" altLang="en-US" sz="1400" dirty="0">
                <a:solidFill>
                  <a:srgbClr val="2B3649"/>
                </a:solidFill>
                <a:latin typeface="黑体" panose="02010609060101010101" pitchFamily="49" charset="-122"/>
                <a:ea typeface="黑体" panose="02010609060101010101" pitchFamily="49" charset="-122"/>
              </a:rPr>
              <a:t>（</a:t>
            </a:r>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）主语、关系分别评分</a:t>
            </a:r>
          </a:p>
        </p:txBody>
      </p:sp>
      <p:sp>
        <p:nvSpPr>
          <p:cNvPr id="10" name="矩形 9"/>
          <p:cNvSpPr/>
          <p:nvPr/>
        </p:nvSpPr>
        <p:spPr>
          <a:xfrm>
            <a:off x="3484975" y="3018952"/>
            <a:ext cx="877163"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实体链接</a:t>
            </a:r>
          </a:p>
        </p:txBody>
      </p:sp>
      <p:sp>
        <p:nvSpPr>
          <p:cNvPr id="4" name="矩形 3"/>
          <p:cNvSpPr/>
          <p:nvPr/>
        </p:nvSpPr>
        <p:spPr>
          <a:xfrm>
            <a:off x="3351886" y="2421709"/>
            <a:ext cx="1136850"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主语</a:t>
            </a:r>
            <a:r>
              <a:rPr lang="en-US" altLang="zh-CN" dirty="0">
                <a:latin typeface="黑体" panose="02010609060101010101" pitchFamily="49" charset="-122"/>
                <a:ea typeface="黑体" panose="02010609060101010101" pitchFamily="49" charset="-122"/>
              </a:rPr>
              <a:t>mention</a:t>
            </a:r>
            <a:endParaRPr lang="zh-CN" altLang="en-US" dirty="0">
              <a:latin typeface="黑体" panose="02010609060101010101" pitchFamily="49" charset="-122"/>
              <a:ea typeface="黑体" panose="02010609060101010101" pitchFamily="49" charset="-122"/>
            </a:endParaRPr>
          </a:p>
        </p:txBody>
      </p:sp>
      <p:cxnSp>
        <p:nvCxnSpPr>
          <p:cNvPr id="11" name="直接箭头连接符 10"/>
          <p:cNvCxnSpPr>
            <a:stCxn id="4" idx="2"/>
            <a:endCxn id="10" idx="0"/>
          </p:cNvCxnSpPr>
          <p:nvPr/>
        </p:nvCxnSpPr>
        <p:spPr>
          <a:xfrm>
            <a:off x="3920311" y="2721791"/>
            <a:ext cx="3246" cy="2971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矩形 20"/>
          <p:cNvSpPr/>
          <p:nvPr/>
        </p:nvSpPr>
        <p:spPr>
          <a:xfrm>
            <a:off x="4519046" y="3018952"/>
            <a:ext cx="1050288" cy="300082"/>
          </a:xfrm>
          <a:prstGeom prst="rect">
            <a:avLst/>
          </a:prstGeom>
        </p:spPr>
        <p:txBody>
          <a:bodyPr wrap="none">
            <a:spAutoFit/>
          </a:bodyPr>
          <a:lstStyle/>
          <a:p>
            <a:r>
              <a:rPr lang="zh-CN" altLang="en-US" dirty="0">
                <a:solidFill>
                  <a:srgbClr val="C00000"/>
                </a:solidFill>
                <a:latin typeface="黑体" panose="02010609060101010101" pitchFamily="49" charset="-122"/>
                <a:ea typeface="黑体" panose="02010609060101010101" pitchFamily="49" charset="-122"/>
              </a:rPr>
              <a:t>短文本分类</a:t>
            </a:r>
          </a:p>
        </p:txBody>
      </p:sp>
      <p:sp>
        <p:nvSpPr>
          <p:cNvPr id="23" name="矩形 22"/>
          <p:cNvSpPr/>
          <p:nvPr/>
        </p:nvSpPr>
        <p:spPr>
          <a:xfrm>
            <a:off x="3393112" y="1882201"/>
            <a:ext cx="2159566" cy="307777"/>
          </a:xfrm>
          <a:prstGeom prst="rect">
            <a:avLst/>
          </a:prstGeom>
        </p:spPr>
        <p:txBody>
          <a:bodyPr wrap="none">
            <a:spAutoFit/>
          </a:bodyPr>
          <a:lstStyle/>
          <a:p>
            <a:r>
              <a:rPr lang="zh-CN" altLang="zh-CN" dirty="0">
                <a:latin typeface="黑体" panose="02010609060101010101" pitchFamily="49" charset="-122"/>
                <a:ea typeface="黑体" panose="02010609060101010101" pitchFamily="49" charset="-122"/>
              </a:rPr>
              <a:t>“儿童感冒有什么症状”</a:t>
            </a:r>
            <a:endParaRPr lang="zh-CN" altLang="en-US" dirty="0">
              <a:latin typeface="黑体" panose="02010609060101010101" pitchFamily="49" charset="-122"/>
              <a:ea typeface="黑体" panose="02010609060101010101" pitchFamily="49" charset="-122"/>
            </a:endParaRPr>
          </a:p>
        </p:txBody>
      </p:sp>
      <p:cxnSp>
        <p:nvCxnSpPr>
          <p:cNvPr id="27" name="直接连接符 26"/>
          <p:cNvCxnSpPr/>
          <p:nvPr/>
        </p:nvCxnSpPr>
        <p:spPr>
          <a:xfrm>
            <a:off x="3672590" y="2167493"/>
            <a:ext cx="65207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直接箭头连接符 28"/>
          <p:cNvCxnSpPr/>
          <p:nvPr/>
        </p:nvCxnSpPr>
        <p:spPr>
          <a:xfrm>
            <a:off x="3934919" y="2233534"/>
            <a:ext cx="0" cy="188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接连接符 29"/>
          <p:cNvCxnSpPr/>
          <p:nvPr/>
        </p:nvCxnSpPr>
        <p:spPr>
          <a:xfrm>
            <a:off x="3672590" y="2189978"/>
            <a:ext cx="1514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044190" y="2233534"/>
            <a:ext cx="0" cy="785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917065" y="3319034"/>
            <a:ext cx="3246" cy="2971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矩形 34"/>
          <p:cNvSpPr/>
          <p:nvPr/>
        </p:nvSpPr>
        <p:spPr>
          <a:xfrm>
            <a:off x="3496337" y="3616195"/>
            <a:ext cx="877163"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候选实体</a:t>
            </a:r>
          </a:p>
        </p:txBody>
      </p:sp>
      <p:sp>
        <p:nvSpPr>
          <p:cNvPr id="36" name="矩形 35"/>
          <p:cNvSpPr/>
          <p:nvPr/>
        </p:nvSpPr>
        <p:spPr>
          <a:xfrm>
            <a:off x="4605608" y="3616195"/>
            <a:ext cx="877163"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候选关系</a:t>
            </a:r>
          </a:p>
        </p:txBody>
      </p:sp>
      <p:cxnSp>
        <p:nvCxnSpPr>
          <p:cNvPr id="37" name="直接箭头连接符 36"/>
          <p:cNvCxnSpPr/>
          <p:nvPr/>
        </p:nvCxnSpPr>
        <p:spPr>
          <a:xfrm>
            <a:off x="5044189" y="3315214"/>
            <a:ext cx="0" cy="300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883516" y="3315214"/>
            <a:ext cx="441146" cy="246221"/>
          </a:xfrm>
          <a:prstGeom prst="rect">
            <a:avLst/>
          </a:prstGeom>
        </p:spPr>
        <p:txBody>
          <a:bodyPr wrap="none">
            <a:spAutoFit/>
          </a:bodyPr>
          <a:lstStyle/>
          <a:p>
            <a:r>
              <a:rPr lang="zh-CN" altLang="en-US" sz="1000" dirty="0">
                <a:latin typeface="黑体" panose="02010609060101010101" pitchFamily="49" charset="-122"/>
                <a:ea typeface="黑体" panose="02010609060101010101" pitchFamily="49" charset="-122"/>
              </a:rPr>
              <a:t>获得</a:t>
            </a:r>
          </a:p>
        </p:txBody>
      </p:sp>
      <p:sp>
        <p:nvSpPr>
          <p:cNvPr id="39" name="矩形 38"/>
          <p:cNvSpPr/>
          <p:nvPr/>
        </p:nvSpPr>
        <p:spPr>
          <a:xfrm>
            <a:off x="5041625" y="3315214"/>
            <a:ext cx="441146" cy="246221"/>
          </a:xfrm>
          <a:prstGeom prst="rect">
            <a:avLst/>
          </a:prstGeom>
        </p:spPr>
        <p:txBody>
          <a:bodyPr wrap="none">
            <a:spAutoFit/>
          </a:bodyPr>
          <a:lstStyle/>
          <a:p>
            <a:r>
              <a:rPr lang="zh-CN" altLang="en-US" sz="1000" dirty="0">
                <a:latin typeface="黑体" panose="02010609060101010101" pitchFamily="49" charset="-122"/>
                <a:ea typeface="黑体" panose="02010609060101010101" pitchFamily="49" charset="-122"/>
              </a:rPr>
              <a:t>获得</a:t>
            </a:r>
          </a:p>
        </p:txBody>
      </p:sp>
      <p:sp>
        <p:nvSpPr>
          <p:cNvPr id="40" name="矩形 39"/>
          <p:cNvSpPr/>
          <p:nvPr/>
        </p:nvSpPr>
        <p:spPr>
          <a:xfrm>
            <a:off x="3866237" y="4305798"/>
            <a:ext cx="1396536"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事实合理性评分</a:t>
            </a:r>
          </a:p>
        </p:txBody>
      </p:sp>
      <p:cxnSp>
        <p:nvCxnSpPr>
          <p:cNvPr id="41" name="直接箭头连接符 40"/>
          <p:cNvCxnSpPr>
            <a:endCxn id="40" idx="0"/>
          </p:cNvCxnSpPr>
          <p:nvPr/>
        </p:nvCxnSpPr>
        <p:spPr>
          <a:xfrm>
            <a:off x="3927423" y="3938632"/>
            <a:ext cx="637082" cy="3671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直接箭头连接符 42"/>
          <p:cNvCxnSpPr>
            <a:endCxn id="40" idx="0"/>
          </p:cNvCxnSpPr>
          <p:nvPr/>
        </p:nvCxnSpPr>
        <p:spPr>
          <a:xfrm flipH="1">
            <a:off x="4564505" y="3916277"/>
            <a:ext cx="472145" cy="38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21" grpId="0"/>
      <p:bldP spid="23" grpId="0"/>
      <p:bldP spid="35" grpId="0"/>
      <p:bldP spid="36" grpId="0"/>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文本框 1"/>
          <p:cNvSpPr txBox="1"/>
          <p:nvPr>
            <p:custDataLst>
              <p:tags r:id="rId2"/>
            </p:custDataLst>
          </p:nvPr>
        </p:nvSpPr>
        <p:spPr>
          <a:xfrm>
            <a:off x="587220" y="560612"/>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问答解决步骤</a:t>
            </a:r>
            <a:endParaRPr lang="en-US" altLang="zh-CN" sz="1800" b="1" dirty="0">
              <a:solidFill>
                <a:srgbClr val="2B3649"/>
              </a:solidFill>
              <a:latin typeface="+mj-ea"/>
              <a:ea typeface="+mj-ea"/>
              <a:cs typeface="+mn-ea"/>
              <a:sym typeface="+mn-lt"/>
            </a:endParaRPr>
          </a:p>
        </p:txBody>
      </p:sp>
      <p:sp>
        <p:nvSpPr>
          <p:cNvPr id="3" name="矩形 2"/>
          <p:cNvSpPr/>
          <p:nvPr/>
        </p:nvSpPr>
        <p:spPr>
          <a:xfrm>
            <a:off x="1046676" y="1203659"/>
            <a:ext cx="1191352" cy="307777"/>
          </a:xfrm>
          <a:prstGeom prst="rect">
            <a:avLst/>
          </a:prstGeom>
        </p:spPr>
        <p:txBody>
          <a:bodyPr wrap="none">
            <a:spAutoFit/>
          </a:bodyPr>
          <a:lstStyle/>
          <a:p>
            <a:pPr marL="285750" indent="-285750">
              <a:buFont typeface="Wingdings" panose="05000000000000000000" pitchFamily="2" charset="2"/>
              <a:buChar char="p"/>
            </a:pPr>
            <a:r>
              <a:rPr lang="zh-CN" altLang="en-US" sz="1400" b="1" dirty="0">
                <a:solidFill>
                  <a:srgbClr val="2B3649"/>
                </a:solidFill>
                <a:latin typeface="黑体" panose="02010609060101010101" pitchFamily="49" charset="-122"/>
                <a:ea typeface="黑体" panose="02010609060101010101" pitchFamily="49" charset="-122"/>
              </a:rPr>
              <a:t>事实筛选</a:t>
            </a:r>
          </a:p>
        </p:txBody>
      </p:sp>
      <p:sp>
        <p:nvSpPr>
          <p:cNvPr id="9" name="矩形 8"/>
          <p:cNvSpPr/>
          <p:nvPr/>
        </p:nvSpPr>
        <p:spPr>
          <a:xfrm>
            <a:off x="1280713" y="1592694"/>
            <a:ext cx="2608406" cy="307777"/>
          </a:xfrm>
          <a:prstGeom prst="rect">
            <a:avLst/>
          </a:prstGeom>
        </p:spPr>
        <p:txBody>
          <a:bodyPr wrap="none">
            <a:spAutoFit/>
          </a:bodyPr>
          <a:lstStyle/>
          <a:p>
            <a:r>
              <a:rPr lang="zh-CN" altLang="en-US" sz="1400" dirty="0">
                <a:solidFill>
                  <a:srgbClr val="2B3649"/>
                </a:solidFill>
                <a:latin typeface="黑体" panose="02010609060101010101" pitchFamily="49" charset="-122"/>
                <a:ea typeface="黑体" panose="02010609060101010101" pitchFamily="49" charset="-122"/>
              </a:rPr>
              <a:t>（</a:t>
            </a:r>
            <a:r>
              <a:rPr lang="en-US" altLang="zh-CN" sz="1400" dirty="0">
                <a:solidFill>
                  <a:srgbClr val="2B3649"/>
                </a:solidFill>
                <a:latin typeface="黑体" panose="02010609060101010101" pitchFamily="49" charset="-122"/>
                <a:ea typeface="黑体" panose="02010609060101010101" pitchFamily="49" charset="-122"/>
              </a:rPr>
              <a:t>2</a:t>
            </a:r>
            <a:r>
              <a:rPr lang="zh-CN" altLang="en-US" sz="1400" dirty="0">
                <a:solidFill>
                  <a:srgbClr val="2B3649"/>
                </a:solidFill>
                <a:latin typeface="黑体" panose="02010609060101010101" pitchFamily="49" charset="-122"/>
                <a:ea typeface="黑体" panose="02010609060101010101" pitchFamily="49" charset="-122"/>
              </a:rPr>
              <a:t>）主语、关系</a:t>
            </a:r>
            <a:r>
              <a:rPr lang="zh-CN" altLang="en-US" sz="1400" dirty="0">
                <a:solidFill>
                  <a:srgbClr val="C00000"/>
                </a:solidFill>
                <a:latin typeface="黑体" panose="02010609060101010101" pitchFamily="49" charset="-122"/>
                <a:ea typeface="黑体" panose="02010609060101010101" pitchFamily="49" charset="-122"/>
              </a:rPr>
              <a:t>联合检测评分</a:t>
            </a:r>
          </a:p>
        </p:txBody>
      </p:sp>
      <p:sp>
        <p:nvSpPr>
          <p:cNvPr id="24" name="矩形 23"/>
          <p:cNvSpPr/>
          <p:nvPr/>
        </p:nvSpPr>
        <p:spPr>
          <a:xfrm>
            <a:off x="1046676" y="2523088"/>
            <a:ext cx="2089033" cy="300082"/>
          </a:xfrm>
          <a:prstGeom prst="rect">
            <a:avLst/>
          </a:prstGeom>
        </p:spPr>
        <p:txBody>
          <a:bodyPr wrap="none">
            <a:spAutoFit/>
          </a:bodyPr>
          <a:lstStyle/>
          <a:p>
            <a:r>
              <a:rPr lang="zh-CN" altLang="zh-CN" dirty="0">
                <a:latin typeface="黑体" panose="02010609060101010101" pitchFamily="49" charset="-122"/>
                <a:ea typeface="黑体" panose="02010609060101010101" pitchFamily="49" charset="-122"/>
              </a:rPr>
              <a:t>“儿童感冒有什么症状”</a:t>
            </a:r>
            <a:endParaRPr lang="zh-CN" altLang="en-US" dirty="0">
              <a:latin typeface="黑体" panose="02010609060101010101" pitchFamily="49" charset="-122"/>
              <a:ea typeface="黑体" panose="02010609060101010101" pitchFamily="49" charset="-122"/>
            </a:endParaRPr>
          </a:p>
        </p:txBody>
      </p:sp>
      <p:sp>
        <p:nvSpPr>
          <p:cNvPr id="25" name="矩形 24"/>
          <p:cNvSpPr/>
          <p:nvPr/>
        </p:nvSpPr>
        <p:spPr>
          <a:xfrm>
            <a:off x="1133238" y="3183070"/>
            <a:ext cx="2002471" cy="300082"/>
          </a:xfrm>
          <a:prstGeom prst="rect">
            <a:avLst/>
          </a:prstGeom>
        </p:spPr>
        <p:txBody>
          <a:bodyPr wrap="none">
            <a:spAutoFit/>
          </a:bodyPr>
          <a:lstStyle/>
          <a:p>
            <a:r>
              <a:rPr lang="en-US" altLang="zh-CN" dirty="0">
                <a:latin typeface="黑体" panose="02010609060101010101" pitchFamily="49" charset="-122"/>
                <a:ea typeface="黑体" panose="02010609060101010101" pitchFamily="49" charset="-122"/>
              </a:rPr>
              <a:t>&lt;</a:t>
            </a:r>
            <a:r>
              <a:rPr lang="zh-CN" altLang="zh-CN" dirty="0">
                <a:latin typeface="黑体" panose="02010609060101010101" pitchFamily="49" charset="-122"/>
                <a:ea typeface="黑体" panose="02010609060101010101" pitchFamily="49" charset="-122"/>
              </a:rPr>
              <a:t>儿童感冒病</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临床表现</a:t>
            </a:r>
            <a:r>
              <a:rPr lang="en-US" altLang="zh-CN" dirty="0">
                <a:latin typeface="黑体" panose="02010609060101010101" pitchFamily="49" charset="-122"/>
                <a:ea typeface="黑体" panose="02010609060101010101" pitchFamily="49" charset="-122"/>
              </a:rPr>
              <a:t>&gt;</a:t>
            </a:r>
            <a:endParaRPr lang="zh-CN" altLang="en-US" dirty="0"/>
          </a:p>
        </p:txBody>
      </p:sp>
      <p:sp>
        <p:nvSpPr>
          <p:cNvPr id="26" name="矩形 25"/>
          <p:cNvSpPr/>
          <p:nvPr/>
        </p:nvSpPr>
        <p:spPr>
          <a:xfrm>
            <a:off x="4961138" y="2852315"/>
            <a:ext cx="877163"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向量空间</a:t>
            </a:r>
          </a:p>
        </p:txBody>
      </p:sp>
      <p:sp>
        <p:nvSpPr>
          <p:cNvPr id="28" name="矩形 27"/>
          <p:cNvSpPr/>
          <p:nvPr/>
        </p:nvSpPr>
        <p:spPr>
          <a:xfrm>
            <a:off x="6650051" y="2549402"/>
            <a:ext cx="1136850"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相似性分数</a:t>
            </a:r>
            <a:r>
              <a:rPr lang="en-US" altLang="zh-CN" dirty="0">
                <a:latin typeface="黑体" panose="02010609060101010101" pitchFamily="49" charset="-122"/>
                <a:ea typeface="黑体" panose="02010609060101010101" pitchFamily="49" charset="-122"/>
              </a:rPr>
              <a:t>S</a:t>
            </a:r>
            <a:endParaRPr lang="zh-CN" altLang="en-US" dirty="0">
              <a:latin typeface="黑体" panose="02010609060101010101" pitchFamily="49" charset="-122"/>
              <a:ea typeface="黑体" panose="02010609060101010101" pitchFamily="49" charset="-122"/>
            </a:endParaRPr>
          </a:p>
        </p:txBody>
      </p:sp>
      <p:sp>
        <p:nvSpPr>
          <p:cNvPr id="32" name="矩形 31"/>
          <p:cNvSpPr/>
          <p:nvPr/>
        </p:nvSpPr>
        <p:spPr>
          <a:xfrm>
            <a:off x="4650579" y="2772641"/>
            <a:ext cx="1556901" cy="470389"/>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cxnSp>
        <p:nvCxnSpPr>
          <p:cNvPr id="33" name="直接箭头连接符 32"/>
          <p:cNvCxnSpPr>
            <a:stCxn id="24" idx="3"/>
            <a:endCxn id="32" idx="1"/>
          </p:cNvCxnSpPr>
          <p:nvPr/>
        </p:nvCxnSpPr>
        <p:spPr>
          <a:xfrm>
            <a:off x="3135709" y="2673129"/>
            <a:ext cx="1514870" cy="334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2" idx="1"/>
          </p:cNvCxnSpPr>
          <p:nvPr/>
        </p:nvCxnSpPr>
        <p:spPr>
          <a:xfrm flipV="1">
            <a:off x="3135708" y="3007836"/>
            <a:ext cx="1514871" cy="457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2" idx="3"/>
          </p:cNvCxnSpPr>
          <p:nvPr/>
        </p:nvCxnSpPr>
        <p:spPr>
          <a:xfrm>
            <a:off x="6207480" y="3007836"/>
            <a:ext cx="4898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3638732" y="2888618"/>
            <a:ext cx="466794" cy="261610"/>
          </a:xfrm>
          <a:prstGeom prst="rect">
            <a:avLst/>
          </a:prstGeom>
        </p:spPr>
        <p:txBody>
          <a:bodyPr wrap="none">
            <a:spAutoFit/>
          </a:bodyPr>
          <a:lstStyle/>
          <a:p>
            <a:r>
              <a:rPr lang="zh-CN" altLang="en-US" sz="1100" b="1" dirty="0">
                <a:latin typeface="黑体" panose="02010609060101010101" pitchFamily="49" charset="-122"/>
                <a:ea typeface="黑体" panose="02010609060101010101" pitchFamily="49" charset="-122"/>
              </a:rPr>
              <a:t>编码</a:t>
            </a:r>
          </a:p>
        </p:txBody>
      </p:sp>
      <p:sp>
        <p:nvSpPr>
          <p:cNvPr id="46" name="矩形 45"/>
          <p:cNvSpPr/>
          <p:nvPr/>
        </p:nvSpPr>
        <p:spPr>
          <a:xfrm>
            <a:off x="1133237" y="3465084"/>
            <a:ext cx="2002471" cy="300082"/>
          </a:xfrm>
          <a:prstGeom prst="rect">
            <a:avLst/>
          </a:prstGeom>
        </p:spPr>
        <p:txBody>
          <a:bodyPr wrap="none">
            <a:spAutoFit/>
          </a:bodyPr>
          <a:lstStyle/>
          <a:p>
            <a:r>
              <a:rPr lang="en-US" altLang="zh-CN" dirty="0">
                <a:latin typeface="黑体" panose="02010609060101010101" pitchFamily="49" charset="-122"/>
                <a:ea typeface="黑体" panose="02010609060101010101" pitchFamily="49" charset="-122"/>
              </a:rPr>
              <a:t>&lt;</a:t>
            </a:r>
            <a:r>
              <a:rPr lang="zh-CN" altLang="zh-CN" dirty="0">
                <a:latin typeface="黑体" panose="02010609060101010101" pitchFamily="49" charset="-122"/>
                <a:ea typeface="黑体" panose="02010609060101010101" pitchFamily="49" charset="-122"/>
              </a:rPr>
              <a:t>儿童感冒</a:t>
            </a:r>
            <a:r>
              <a:rPr lang="zh-CN" altLang="en-US" dirty="0">
                <a:latin typeface="黑体" panose="02010609060101010101" pitchFamily="49" charset="-122"/>
                <a:ea typeface="黑体" panose="02010609060101010101" pitchFamily="49" charset="-122"/>
              </a:rPr>
              <a:t>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适用疾病</a:t>
            </a:r>
            <a:r>
              <a:rPr lang="en-US" altLang="zh-CN" dirty="0">
                <a:latin typeface="黑体" panose="02010609060101010101" pitchFamily="49" charset="-122"/>
                <a:ea typeface="黑体" panose="02010609060101010101" pitchFamily="49" charset="-122"/>
              </a:rPr>
              <a:t>&gt;</a:t>
            </a:r>
            <a:endParaRPr lang="zh-CN" altLang="en-US" dirty="0"/>
          </a:p>
        </p:txBody>
      </p:sp>
      <p:sp>
        <p:nvSpPr>
          <p:cNvPr id="8" name="矩形 7"/>
          <p:cNvSpPr/>
          <p:nvPr/>
        </p:nvSpPr>
        <p:spPr>
          <a:xfrm>
            <a:off x="6650051" y="3118874"/>
            <a:ext cx="1309974" cy="30008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相似性分数</a:t>
            </a:r>
            <a:r>
              <a:rPr lang="en-US" altLang="zh-CN" dirty="0">
                <a:latin typeface="黑体" panose="02010609060101010101" pitchFamily="49" charset="-122"/>
                <a:ea typeface="黑体" panose="02010609060101010101" pitchFamily="49" charset="-122"/>
              </a:rPr>
              <a:t>S’</a:t>
            </a:r>
            <a:endParaRPr lang="zh-CN" altLang="en-US" dirty="0">
              <a:latin typeface="黑体" panose="02010609060101010101" pitchFamily="49" charset="-122"/>
              <a:ea typeface="黑体" panose="02010609060101010101" pitchFamily="49" charset="-122"/>
            </a:endParaRPr>
          </a:p>
        </p:txBody>
      </p:sp>
      <p:sp>
        <p:nvSpPr>
          <p:cNvPr id="47" name="矩形 46"/>
          <p:cNvSpPr/>
          <p:nvPr/>
        </p:nvSpPr>
        <p:spPr>
          <a:xfrm>
            <a:off x="1825734" y="3693011"/>
            <a:ext cx="530915" cy="300082"/>
          </a:xfrm>
          <a:prstGeom prst="rect">
            <a:avLst/>
          </a:prstGeom>
        </p:spPr>
        <p:txBody>
          <a:bodyPr wrap="none">
            <a:spAutoFit/>
          </a:bodyPr>
          <a:lstStyle/>
          <a:p>
            <a:r>
              <a:rPr lang="en-US" altLang="zh-CN" dirty="0">
                <a:latin typeface="黑体" panose="02010609060101010101" pitchFamily="49" charset="-122"/>
                <a:ea typeface="黑体" panose="02010609060101010101" pitchFamily="49" charset="-122"/>
              </a:rPr>
              <a:t>……</a:t>
            </a:r>
            <a:endParaRPr lang="zh-CN" altLang="en-US" dirty="0"/>
          </a:p>
        </p:txBody>
      </p:sp>
      <p:sp>
        <p:nvSpPr>
          <p:cNvPr id="48" name="矩形 47"/>
          <p:cNvSpPr/>
          <p:nvPr/>
        </p:nvSpPr>
        <p:spPr>
          <a:xfrm>
            <a:off x="6953018" y="3357580"/>
            <a:ext cx="530915" cy="300082"/>
          </a:xfrm>
          <a:prstGeom prst="rect">
            <a:avLst/>
          </a:prstGeom>
        </p:spPr>
        <p:txBody>
          <a:bodyPr wrap="none">
            <a:spAutoFit/>
          </a:bodyPr>
          <a:lstStyle/>
          <a:p>
            <a:r>
              <a:rPr lang="en-US" altLang="zh-CN" dirty="0">
                <a:latin typeface="黑体" panose="02010609060101010101" pitchFamily="49" charset="-122"/>
                <a:ea typeface="黑体" panose="02010609060101010101" pitchFamily="49" charset="-122"/>
              </a:rPr>
              <a:t>……</a:t>
            </a:r>
            <a:endParaRPr lang="zh-CN" altLang="en-US" dirty="0"/>
          </a:p>
        </p:txBody>
      </p:sp>
      <p:sp>
        <p:nvSpPr>
          <p:cNvPr id="19" name="矩形 18">
            <a:extLst>
              <a:ext uri="{FF2B5EF4-FFF2-40B4-BE49-F238E27FC236}">
                <a16:creationId xmlns:a16="http://schemas.microsoft.com/office/drawing/2014/main" id="{2AC32B2D-59BB-497A-8EA3-CCFA665FF2BD}"/>
              </a:ext>
            </a:extLst>
          </p:cNvPr>
          <p:cNvSpPr/>
          <p:nvPr/>
        </p:nvSpPr>
        <p:spPr>
          <a:xfrm>
            <a:off x="6720473" y="2549402"/>
            <a:ext cx="1016868" cy="300082"/>
          </a:xfrm>
          <a:prstGeom prst="rect">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0000"/>
              </a:solidFill>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160821FD-EF60-4757-A944-E43E447E774C}"/>
              </a:ext>
            </a:extLst>
          </p:cNvPr>
          <p:cNvSpPr/>
          <p:nvPr/>
        </p:nvSpPr>
        <p:spPr>
          <a:xfrm>
            <a:off x="6720473" y="3140401"/>
            <a:ext cx="1016868" cy="422118"/>
          </a:xfrm>
          <a:prstGeom prst="rect">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sp>
        <p:nvSpPr>
          <p:cNvPr id="4" name="矩形 3">
            <a:extLst>
              <a:ext uri="{FF2B5EF4-FFF2-40B4-BE49-F238E27FC236}">
                <a16:creationId xmlns:a16="http://schemas.microsoft.com/office/drawing/2014/main" id="{917C4FA9-7707-4489-8C51-0AA97102D3B2}"/>
              </a:ext>
            </a:extLst>
          </p:cNvPr>
          <p:cNvSpPr/>
          <p:nvPr/>
        </p:nvSpPr>
        <p:spPr>
          <a:xfrm>
            <a:off x="7008334" y="2879245"/>
            <a:ext cx="441146" cy="246221"/>
          </a:xfrm>
          <a:prstGeom prst="rect">
            <a:avLst/>
          </a:prstGeom>
        </p:spPr>
        <p:txBody>
          <a:bodyPr wrap="none">
            <a:spAutoFit/>
          </a:bodyPr>
          <a:lstStyle/>
          <a:p>
            <a:r>
              <a:rPr lang="zh-CN" altLang="en-US" sz="1000" dirty="0">
                <a:solidFill>
                  <a:srgbClr val="FF0000"/>
                </a:solidFill>
                <a:latin typeface="黑体" panose="02010609060101010101" pitchFamily="49" charset="-122"/>
                <a:ea typeface="黑体" panose="02010609060101010101" pitchFamily="49" charset="-122"/>
              </a:rPr>
              <a:t>大于</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p:bldP spid="32" grpId="0" animBg="1"/>
      <p:bldP spid="45" grpId="0"/>
      <p:bldP spid="46" grpId="0"/>
      <p:bldP spid="8" grpId="0"/>
      <p:bldP spid="47" grpId="0"/>
      <p:bldP spid="48" grpId="0"/>
      <p:bldP spid="19" grpId="0" animBg="1"/>
      <p:bldP spid="20"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文本框 1"/>
          <p:cNvSpPr txBox="1"/>
          <p:nvPr>
            <p:custDataLst>
              <p:tags r:id="rId2"/>
            </p:custDataLst>
          </p:nvPr>
        </p:nvSpPr>
        <p:spPr>
          <a:xfrm>
            <a:off x="587220" y="560612"/>
            <a:ext cx="1154162"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构造数据集</a:t>
            </a:r>
            <a:endParaRPr lang="en-US" altLang="zh-CN" sz="1800" b="1" dirty="0">
              <a:solidFill>
                <a:srgbClr val="2B3649"/>
              </a:solidFill>
              <a:latin typeface="+mj-ea"/>
              <a:ea typeface="+mj-ea"/>
              <a:cs typeface="+mn-ea"/>
              <a:sym typeface="+mn-lt"/>
            </a:endParaRPr>
          </a:p>
        </p:txBody>
      </p:sp>
      <p:sp>
        <p:nvSpPr>
          <p:cNvPr id="3" name="矩形 2"/>
          <p:cNvSpPr/>
          <p:nvPr/>
        </p:nvSpPr>
        <p:spPr>
          <a:xfrm>
            <a:off x="1046676" y="1075058"/>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构造模板</a:t>
            </a:r>
          </a:p>
        </p:txBody>
      </p:sp>
      <p:sp>
        <p:nvSpPr>
          <p:cNvPr id="9" name="矩形 8"/>
          <p:cNvSpPr/>
          <p:nvPr/>
        </p:nvSpPr>
        <p:spPr>
          <a:xfrm>
            <a:off x="1357356" y="1551619"/>
            <a:ext cx="3794629"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根据图谱关系</a:t>
            </a:r>
            <a:r>
              <a:rPr lang="en-US" altLang="zh-CN" sz="1400" dirty="0">
                <a:solidFill>
                  <a:srgbClr val="2B3649"/>
                </a:solidFill>
                <a:latin typeface="黑体" panose="02010609060101010101" pitchFamily="49" charset="-122"/>
                <a:ea typeface="黑体" panose="02010609060101010101" pitchFamily="49" charset="-122"/>
              </a:rPr>
              <a:t>/</a:t>
            </a:r>
            <a:r>
              <a:rPr lang="zh-CN" altLang="en-US" sz="1400" dirty="0">
                <a:solidFill>
                  <a:srgbClr val="2B3649"/>
                </a:solidFill>
                <a:latin typeface="黑体" panose="02010609060101010101" pitchFamily="49" charset="-122"/>
                <a:ea typeface="黑体" panose="02010609060101010101" pitchFamily="49" charset="-122"/>
              </a:rPr>
              <a:t>属性人工构造模板共</a:t>
            </a:r>
            <a:r>
              <a:rPr lang="en-US" altLang="zh-CN" sz="1400" dirty="0">
                <a:solidFill>
                  <a:srgbClr val="2B3649"/>
                </a:solidFill>
                <a:latin typeface="黑体" panose="02010609060101010101" pitchFamily="49" charset="-122"/>
                <a:ea typeface="黑体" panose="02010609060101010101" pitchFamily="49" charset="-122"/>
              </a:rPr>
              <a:t>703</a:t>
            </a:r>
            <a:r>
              <a:rPr lang="zh-CN" altLang="en-US" sz="1400" dirty="0">
                <a:solidFill>
                  <a:srgbClr val="2B3649"/>
                </a:solidFill>
                <a:latin typeface="黑体" panose="02010609060101010101" pitchFamily="49" charset="-122"/>
                <a:ea typeface="黑体" panose="02010609060101010101" pitchFamily="49" charset="-122"/>
              </a:rPr>
              <a:t>种</a:t>
            </a:r>
          </a:p>
        </p:txBody>
      </p:sp>
      <p:sp>
        <p:nvSpPr>
          <p:cNvPr id="18" name="矩形 17"/>
          <p:cNvSpPr/>
          <p:nvPr/>
        </p:nvSpPr>
        <p:spPr>
          <a:xfrm>
            <a:off x="5200377" y="1536476"/>
            <a:ext cx="2518638" cy="307777"/>
          </a:xfrm>
          <a:prstGeom prst="rect">
            <a:avLst/>
          </a:prstGeom>
        </p:spPr>
        <p:txBody>
          <a:bodyPr wrap="none">
            <a:spAutoFit/>
          </a:bodyPr>
          <a:lstStyle/>
          <a:p>
            <a:r>
              <a:rPr lang="zh-CN" altLang="en-US" sz="1400" dirty="0">
                <a:solidFill>
                  <a:srgbClr val="2B3649"/>
                </a:solidFill>
                <a:latin typeface="黑体" panose="02010609060101010101" pitchFamily="49" charset="-122"/>
                <a:ea typeface="黑体" panose="02010609060101010101" pitchFamily="49" charset="-122"/>
              </a:rPr>
              <a:t>“</a:t>
            </a:r>
            <a:r>
              <a:rPr lang="en-US" altLang="zh-CN" sz="1400" dirty="0">
                <a:solidFill>
                  <a:srgbClr val="2B3649"/>
                </a:solidFill>
                <a:latin typeface="黑体" panose="02010609060101010101" pitchFamily="49" charset="-122"/>
                <a:ea typeface="黑体" panose="02010609060101010101" pitchFamily="49" charset="-122"/>
              </a:rPr>
              <a:t>#entity#</a:t>
            </a:r>
            <a:r>
              <a:rPr lang="zh-CN" altLang="en-US" sz="1400" dirty="0">
                <a:solidFill>
                  <a:srgbClr val="2B3649"/>
                </a:solidFill>
                <a:latin typeface="黑体" panose="02010609060101010101" pitchFamily="49" charset="-122"/>
                <a:ea typeface="黑体" panose="02010609060101010101" pitchFamily="49" charset="-122"/>
              </a:rPr>
              <a:t>能治疗什么疾病”</a:t>
            </a:r>
          </a:p>
        </p:txBody>
      </p:sp>
      <p:sp>
        <p:nvSpPr>
          <p:cNvPr id="19" name="矩形 18"/>
          <p:cNvSpPr/>
          <p:nvPr/>
        </p:nvSpPr>
        <p:spPr>
          <a:xfrm>
            <a:off x="1658936" y="1965750"/>
            <a:ext cx="1954381" cy="276999"/>
          </a:xfrm>
          <a:prstGeom prst="rect">
            <a:avLst/>
          </a:prstGeom>
        </p:spPr>
        <p:txBody>
          <a:bodyPr wrap="none">
            <a:spAutoFit/>
          </a:bodyPr>
          <a:lstStyle/>
          <a:p>
            <a:r>
              <a:rPr lang="zh-CN" altLang="en-US" sz="1200" dirty="0">
                <a:solidFill>
                  <a:srgbClr val="2B3649"/>
                </a:solidFill>
                <a:latin typeface="黑体" panose="02010609060101010101" pitchFamily="49" charset="-122"/>
                <a:ea typeface="黑体" panose="02010609060101010101" pitchFamily="49" charset="-122"/>
              </a:rPr>
              <a:t>临床表现：</a:t>
            </a:r>
            <a:r>
              <a:rPr lang="en-US" altLang="zh-CN" sz="1200" dirty="0">
                <a:solidFill>
                  <a:srgbClr val="2B3649"/>
                </a:solidFill>
                <a:latin typeface="黑体" panose="02010609060101010101" pitchFamily="49" charset="-122"/>
                <a:ea typeface="黑体" panose="02010609060101010101" pitchFamily="49" charset="-122"/>
              </a:rPr>
              <a:t>34</a:t>
            </a:r>
            <a:r>
              <a:rPr lang="zh-CN" altLang="en-US" sz="1200" dirty="0">
                <a:solidFill>
                  <a:srgbClr val="2B3649"/>
                </a:solidFill>
                <a:latin typeface="黑体" panose="02010609060101010101" pitchFamily="49" charset="-122"/>
                <a:ea typeface="黑体" panose="02010609060101010101" pitchFamily="49" charset="-122"/>
              </a:rPr>
              <a:t>种 （最多）</a:t>
            </a:r>
          </a:p>
        </p:txBody>
      </p:sp>
      <p:sp>
        <p:nvSpPr>
          <p:cNvPr id="20" name="矩形 19"/>
          <p:cNvSpPr/>
          <p:nvPr/>
        </p:nvSpPr>
        <p:spPr>
          <a:xfrm>
            <a:off x="1658935" y="2257891"/>
            <a:ext cx="2339102" cy="276999"/>
          </a:xfrm>
          <a:prstGeom prst="rect">
            <a:avLst/>
          </a:prstGeom>
        </p:spPr>
        <p:txBody>
          <a:bodyPr wrap="none">
            <a:spAutoFit/>
          </a:bodyPr>
          <a:lstStyle/>
          <a:p>
            <a:r>
              <a:rPr lang="zh-CN" altLang="en-US" sz="1200" dirty="0">
                <a:solidFill>
                  <a:srgbClr val="2B3649"/>
                </a:solidFill>
                <a:latin typeface="黑体" panose="02010609060101010101" pitchFamily="49" charset="-122"/>
                <a:ea typeface="黑体" panose="02010609060101010101" pitchFamily="49" charset="-122"/>
              </a:rPr>
              <a:t>科、目、界、属：</a:t>
            </a:r>
            <a:r>
              <a:rPr lang="en-US" altLang="zh-CN" sz="1200" dirty="0">
                <a:solidFill>
                  <a:srgbClr val="2B3649"/>
                </a:solidFill>
                <a:latin typeface="黑体" panose="02010609060101010101" pitchFamily="49" charset="-122"/>
                <a:ea typeface="黑体" panose="02010609060101010101" pitchFamily="49" charset="-122"/>
              </a:rPr>
              <a:t>7</a:t>
            </a:r>
            <a:r>
              <a:rPr lang="zh-CN" altLang="en-US" sz="1200" dirty="0">
                <a:solidFill>
                  <a:srgbClr val="2B3649"/>
                </a:solidFill>
                <a:latin typeface="黑体" panose="02010609060101010101" pitchFamily="49" charset="-122"/>
                <a:ea typeface="黑体" panose="02010609060101010101" pitchFamily="49" charset="-122"/>
              </a:rPr>
              <a:t>种 （最少）</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文本框 1"/>
          <p:cNvSpPr txBox="1"/>
          <p:nvPr>
            <p:custDataLst>
              <p:tags r:id="rId2"/>
            </p:custDataLst>
          </p:nvPr>
        </p:nvSpPr>
        <p:spPr>
          <a:xfrm>
            <a:off x="587220" y="560612"/>
            <a:ext cx="1154162"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构造数据集</a:t>
            </a:r>
            <a:endParaRPr lang="en-US" altLang="zh-CN" sz="1800" b="1" dirty="0">
              <a:solidFill>
                <a:srgbClr val="2B3649"/>
              </a:solidFill>
              <a:latin typeface="+mj-ea"/>
              <a:ea typeface="+mj-ea"/>
              <a:cs typeface="+mn-ea"/>
              <a:sym typeface="+mn-lt"/>
            </a:endParaRPr>
          </a:p>
        </p:txBody>
      </p:sp>
      <p:sp>
        <p:nvSpPr>
          <p:cNvPr id="3" name="矩形 2"/>
          <p:cNvSpPr/>
          <p:nvPr/>
        </p:nvSpPr>
        <p:spPr>
          <a:xfrm>
            <a:off x="1046676" y="1075058"/>
            <a:ext cx="1370888"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构造数据集</a:t>
            </a:r>
          </a:p>
        </p:txBody>
      </p:sp>
      <p:sp>
        <p:nvSpPr>
          <p:cNvPr id="9" name="矩形 8"/>
          <p:cNvSpPr/>
          <p:nvPr/>
        </p:nvSpPr>
        <p:spPr>
          <a:xfrm>
            <a:off x="1319881" y="1482369"/>
            <a:ext cx="2089033"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构造主语检测数据集</a:t>
            </a:r>
          </a:p>
        </p:txBody>
      </p:sp>
      <p:sp>
        <p:nvSpPr>
          <p:cNvPr id="19" name="矩形 18"/>
          <p:cNvSpPr/>
          <p:nvPr/>
        </p:nvSpPr>
        <p:spPr>
          <a:xfrm>
            <a:off x="1658936" y="1889680"/>
            <a:ext cx="5032147" cy="276999"/>
          </a:xfrm>
          <a:prstGeom prst="rect">
            <a:avLst/>
          </a:prstGeom>
        </p:spPr>
        <p:txBody>
          <a:bodyPr wrap="none">
            <a:spAutoFit/>
          </a:bodyPr>
          <a:lstStyle/>
          <a:p>
            <a:r>
              <a:rPr lang="zh-CN" altLang="en-US" sz="1200" dirty="0">
                <a:solidFill>
                  <a:srgbClr val="2B3649"/>
                </a:solidFill>
                <a:latin typeface="黑体" panose="02010609060101010101" pitchFamily="49" charset="-122"/>
                <a:ea typeface="黑体" panose="02010609060101010101" pitchFamily="49" charset="-122"/>
              </a:rPr>
              <a:t>（</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）每类实体</a:t>
            </a:r>
            <a:r>
              <a:rPr lang="en-US" altLang="zh-CN" sz="1200" dirty="0">
                <a:solidFill>
                  <a:srgbClr val="2B3649"/>
                </a:solidFill>
                <a:latin typeface="黑体" panose="02010609060101010101" pitchFamily="49" charset="-122"/>
                <a:ea typeface="黑体" panose="02010609060101010101" pitchFamily="49" charset="-122"/>
              </a:rPr>
              <a:t>(30</a:t>
            </a:r>
            <a:r>
              <a:rPr lang="zh-CN" altLang="en-US" sz="1200" dirty="0">
                <a:solidFill>
                  <a:srgbClr val="2B3649"/>
                </a:solidFill>
                <a:latin typeface="黑体" panose="02010609060101010101" pitchFamily="49" charset="-122"/>
                <a:ea typeface="黑体" panose="02010609060101010101" pitchFamily="49" charset="-122"/>
              </a:rPr>
              <a:t>个</a:t>
            </a:r>
            <a:r>
              <a:rPr lang="en-US" altLang="zh-CN" sz="1200" dirty="0">
                <a:solidFill>
                  <a:srgbClr val="2B3649"/>
                </a:solidFill>
                <a:latin typeface="黑体" panose="02010609060101010101" pitchFamily="49" charset="-122"/>
                <a:ea typeface="黑体" panose="02010609060101010101" pitchFamily="49" charset="-122"/>
              </a:rPr>
              <a:t>)</a:t>
            </a:r>
            <a:r>
              <a:rPr lang="zh-CN" altLang="en-US" sz="1200" dirty="0">
                <a:solidFill>
                  <a:srgbClr val="2B3649"/>
                </a:solidFill>
                <a:latin typeface="黑体" panose="02010609060101010101" pitchFamily="49" charset="-122"/>
                <a:ea typeface="黑体" panose="02010609060101010101" pitchFamily="49" charset="-122"/>
              </a:rPr>
              <a:t>填充同类别下的模板，医学专科、检查科目</a:t>
            </a:r>
            <a:r>
              <a:rPr lang="en-US" altLang="zh-CN" sz="1200" dirty="0">
                <a:solidFill>
                  <a:srgbClr val="2B3649"/>
                </a:solidFill>
                <a:latin typeface="黑体" panose="02010609060101010101" pitchFamily="49" charset="-122"/>
                <a:ea typeface="黑体" panose="02010609060101010101" pitchFamily="49" charset="-122"/>
              </a:rPr>
              <a:t>15</a:t>
            </a:r>
            <a:r>
              <a:rPr lang="zh-CN" altLang="en-US" sz="1200" dirty="0">
                <a:solidFill>
                  <a:srgbClr val="2B3649"/>
                </a:solidFill>
                <a:latin typeface="黑体" panose="02010609060101010101" pitchFamily="49" charset="-122"/>
                <a:ea typeface="黑体" panose="02010609060101010101" pitchFamily="49" charset="-122"/>
              </a:rPr>
              <a:t>个</a:t>
            </a:r>
            <a:endParaRPr lang="en-US" altLang="zh-CN" sz="1200" dirty="0">
              <a:solidFill>
                <a:srgbClr val="2B3649"/>
              </a:solidFill>
              <a:latin typeface="黑体" panose="02010609060101010101" pitchFamily="49" charset="-122"/>
              <a:ea typeface="黑体" panose="02010609060101010101" pitchFamily="49" charset="-122"/>
            </a:endParaRPr>
          </a:p>
        </p:txBody>
      </p:sp>
      <p:sp>
        <p:nvSpPr>
          <p:cNvPr id="2" name="矩形 1"/>
          <p:cNvSpPr/>
          <p:nvPr/>
        </p:nvSpPr>
        <p:spPr>
          <a:xfrm>
            <a:off x="2046158" y="2196963"/>
            <a:ext cx="5756222" cy="1015663"/>
          </a:xfrm>
          <a:prstGeom prst="rect">
            <a:avLst/>
          </a:prstGeom>
        </p:spPr>
        <p:txBody>
          <a:bodyPr wrap="square">
            <a:spAutoFit/>
          </a:bodyPr>
          <a:lstStyle/>
          <a:p>
            <a:r>
              <a:rPr lang="zh-CN" altLang="en-US" sz="1200" dirty="0">
                <a:solidFill>
                  <a:srgbClr val="2B3649"/>
                </a:solidFill>
                <a:latin typeface="黑体" panose="02010609060101010101" pitchFamily="49" charset="-122"/>
                <a:ea typeface="黑体" panose="02010609060101010101" pitchFamily="49" charset="-122"/>
              </a:rPr>
              <a:t>填充策略：</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a:t>
            </a:r>
            <a:r>
              <a:rPr lang="en-US" altLang="zh-CN" sz="1200" dirty="0">
                <a:solidFill>
                  <a:srgbClr val="2B3649"/>
                </a:solidFill>
                <a:latin typeface="黑体" panose="02010609060101010101" pitchFamily="49" charset="-122"/>
                <a:ea typeface="黑体" panose="02010609060101010101" pitchFamily="49" charset="-122"/>
              </a:rPr>
              <a:t>1/3</a:t>
            </a:r>
            <a:r>
              <a:rPr lang="zh-CN" altLang="en-US" sz="1200" dirty="0">
                <a:solidFill>
                  <a:srgbClr val="2B3649"/>
                </a:solidFill>
                <a:latin typeface="黑体" panose="02010609060101010101" pitchFamily="49" charset="-122"/>
                <a:ea typeface="黑体" panose="02010609060101010101" pitchFamily="49" charset="-122"/>
              </a:rPr>
              <a:t>的概率，保留原名称进行填充；</a:t>
            </a:r>
            <a:endParaRPr lang="en-US" altLang="zh-CN" sz="1200" dirty="0">
              <a:solidFill>
                <a:srgbClr val="2B3649"/>
              </a:solidFill>
              <a:latin typeface="黑体" panose="02010609060101010101" pitchFamily="49" charset="-122"/>
              <a:ea typeface="黑体" panose="02010609060101010101" pitchFamily="49" charset="-122"/>
            </a:endParaRPr>
          </a:p>
          <a:p>
            <a:r>
              <a:rPr lang="en-US" altLang="zh-CN" sz="1200" dirty="0">
                <a:solidFill>
                  <a:srgbClr val="2B3649"/>
                </a:solidFill>
                <a:latin typeface="黑体" panose="02010609060101010101" pitchFamily="49" charset="-122"/>
                <a:ea typeface="黑体" panose="02010609060101010101" pitchFamily="49" charset="-122"/>
              </a:rPr>
              <a:t>          2</a:t>
            </a:r>
            <a:r>
              <a:rPr lang="zh-CN" altLang="en-US" sz="1200" dirty="0">
                <a:solidFill>
                  <a:srgbClr val="2B3649"/>
                </a:solidFill>
                <a:latin typeface="黑体" panose="02010609060101010101" pitchFamily="49" charset="-122"/>
                <a:ea typeface="黑体" panose="02010609060101010101" pitchFamily="49" charset="-122"/>
              </a:rPr>
              <a:t>）</a:t>
            </a:r>
            <a:r>
              <a:rPr lang="en-US" altLang="zh-CN" sz="1200" dirty="0">
                <a:solidFill>
                  <a:srgbClr val="2B3649"/>
                </a:solidFill>
                <a:latin typeface="黑体" panose="02010609060101010101" pitchFamily="49" charset="-122"/>
                <a:ea typeface="黑体" panose="02010609060101010101" pitchFamily="49" charset="-122"/>
              </a:rPr>
              <a:t>1/3</a:t>
            </a:r>
            <a:r>
              <a:rPr lang="zh-CN" altLang="en-US" sz="1200" dirty="0">
                <a:solidFill>
                  <a:srgbClr val="2B3649"/>
                </a:solidFill>
                <a:latin typeface="黑体" panose="02010609060101010101" pitchFamily="49" charset="-122"/>
                <a:ea typeface="黑体" panose="02010609060101010101" pitchFamily="49" charset="-122"/>
              </a:rPr>
              <a:t>的概率，</a:t>
            </a:r>
            <a:r>
              <a:rPr lang="en-US" altLang="zh-CN" sz="1200" dirty="0">
                <a:solidFill>
                  <a:srgbClr val="2B3649"/>
                </a:solidFill>
                <a:latin typeface="黑体" panose="02010609060101010101" pitchFamily="49" charset="-122"/>
                <a:ea typeface="黑体" panose="02010609060101010101" pitchFamily="49" charset="-122"/>
              </a:rPr>
              <a:t>PKUSEG</a:t>
            </a:r>
            <a:r>
              <a:rPr lang="zh-CN" altLang="en-US" sz="1200" dirty="0">
                <a:solidFill>
                  <a:srgbClr val="2B3649"/>
                </a:solidFill>
                <a:latin typeface="黑体" panose="02010609060101010101" pitchFamily="49" charset="-122"/>
                <a:ea typeface="黑体" panose="02010609060101010101" pitchFamily="49" charset="-122"/>
              </a:rPr>
              <a:t>医疗分词模型对实体名称进行分词，取其中的</a:t>
            </a:r>
            <a:r>
              <a:rPr lang="zh-CN" altLang="en-US" sz="1200" dirty="0">
                <a:solidFill>
                  <a:srgbClr val="C00000"/>
                </a:solidFill>
                <a:latin typeface="黑体" panose="02010609060101010101" pitchFamily="49" charset="-122"/>
                <a:ea typeface="黑体" panose="02010609060101010101" pitchFamily="49" charset="-122"/>
              </a:rPr>
              <a:t>最</a:t>
            </a:r>
            <a:endParaRPr lang="en-US" altLang="zh-CN" sz="1200" dirty="0">
              <a:solidFill>
                <a:srgbClr val="C00000"/>
              </a:solidFill>
              <a:latin typeface="黑体" panose="02010609060101010101" pitchFamily="49" charset="-122"/>
              <a:ea typeface="黑体" panose="02010609060101010101" pitchFamily="49" charset="-122"/>
            </a:endParaRPr>
          </a:p>
          <a:p>
            <a:r>
              <a:rPr lang="en-US" altLang="zh-CN" sz="1200" dirty="0">
                <a:solidFill>
                  <a:srgbClr val="C00000"/>
                </a:solidFill>
                <a:latin typeface="黑体" panose="02010609060101010101" pitchFamily="49" charset="-122"/>
                <a:ea typeface="黑体" panose="02010609060101010101" pitchFamily="49" charset="-122"/>
              </a:rPr>
              <a:t>             </a:t>
            </a:r>
            <a:r>
              <a:rPr lang="zh-CN" altLang="en-US" sz="1200" dirty="0">
                <a:solidFill>
                  <a:srgbClr val="C00000"/>
                </a:solidFill>
                <a:latin typeface="黑体" panose="02010609060101010101" pitchFamily="49" charset="-122"/>
                <a:ea typeface="黑体" panose="02010609060101010101" pitchFamily="49" charset="-122"/>
              </a:rPr>
              <a:t>长子序列</a:t>
            </a:r>
            <a:r>
              <a:rPr lang="zh-CN" altLang="en-US" sz="1200" dirty="0">
                <a:solidFill>
                  <a:srgbClr val="2B3649"/>
                </a:solidFill>
                <a:latin typeface="黑体" panose="02010609060101010101" pitchFamily="49" charset="-122"/>
                <a:ea typeface="黑体" panose="02010609060101010101" pitchFamily="49" charset="-122"/>
              </a:rPr>
              <a:t>填充；</a:t>
            </a:r>
            <a:endParaRPr lang="en-US" altLang="zh-CN" sz="1200" dirty="0">
              <a:solidFill>
                <a:srgbClr val="2B3649"/>
              </a:solidFill>
              <a:latin typeface="黑体" panose="02010609060101010101" pitchFamily="49" charset="-122"/>
              <a:ea typeface="黑体" panose="02010609060101010101" pitchFamily="49" charset="-122"/>
            </a:endParaRPr>
          </a:p>
          <a:p>
            <a:r>
              <a:rPr lang="en-US" altLang="zh-CN" sz="1200" dirty="0">
                <a:solidFill>
                  <a:srgbClr val="2B3649"/>
                </a:solidFill>
                <a:latin typeface="黑体" panose="02010609060101010101" pitchFamily="49" charset="-122"/>
                <a:ea typeface="黑体" panose="02010609060101010101" pitchFamily="49" charset="-122"/>
              </a:rPr>
              <a:t>          3</a:t>
            </a:r>
            <a:r>
              <a:rPr lang="zh-CN" altLang="en-US" sz="1200" dirty="0">
                <a:solidFill>
                  <a:srgbClr val="2B3649"/>
                </a:solidFill>
                <a:latin typeface="黑体" panose="02010609060101010101" pitchFamily="49" charset="-122"/>
                <a:ea typeface="黑体" panose="02010609060101010101" pitchFamily="49" charset="-122"/>
              </a:rPr>
              <a:t>）</a:t>
            </a:r>
            <a:r>
              <a:rPr lang="en-US" altLang="zh-CN" sz="1200" dirty="0">
                <a:solidFill>
                  <a:srgbClr val="2B3649"/>
                </a:solidFill>
                <a:latin typeface="黑体" panose="02010609060101010101" pitchFamily="49" charset="-122"/>
                <a:ea typeface="黑体" panose="02010609060101010101" pitchFamily="49" charset="-122"/>
              </a:rPr>
              <a:t>1/3</a:t>
            </a:r>
            <a:r>
              <a:rPr lang="zh-CN" altLang="en-US" sz="1200" dirty="0">
                <a:solidFill>
                  <a:srgbClr val="2B3649"/>
                </a:solidFill>
                <a:latin typeface="黑体" panose="02010609060101010101" pitchFamily="49" charset="-122"/>
                <a:ea typeface="黑体" panose="02010609060101010101" pitchFamily="49" charset="-122"/>
              </a:rPr>
              <a:t>的概率，</a:t>
            </a:r>
            <a:r>
              <a:rPr lang="en-US" altLang="zh-CN" sz="1200" dirty="0">
                <a:solidFill>
                  <a:srgbClr val="2B3649"/>
                </a:solidFill>
                <a:latin typeface="黑体" panose="02010609060101010101" pitchFamily="49" charset="-122"/>
                <a:ea typeface="黑体" panose="02010609060101010101" pitchFamily="49" charset="-122"/>
              </a:rPr>
              <a:t>PKUSEG</a:t>
            </a:r>
            <a:r>
              <a:rPr lang="zh-CN" altLang="en-US" sz="1200" dirty="0">
                <a:solidFill>
                  <a:srgbClr val="2B3649"/>
                </a:solidFill>
                <a:latin typeface="黑体" panose="02010609060101010101" pitchFamily="49" charset="-122"/>
                <a:ea typeface="黑体" panose="02010609060101010101" pitchFamily="49" charset="-122"/>
              </a:rPr>
              <a:t>医疗分词模型对实体名称进行分词，利用预训练</a:t>
            </a:r>
            <a:endParaRPr lang="en-US" altLang="zh-CN" sz="1200" dirty="0">
              <a:solidFill>
                <a:srgbClr val="2B3649"/>
              </a:solidFill>
              <a:latin typeface="黑体" panose="02010609060101010101" pitchFamily="49" charset="-122"/>
              <a:ea typeface="黑体" panose="02010609060101010101" pitchFamily="49" charset="-122"/>
            </a:endParaRPr>
          </a:p>
          <a:p>
            <a:r>
              <a:rPr lang="en-US" altLang="zh-CN" sz="1200" dirty="0">
                <a:solidFill>
                  <a:srgbClr val="2B3649"/>
                </a:solidFill>
                <a:latin typeface="黑体" panose="02010609060101010101" pitchFamily="49" charset="-122"/>
                <a:ea typeface="黑体" panose="02010609060101010101" pitchFamily="49" charset="-122"/>
              </a:rPr>
              <a:t>             </a:t>
            </a:r>
            <a:r>
              <a:rPr lang="zh-CN" altLang="en-US" sz="1200" dirty="0">
                <a:solidFill>
                  <a:srgbClr val="2B3649"/>
                </a:solidFill>
                <a:latin typeface="黑体" panose="02010609060101010101" pitchFamily="49" charset="-122"/>
                <a:ea typeface="黑体" panose="02010609060101010101" pitchFamily="49" charset="-122"/>
              </a:rPr>
              <a:t>的</a:t>
            </a:r>
            <a:r>
              <a:rPr lang="en-US" altLang="zh-CN" sz="1200" dirty="0">
                <a:solidFill>
                  <a:srgbClr val="2B3649"/>
                </a:solidFill>
                <a:latin typeface="黑体" panose="02010609060101010101" pitchFamily="49" charset="-122"/>
                <a:ea typeface="黑体" panose="02010609060101010101" pitchFamily="49" charset="-122"/>
              </a:rPr>
              <a:t>W2V</a:t>
            </a:r>
            <a:r>
              <a:rPr lang="zh-CN" altLang="en-US" sz="1200" dirty="0">
                <a:solidFill>
                  <a:srgbClr val="2B3649"/>
                </a:solidFill>
                <a:latin typeface="黑体" panose="02010609060101010101" pitchFamily="49" charset="-122"/>
                <a:ea typeface="黑体" panose="02010609060101010101" pitchFamily="49" charset="-122"/>
              </a:rPr>
              <a:t>模型对其中的</a:t>
            </a:r>
            <a:r>
              <a:rPr lang="zh-CN" altLang="en-US" sz="1200" dirty="0">
                <a:solidFill>
                  <a:srgbClr val="C00000"/>
                </a:solidFill>
                <a:latin typeface="黑体" panose="02010609060101010101" pitchFamily="49" charset="-122"/>
                <a:ea typeface="黑体" panose="02010609060101010101" pitchFamily="49" charset="-122"/>
              </a:rPr>
              <a:t>最短子序列</a:t>
            </a:r>
            <a:r>
              <a:rPr lang="zh-CN" altLang="en-US" sz="1200" dirty="0">
                <a:solidFill>
                  <a:srgbClr val="2B3649"/>
                </a:solidFill>
                <a:latin typeface="黑体" panose="02010609060101010101" pitchFamily="49" charset="-122"/>
                <a:ea typeface="黑体" panose="02010609060101010101" pitchFamily="49" charset="-122"/>
              </a:rPr>
              <a:t>进行同义词替换，合并序列并填充。</a:t>
            </a:r>
          </a:p>
        </p:txBody>
      </p:sp>
      <p:sp>
        <p:nvSpPr>
          <p:cNvPr id="4" name="矩形 3"/>
          <p:cNvSpPr/>
          <p:nvPr/>
        </p:nvSpPr>
        <p:spPr>
          <a:xfrm>
            <a:off x="1164300" y="3212626"/>
            <a:ext cx="6540643" cy="461665"/>
          </a:xfrm>
          <a:prstGeom prst="rect">
            <a:avLst/>
          </a:prstGeom>
        </p:spPr>
        <p:txBody>
          <a:bodyPr wrap="square">
            <a:spAutoFit/>
          </a:bodyPr>
          <a:lstStyle/>
          <a:p>
            <a:pPr marL="228600" indent="266700" algn="just">
              <a:spcAft>
                <a:spcPts val="0"/>
              </a:spcAft>
            </a:pPr>
            <a:r>
              <a:rPr lang="zh-CN" altLang="zh-CN" sz="1200" dirty="0">
                <a:solidFill>
                  <a:srgbClr val="2B3649"/>
                </a:solidFill>
                <a:latin typeface="黑体" panose="02010609060101010101" pitchFamily="49" charset="-122"/>
                <a:ea typeface="黑体" panose="02010609060101010101" pitchFamily="49" charset="-122"/>
              </a:rPr>
              <a:t>（</a:t>
            </a:r>
            <a:r>
              <a:rPr lang="en-US" altLang="zh-CN" sz="1200" dirty="0">
                <a:solidFill>
                  <a:srgbClr val="2B3649"/>
                </a:solidFill>
                <a:latin typeface="黑体" panose="02010609060101010101" pitchFamily="49" charset="-122"/>
                <a:ea typeface="黑体" panose="02010609060101010101" pitchFamily="49" charset="-122"/>
              </a:rPr>
              <a:t>2</a:t>
            </a:r>
            <a:r>
              <a:rPr lang="zh-CN" altLang="zh-CN" sz="1200" dirty="0">
                <a:solidFill>
                  <a:srgbClr val="2B3649"/>
                </a:solidFill>
                <a:latin typeface="黑体" panose="02010609060101010101" pitchFamily="49" charset="-122"/>
                <a:ea typeface="黑体" panose="02010609060101010101" pitchFamily="49" charset="-122"/>
              </a:rPr>
              <a:t>）预先建立的疾病、症状词典，匹配网络获取的客观事实性</a:t>
            </a:r>
            <a:r>
              <a:rPr lang="zh-CN" altLang="en-US" sz="1200" dirty="0">
                <a:solidFill>
                  <a:srgbClr val="2B3649"/>
                </a:solidFill>
                <a:latin typeface="黑体" panose="02010609060101010101" pitchFamily="49" charset="-122"/>
                <a:ea typeface="黑体" panose="02010609060101010101" pitchFamily="49" charset="-122"/>
              </a:rPr>
              <a:t>医疗问题</a:t>
            </a:r>
            <a:r>
              <a:rPr lang="zh-CN" altLang="zh-CN" sz="1200" dirty="0">
                <a:solidFill>
                  <a:srgbClr val="2B3649"/>
                </a:solidFill>
                <a:latin typeface="黑体" panose="02010609060101010101" pitchFamily="49" charset="-122"/>
                <a:ea typeface="黑体" panose="02010609060101010101" pitchFamily="49" charset="-122"/>
              </a:rPr>
              <a:t>，保留只有一</a:t>
            </a:r>
            <a:endParaRPr lang="en-US" altLang="zh-CN" sz="1200" dirty="0">
              <a:solidFill>
                <a:srgbClr val="2B3649"/>
              </a:solidFill>
              <a:latin typeface="黑体" panose="02010609060101010101" pitchFamily="49" charset="-122"/>
              <a:ea typeface="黑体" panose="02010609060101010101" pitchFamily="49" charset="-122"/>
            </a:endParaRPr>
          </a:p>
          <a:p>
            <a:pPr marL="228600" indent="266700" algn="just">
              <a:spcAft>
                <a:spcPts val="0"/>
              </a:spcAft>
            </a:pPr>
            <a:r>
              <a:rPr lang="en-US" altLang="zh-CN" sz="1200" dirty="0">
                <a:solidFill>
                  <a:srgbClr val="2B3649"/>
                </a:solidFill>
                <a:latin typeface="黑体" panose="02010609060101010101" pitchFamily="49" charset="-122"/>
                <a:ea typeface="黑体" panose="02010609060101010101" pitchFamily="49" charset="-122"/>
              </a:rPr>
              <a:t>     </a:t>
            </a:r>
            <a:r>
              <a:rPr lang="zh-CN" altLang="zh-CN" sz="1200" dirty="0">
                <a:solidFill>
                  <a:srgbClr val="2B3649"/>
                </a:solidFill>
                <a:latin typeface="黑体" panose="02010609060101010101" pitchFamily="49" charset="-122"/>
                <a:ea typeface="黑体" panose="02010609060101010101" pitchFamily="49" charset="-122"/>
              </a:rPr>
              <a:t>个实体</a:t>
            </a:r>
            <a:r>
              <a:rPr lang="zh-CN" altLang="en-US" sz="1200" dirty="0">
                <a:solidFill>
                  <a:srgbClr val="2B3649"/>
                </a:solidFill>
                <a:latin typeface="黑体" panose="02010609060101010101" pitchFamily="49" charset="-122"/>
                <a:ea typeface="黑体" panose="02010609060101010101" pitchFamily="49" charset="-122"/>
              </a:rPr>
              <a:t>且长度在</a:t>
            </a:r>
            <a:r>
              <a:rPr lang="en-US" altLang="zh-CN" sz="1200" dirty="0">
                <a:solidFill>
                  <a:srgbClr val="2B3649"/>
                </a:solidFill>
                <a:latin typeface="黑体" panose="02010609060101010101" pitchFamily="49" charset="-122"/>
                <a:ea typeface="黑体" panose="02010609060101010101" pitchFamily="49" charset="-122"/>
              </a:rPr>
              <a:t>30</a:t>
            </a:r>
            <a:r>
              <a:rPr lang="zh-CN" altLang="zh-CN" sz="1200" dirty="0">
                <a:solidFill>
                  <a:srgbClr val="2B3649"/>
                </a:solidFill>
                <a:latin typeface="黑体" panose="02010609060101010101" pitchFamily="49" charset="-122"/>
                <a:ea typeface="黑体" panose="02010609060101010101" pitchFamily="49" charset="-122"/>
              </a:rPr>
              <a:t>词之内</a:t>
            </a:r>
            <a:r>
              <a:rPr lang="zh-CN" altLang="en-US" sz="1200" dirty="0">
                <a:solidFill>
                  <a:srgbClr val="2B3649"/>
                </a:solidFill>
                <a:latin typeface="黑体" panose="02010609060101010101" pitchFamily="49" charset="-122"/>
                <a:ea typeface="黑体" panose="02010609060101010101" pitchFamily="49" charset="-122"/>
              </a:rPr>
              <a:t>的</a:t>
            </a:r>
            <a:r>
              <a:rPr lang="zh-CN" altLang="zh-CN" sz="1200" dirty="0">
                <a:solidFill>
                  <a:srgbClr val="2B3649"/>
                </a:solidFill>
                <a:latin typeface="黑体" panose="02010609060101010101" pitchFamily="49" charset="-122"/>
                <a:ea typeface="黑体" panose="02010609060101010101" pitchFamily="49" charset="-122"/>
              </a:rPr>
              <a:t>问题</a:t>
            </a:r>
          </a:p>
        </p:txBody>
      </p:sp>
      <p:sp>
        <p:nvSpPr>
          <p:cNvPr id="10" name="矩形 9"/>
          <p:cNvSpPr/>
          <p:nvPr/>
        </p:nvSpPr>
        <p:spPr>
          <a:xfrm>
            <a:off x="1524065" y="3791443"/>
            <a:ext cx="6540643" cy="276999"/>
          </a:xfrm>
          <a:prstGeom prst="rect">
            <a:avLst/>
          </a:prstGeom>
        </p:spPr>
        <p:txBody>
          <a:bodyPr wrap="square">
            <a:spAutoFit/>
          </a:bodyPr>
          <a:lstStyle/>
          <a:p>
            <a:pPr marL="400050" indent="-171450" algn="just">
              <a:spcAft>
                <a:spcPts val="0"/>
              </a:spcAft>
              <a:buFont typeface="Wingdings" panose="05000000000000000000" pitchFamily="2" charset="2"/>
              <a:buChar char="u"/>
            </a:pPr>
            <a:r>
              <a:rPr lang="zh-CN" altLang="en-US" sz="1200" dirty="0">
                <a:solidFill>
                  <a:srgbClr val="2B3649"/>
                </a:solidFill>
                <a:latin typeface="黑体" panose="02010609060101010101" pitchFamily="49" charset="-122"/>
                <a:ea typeface="黑体" panose="02010609060101010101" pitchFamily="49" charset="-122"/>
              </a:rPr>
              <a:t>对以上两种方法生成的数据集进行</a:t>
            </a:r>
            <a:r>
              <a:rPr lang="en-US" altLang="zh-CN" sz="1200" dirty="0">
                <a:solidFill>
                  <a:srgbClr val="C00000"/>
                </a:solidFill>
                <a:latin typeface="黑体" panose="02010609060101010101" pitchFamily="49" charset="-122"/>
                <a:ea typeface="黑体" panose="02010609060101010101" pitchFamily="49" charset="-122"/>
              </a:rPr>
              <a:t>I/O</a:t>
            </a:r>
            <a:r>
              <a:rPr lang="zh-CN" altLang="en-US" sz="1200" dirty="0">
                <a:solidFill>
                  <a:srgbClr val="C00000"/>
                </a:solidFill>
                <a:latin typeface="黑体" panose="02010609060101010101" pitchFamily="49" charset="-122"/>
                <a:ea typeface="黑体" panose="02010609060101010101" pitchFamily="49" charset="-122"/>
              </a:rPr>
              <a:t>标注和</a:t>
            </a:r>
            <a:r>
              <a:rPr lang="en-US" altLang="zh-CN" sz="1200" dirty="0">
                <a:solidFill>
                  <a:srgbClr val="C00000"/>
                </a:solidFill>
                <a:latin typeface="黑体" panose="02010609060101010101" pitchFamily="49" charset="-122"/>
                <a:ea typeface="黑体" panose="02010609060101010101" pitchFamily="49" charset="-122"/>
              </a:rPr>
              <a:t>Span</a:t>
            </a:r>
            <a:r>
              <a:rPr lang="zh-CN" altLang="en-US" sz="1200" dirty="0">
                <a:solidFill>
                  <a:srgbClr val="C00000"/>
                </a:solidFill>
                <a:latin typeface="黑体" panose="02010609060101010101" pitchFamily="49" charset="-122"/>
                <a:ea typeface="黑体" panose="02010609060101010101" pitchFamily="49" charset="-122"/>
              </a:rPr>
              <a:t>标注</a:t>
            </a:r>
            <a:endParaRPr lang="zh-CN" altLang="zh-CN" sz="1200" dirty="0">
              <a:solidFill>
                <a:srgbClr val="C00000"/>
              </a:solidFill>
              <a:latin typeface="黑体" panose="02010609060101010101" pitchFamily="49" charset="-122"/>
              <a:ea typeface="黑体" panose="02010609060101010101" pitchFamily="49" charset="-122"/>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 grpId="0"/>
      <p:bldP spid="4"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screen"/>
          <a:stretch>
            <a:fillRect/>
          </a:stretch>
        </p:blipFill>
        <p:spPr>
          <a:xfrm>
            <a:off x="0" y="4364"/>
            <a:ext cx="9144000" cy="5139136"/>
          </a:xfrm>
          <a:prstGeom prst="rect">
            <a:avLst/>
          </a:prstGeom>
        </p:spPr>
      </p:pic>
      <p:sp>
        <p:nvSpPr>
          <p:cNvPr id="54" name="矩形 53"/>
          <p:cNvSpPr/>
          <p:nvPr/>
        </p:nvSpPr>
        <p:spPr>
          <a:xfrm>
            <a:off x="2247900" y="287467"/>
            <a:ext cx="6585462"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7214" y="921051"/>
            <a:ext cx="2284474" cy="1181762"/>
            <a:chOff x="944370" y="632414"/>
            <a:chExt cx="2981065" cy="1542110"/>
          </a:xfrm>
        </p:grpSpPr>
        <p:sp>
          <p:nvSpPr>
            <p:cNvPr id="24" name="矩形 23"/>
            <p:cNvSpPr/>
            <p:nvPr/>
          </p:nvSpPr>
          <p:spPr>
            <a:xfrm>
              <a:off x="1065396" y="632414"/>
              <a:ext cx="2860039" cy="1542110"/>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1" name="文本框 20"/>
            <p:cNvSpPr txBox="1"/>
            <p:nvPr/>
          </p:nvSpPr>
          <p:spPr>
            <a:xfrm>
              <a:off x="944370" y="1388963"/>
              <a:ext cx="2792383" cy="642601"/>
            </a:xfrm>
            <a:prstGeom prst="rect">
              <a:avLst/>
            </a:prstGeom>
            <a:noFill/>
          </p:spPr>
          <p:txBody>
            <a:bodyPr wrap="square" rtlCol="0">
              <a:spAutoFit/>
              <a:scene3d>
                <a:camera prst="orthographicFront"/>
                <a:lightRig rig="threePt" dir="t"/>
              </a:scene3d>
              <a:sp3d contourW="12700"/>
            </a:bodyPr>
            <a:lstStyle/>
            <a:p>
              <a:pPr algn="r">
                <a:defRPr/>
              </a:pPr>
              <a:r>
                <a:rPr lang="en-US" altLang="zh-CN" sz="2600" dirty="0">
                  <a:solidFill>
                    <a:schemeClr val="bg1"/>
                  </a:solidFill>
                  <a:latin typeface="Arial" panose="020B0604020202020204"/>
                  <a:ea typeface="微软雅黑" panose="020B0503020204020204" charset="-122"/>
                </a:rPr>
                <a:t>CONTENT</a:t>
              </a:r>
              <a:endParaRPr lang="zh-CN" altLang="en-US" sz="2600" dirty="0">
                <a:solidFill>
                  <a:schemeClr val="bg1"/>
                </a:solidFill>
                <a:latin typeface="Arial" panose="020B0604020202020204"/>
                <a:ea typeface="微软雅黑" panose="020B0503020204020204" charset="-122"/>
              </a:endParaRPr>
            </a:p>
          </p:txBody>
        </p:sp>
        <p:sp>
          <p:nvSpPr>
            <p:cNvPr id="32" name="文本框 31"/>
            <p:cNvSpPr txBox="1"/>
            <p:nvPr/>
          </p:nvSpPr>
          <p:spPr>
            <a:xfrm>
              <a:off x="2229307" y="849517"/>
              <a:ext cx="1490820" cy="682763"/>
            </a:xfrm>
            <a:prstGeom prst="rect">
              <a:avLst/>
            </a:prstGeom>
            <a:noFill/>
          </p:spPr>
          <p:txBody>
            <a:bodyPr wrap="square" rtlCol="0">
              <a:spAutoFit/>
              <a:scene3d>
                <a:camera prst="orthographicFront"/>
                <a:lightRig rig="threePt" dir="t"/>
              </a:scene3d>
              <a:sp3d contourW="12700"/>
            </a:bodyPr>
            <a:lstStyle/>
            <a:p>
              <a:pPr algn="r">
                <a:defRPr/>
              </a:pPr>
              <a:r>
                <a:rPr lang="zh-CN" altLang="en-US" sz="2800" b="1" dirty="0">
                  <a:solidFill>
                    <a:schemeClr val="bg1"/>
                  </a:solidFill>
                  <a:latin typeface="微软雅黑" panose="020B0503020204020204" charset="-122"/>
                  <a:ea typeface="微软雅黑" panose="020B0503020204020204" charset="-122"/>
                </a:rPr>
                <a:t>目 录</a:t>
              </a:r>
            </a:p>
          </p:txBody>
        </p:sp>
      </p:grpSp>
      <p:grpSp>
        <p:nvGrpSpPr>
          <p:cNvPr id="19" name="组合 18"/>
          <p:cNvGrpSpPr/>
          <p:nvPr/>
        </p:nvGrpSpPr>
        <p:grpSpPr>
          <a:xfrm>
            <a:off x="4195873" y="1010917"/>
            <a:ext cx="3339785" cy="523220"/>
            <a:chOff x="4029943" y="1538652"/>
            <a:chExt cx="3339785" cy="523220"/>
          </a:xfrm>
        </p:grpSpPr>
        <p:sp>
          <p:nvSpPr>
            <p:cNvPr id="3" name="文本框 2"/>
            <p:cNvSpPr txBox="1"/>
            <p:nvPr/>
          </p:nvSpPr>
          <p:spPr>
            <a:xfrm>
              <a:off x="4912278" y="1558740"/>
              <a:ext cx="2457450"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新冠百科图谱</a:t>
              </a:r>
            </a:p>
          </p:txBody>
        </p:sp>
        <p:sp>
          <p:nvSpPr>
            <p:cNvPr id="27" name="文本框 26"/>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01</a:t>
              </a:r>
              <a:endParaRPr lang="zh-CN" altLang="en-US" sz="2800" dirty="0">
                <a:solidFill>
                  <a:srgbClr val="2B3649"/>
                </a:solidFill>
                <a:latin typeface="+mj-ea"/>
                <a:ea typeface="+mj-ea"/>
              </a:endParaRPr>
            </a:p>
          </p:txBody>
        </p:sp>
        <p:cxnSp>
          <p:nvCxnSpPr>
            <p:cNvPr id="18" name="直接连接符 17"/>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195873" y="1775442"/>
            <a:ext cx="3419130" cy="523220"/>
            <a:chOff x="4029943" y="1538652"/>
            <a:chExt cx="3419130" cy="523220"/>
          </a:xfrm>
        </p:grpSpPr>
        <p:sp>
          <p:nvSpPr>
            <p:cNvPr id="33" name="文本框 32"/>
            <p:cNvSpPr txBox="1"/>
            <p:nvPr/>
          </p:nvSpPr>
          <p:spPr>
            <a:xfrm>
              <a:off x="4912278" y="1574972"/>
              <a:ext cx="2536795" cy="369332"/>
            </a:xfrm>
            <a:prstGeom prst="rect">
              <a:avLst/>
            </a:prstGeom>
            <a:noFill/>
          </p:spPr>
          <p:txBody>
            <a:bodyPr wrap="square" rtlCol="0">
              <a:spAutoFit/>
              <a:scene3d>
                <a:camera prst="orthographicFront"/>
                <a:lightRig rig="threePt" dir="t"/>
              </a:scene3d>
              <a:sp3d contourW="12700"/>
            </a:bodyPr>
            <a:lstStyle/>
            <a:p>
              <a:r>
                <a:rPr lang="zh-CN" altLang="zh-CN" sz="1800" b="1" dirty="0">
                  <a:solidFill>
                    <a:srgbClr val="2B3649"/>
                  </a:solidFill>
                  <a:latin typeface="+mj-ea"/>
                  <a:ea typeface="+mj-ea"/>
                </a:rPr>
                <a:t>任务</a:t>
              </a:r>
              <a:r>
                <a:rPr lang="zh-CN" altLang="en-US" sz="1800" b="1" dirty="0">
                  <a:solidFill>
                    <a:srgbClr val="2B3649"/>
                  </a:solidFill>
                  <a:latin typeface="+mj-ea"/>
                  <a:ea typeface="+mj-ea"/>
                </a:rPr>
                <a:t>简介</a:t>
              </a:r>
              <a:r>
                <a:rPr lang="zh-CN" altLang="zh-CN" sz="1800" b="1" dirty="0">
                  <a:solidFill>
                    <a:srgbClr val="2B3649"/>
                  </a:solidFill>
                  <a:latin typeface="+mj-ea"/>
                  <a:ea typeface="+mj-ea"/>
                </a:rPr>
                <a:t>和数据集准备</a:t>
              </a:r>
              <a:endParaRPr lang="zh-CN" altLang="en-US" sz="1800" b="1" dirty="0">
                <a:solidFill>
                  <a:srgbClr val="2B3649"/>
                </a:solidFill>
                <a:latin typeface="+mj-ea"/>
                <a:ea typeface="+mj-ea"/>
              </a:endParaRPr>
            </a:p>
          </p:txBody>
        </p:sp>
        <p:sp>
          <p:nvSpPr>
            <p:cNvPr id="36" name="文本框 35"/>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02</a:t>
              </a:r>
              <a:endParaRPr lang="zh-CN" altLang="en-US" sz="2800" dirty="0">
                <a:solidFill>
                  <a:srgbClr val="2B3649"/>
                </a:solidFill>
                <a:latin typeface="+mj-ea"/>
                <a:ea typeface="+mj-ea"/>
              </a:endParaRPr>
            </a:p>
          </p:txBody>
        </p:sp>
        <p:cxnSp>
          <p:nvCxnSpPr>
            <p:cNvPr id="40" name="直接连接符 39"/>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195873" y="2648299"/>
            <a:ext cx="3339785" cy="523220"/>
            <a:chOff x="4029943" y="1538652"/>
            <a:chExt cx="3339785" cy="523220"/>
          </a:xfrm>
        </p:grpSpPr>
        <p:sp>
          <p:nvSpPr>
            <p:cNvPr id="42" name="文本框 41"/>
            <p:cNvSpPr txBox="1"/>
            <p:nvPr/>
          </p:nvSpPr>
          <p:spPr>
            <a:xfrm>
              <a:off x="4912278" y="1548145"/>
              <a:ext cx="2457450" cy="369332"/>
            </a:xfrm>
            <a:prstGeom prst="rect">
              <a:avLst/>
            </a:prstGeom>
            <a:noFill/>
          </p:spPr>
          <p:txBody>
            <a:bodyPr wrap="square" rtlCol="0">
              <a:spAutoFit/>
              <a:scene3d>
                <a:camera prst="orthographicFront"/>
                <a:lightRig rig="threePt" dir="t"/>
              </a:scene3d>
              <a:sp3d contourW="12700"/>
            </a:bodyPr>
            <a:lstStyle/>
            <a:p>
              <a:r>
                <a:rPr lang="zh-CN" altLang="zh-CN" sz="1800" b="1" dirty="0">
                  <a:solidFill>
                    <a:srgbClr val="2B3649"/>
                  </a:solidFill>
                  <a:latin typeface="+mj-ea"/>
                  <a:ea typeface="+mj-ea"/>
                </a:rPr>
                <a:t>模型设计</a:t>
              </a:r>
            </a:p>
          </p:txBody>
        </p:sp>
        <p:sp>
          <p:nvSpPr>
            <p:cNvPr id="44" name="文本框 43"/>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03</a:t>
              </a:r>
              <a:endParaRPr lang="zh-CN" altLang="en-US" sz="2800" dirty="0">
                <a:solidFill>
                  <a:srgbClr val="2B3649"/>
                </a:solidFill>
                <a:latin typeface="+mj-ea"/>
                <a:ea typeface="+mj-ea"/>
              </a:endParaRPr>
            </a:p>
          </p:txBody>
        </p:sp>
        <p:cxnSp>
          <p:nvCxnSpPr>
            <p:cNvPr id="45" name="直接连接符 44"/>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4195873" y="3481457"/>
            <a:ext cx="3339785" cy="523220"/>
            <a:chOff x="4029943" y="1538652"/>
            <a:chExt cx="3339785" cy="523220"/>
          </a:xfrm>
        </p:grpSpPr>
        <p:sp>
          <p:nvSpPr>
            <p:cNvPr id="37" name="文本框 36"/>
            <p:cNvSpPr txBox="1"/>
            <p:nvPr/>
          </p:nvSpPr>
          <p:spPr>
            <a:xfrm>
              <a:off x="4912278" y="1548145"/>
              <a:ext cx="2457450" cy="369332"/>
            </a:xfrm>
            <a:prstGeom prst="rect">
              <a:avLst/>
            </a:prstGeom>
            <a:noFill/>
          </p:spPr>
          <p:txBody>
            <a:bodyPr wrap="square" rtlCol="0">
              <a:spAutoFit/>
              <a:scene3d>
                <a:camera prst="orthographicFront"/>
                <a:lightRig rig="threePt" dir="t"/>
              </a:scene3d>
              <a:sp3d contourW="12700"/>
            </a:bodyPr>
            <a:lstStyle/>
            <a:p>
              <a:r>
                <a:rPr lang="zh-CN" altLang="zh-CN" sz="1800" b="1" dirty="0">
                  <a:solidFill>
                    <a:srgbClr val="2B3649"/>
                  </a:solidFill>
                  <a:latin typeface="+mj-ea"/>
                  <a:ea typeface="+mj-ea"/>
                </a:rPr>
                <a:t>实验结果</a:t>
              </a:r>
              <a:endParaRPr lang="zh-CN" altLang="en-US" sz="1800" b="1" dirty="0">
                <a:solidFill>
                  <a:srgbClr val="2B3649"/>
                </a:solidFill>
                <a:latin typeface="+mj-ea"/>
                <a:ea typeface="+mj-ea"/>
              </a:endParaRPr>
            </a:p>
          </p:txBody>
        </p:sp>
        <p:sp>
          <p:nvSpPr>
            <p:cNvPr id="39" name="文本框 38"/>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04</a:t>
              </a:r>
              <a:endParaRPr lang="zh-CN" altLang="en-US" sz="2800" dirty="0">
                <a:solidFill>
                  <a:srgbClr val="2B3649"/>
                </a:solidFill>
                <a:latin typeface="+mj-ea"/>
                <a:ea typeface="+mj-ea"/>
              </a:endParaRPr>
            </a:p>
          </p:txBody>
        </p:sp>
        <p:cxnSp>
          <p:nvCxnSpPr>
            <p:cNvPr id="51" name="直接连接符 50"/>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p15:prstTrans prst="airplane"/>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500" fill="hold">
                                              <p:stCondLst>
                                                <p:cond delay="0"/>
                                              </p:stCondLst>
                                            </p:cTn>
                                            <p:tgtEl>
                                              <p:spTgt spid="54"/>
                                            </p:tgtEl>
                                            <p:attrNameLst>
                                              <p:attrName>style.visibility</p:attrName>
                                            </p:attrNameLst>
                                          </p:cBhvr>
                                          <p:to>
                                            <p:strVal val="visible"/>
                                          </p:to>
                                        </p:set>
                                        <p:anim calcmode="lin" valueType="num" p14:bounceEnd="40000">
                                          <p:cBhvr additive="base">
                                            <p:cTn id="7" dur="5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500" fill="hold">
                                              <p:stCondLst>
                                                <p:cond delay="0"/>
                                              </p:stCondLst>
                                            </p:cTn>
                                            <p:tgtEl>
                                              <p:spTgt spid="26"/>
                                            </p:tgtEl>
                                            <p:attrNameLst>
                                              <p:attrName>style.visibility</p:attrName>
                                            </p:attrNameLst>
                                          </p:cBhvr>
                                          <p:to>
                                            <p:strVal val="visible"/>
                                          </p:to>
                                        </p:set>
                                        <p:anim calcmode="lin" valueType="num" p14:bounceEnd="40000">
                                          <p:cBhvr additive="base">
                                            <p:cTn id="11" dur="5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1+#ppt_w/2"/>
                                              </p:val>
                                            </p:tav>
                                            <p:tav tm="100000">
                                              <p:val>
                                                <p:strVal val="#ppt_x"/>
                                              </p:val>
                                            </p:tav>
                                          </p:tavLst>
                                        </p:anim>
                                        <p:anim calcmode="lin" valueType="num">
                                          <p:cBhvr additive="base">
                                            <p:cTn id="21" dur="500" fill="hold"/>
                                            <p:tgtEl>
                                              <p:spTgt spid="3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500" fill="hold"/>
                                            <p:tgtEl>
                                              <p:spTgt spid="41"/>
                                            </p:tgtEl>
                                            <p:attrNameLst>
                                              <p:attrName>ppt_x</p:attrName>
                                            </p:attrNameLst>
                                          </p:cBhvr>
                                          <p:tavLst>
                                            <p:tav tm="0">
                                              <p:val>
                                                <p:strVal val="1+#ppt_w/2"/>
                                              </p:val>
                                            </p:tav>
                                            <p:tav tm="100000">
                                              <p:val>
                                                <p:strVal val="#ppt_x"/>
                                              </p:val>
                                            </p:tav>
                                          </p:tavLst>
                                        </p:anim>
                                        <p:anim calcmode="lin" valueType="num">
                                          <p:cBhvr additive="base">
                                            <p:cTn id="25" dur="500" fill="hold"/>
                                            <p:tgtEl>
                                              <p:spTgt spid="41"/>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500"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500"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1+#ppt_w/2"/>
                                              </p:val>
                                            </p:tav>
                                            <p:tav tm="100000">
                                              <p:val>
                                                <p:strVal val="#ppt_x"/>
                                              </p:val>
                                            </p:tav>
                                          </p:tavLst>
                                        </p:anim>
                                        <p:anim calcmode="lin" valueType="num">
                                          <p:cBhvr additive="base">
                                            <p:cTn id="21" dur="500" fill="hold"/>
                                            <p:tgtEl>
                                              <p:spTgt spid="3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500" fill="hold"/>
                                            <p:tgtEl>
                                              <p:spTgt spid="41"/>
                                            </p:tgtEl>
                                            <p:attrNameLst>
                                              <p:attrName>ppt_x</p:attrName>
                                            </p:attrNameLst>
                                          </p:cBhvr>
                                          <p:tavLst>
                                            <p:tav tm="0">
                                              <p:val>
                                                <p:strVal val="1+#ppt_w/2"/>
                                              </p:val>
                                            </p:tav>
                                            <p:tav tm="100000">
                                              <p:val>
                                                <p:strVal val="#ppt_x"/>
                                              </p:val>
                                            </p:tav>
                                          </p:tavLst>
                                        </p:anim>
                                        <p:anim calcmode="lin" valueType="num">
                                          <p:cBhvr additive="base">
                                            <p:cTn id="25" dur="500" fill="hold"/>
                                            <p:tgtEl>
                                              <p:spTgt spid="41"/>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文本框 1"/>
          <p:cNvSpPr txBox="1"/>
          <p:nvPr>
            <p:custDataLst>
              <p:tags r:id="rId2"/>
            </p:custDataLst>
          </p:nvPr>
        </p:nvSpPr>
        <p:spPr>
          <a:xfrm>
            <a:off x="587220" y="560612"/>
            <a:ext cx="1154162"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构造数据集</a:t>
            </a:r>
            <a:endParaRPr lang="en-US" altLang="zh-CN" sz="1800" b="1" dirty="0">
              <a:solidFill>
                <a:srgbClr val="2B3649"/>
              </a:solidFill>
              <a:latin typeface="+mj-ea"/>
              <a:ea typeface="+mj-ea"/>
              <a:cs typeface="+mn-ea"/>
              <a:sym typeface="+mn-lt"/>
            </a:endParaRPr>
          </a:p>
        </p:txBody>
      </p:sp>
      <p:sp>
        <p:nvSpPr>
          <p:cNvPr id="3" name="矩形 2"/>
          <p:cNvSpPr/>
          <p:nvPr/>
        </p:nvSpPr>
        <p:spPr>
          <a:xfrm>
            <a:off x="1046676" y="1075058"/>
            <a:ext cx="1370888"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构造数据集</a:t>
            </a:r>
          </a:p>
        </p:txBody>
      </p:sp>
      <p:sp>
        <p:nvSpPr>
          <p:cNvPr id="9" name="矩形 8"/>
          <p:cNvSpPr/>
          <p:nvPr/>
        </p:nvSpPr>
        <p:spPr>
          <a:xfrm>
            <a:off x="1357356" y="1484711"/>
            <a:ext cx="2089033"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构造主语检测数据集</a:t>
            </a:r>
          </a:p>
        </p:txBody>
      </p:sp>
      <p:sp>
        <p:nvSpPr>
          <p:cNvPr id="19" name="矩形 18"/>
          <p:cNvSpPr/>
          <p:nvPr/>
        </p:nvSpPr>
        <p:spPr>
          <a:xfrm>
            <a:off x="1645896" y="1894365"/>
            <a:ext cx="1800493" cy="276999"/>
          </a:xfrm>
          <a:prstGeom prst="rect">
            <a:avLst/>
          </a:prstGeom>
        </p:spPr>
        <p:txBody>
          <a:bodyPr wrap="none">
            <a:spAutoFit/>
          </a:bodyPr>
          <a:lstStyle/>
          <a:p>
            <a:r>
              <a:rPr lang="zh-CN" altLang="en-US" sz="1200" dirty="0">
                <a:solidFill>
                  <a:srgbClr val="2B3649"/>
                </a:solidFill>
                <a:latin typeface="黑体" panose="02010609060101010101" pitchFamily="49" charset="-122"/>
                <a:ea typeface="黑体" panose="02010609060101010101" pitchFamily="49" charset="-122"/>
              </a:rPr>
              <a:t>训练</a:t>
            </a:r>
            <a:r>
              <a:rPr lang="en-US" altLang="zh-CN" sz="1200" dirty="0">
                <a:solidFill>
                  <a:srgbClr val="2B3649"/>
                </a:solidFill>
                <a:latin typeface="黑体" panose="02010609060101010101" pitchFamily="49" charset="-122"/>
                <a:ea typeface="黑体" panose="02010609060101010101" pitchFamily="49" charset="-122"/>
              </a:rPr>
              <a:t>/</a:t>
            </a:r>
            <a:r>
              <a:rPr lang="zh-CN" altLang="en-US" sz="1200" dirty="0">
                <a:solidFill>
                  <a:srgbClr val="2B3649"/>
                </a:solidFill>
                <a:latin typeface="黑体" panose="02010609060101010101" pitchFamily="49" charset="-122"/>
                <a:ea typeface="黑体" panose="02010609060101010101" pitchFamily="49" charset="-122"/>
              </a:rPr>
              <a:t>测试集划分方案：</a:t>
            </a:r>
            <a:endParaRPr lang="en-US" altLang="zh-CN" sz="1200" dirty="0">
              <a:solidFill>
                <a:srgbClr val="2B3649"/>
              </a:solidFill>
              <a:latin typeface="黑体" panose="02010609060101010101" pitchFamily="49" charset="-122"/>
              <a:ea typeface="黑体" panose="02010609060101010101" pitchFamily="49" charset="-122"/>
            </a:endParaRPr>
          </a:p>
        </p:txBody>
      </p:sp>
      <p:sp>
        <p:nvSpPr>
          <p:cNvPr id="2" name="矩形 1"/>
          <p:cNvSpPr/>
          <p:nvPr/>
        </p:nvSpPr>
        <p:spPr>
          <a:xfrm>
            <a:off x="2046157" y="3388455"/>
            <a:ext cx="5756222" cy="276999"/>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方法（</a:t>
            </a:r>
            <a:r>
              <a:rPr lang="en-US" altLang="zh-CN" sz="1200" dirty="0">
                <a:solidFill>
                  <a:srgbClr val="2B3649"/>
                </a:solidFill>
                <a:latin typeface="黑体" panose="02010609060101010101" pitchFamily="49" charset="-122"/>
                <a:ea typeface="黑体" panose="02010609060101010101" pitchFamily="49" charset="-122"/>
              </a:rPr>
              <a:t>2</a:t>
            </a:r>
            <a:r>
              <a:rPr lang="zh-CN" altLang="en-US" sz="1200" dirty="0">
                <a:solidFill>
                  <a:srgbClr val="2B3649"/>
                </a:solidFill>
                <a:latin typeface="黑体" panose="02010609060101010101" pitchFamily="49" charset="-122"/>
                <a:ea typeface="黑体" panose="02010609060101010101" pitchFamily="49" charset="-122"/>
              </a:rPr>
              <a:t>）中，网络获取的语料标注后加入训练集中，增加问题语法多样性。</a:t>
            </a:r>
          </a:p>
        </p:txBody>
      </p:sp>
      <p:sp>
        <p:nvSpPr>
          <p:cNvPr id="5" name="矩形 4"/>
          <p:cNvSpPr/>
          <p:nvPr/>
        </p:nvSpPr>
        <p:spPr>
          <a:xfrm>
            <a:off x="2046157" y="2277923"/>
            <a:ext cx="5164111" cy="646331"/>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方法（</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）中，从每个关系</a:t>
            </a:r>
            <a:r>
              <a:rPr lang="en-US" altLang="zh-CN" sz="1200" dirty="0">
                <a:solidFill>
                  <a:srgbClr val="2B3649"/>
                </a:solidFill>
                <a:latin typeface="黑体" panose="02010609060101010101" pitchFamily="49" charset="-122"/>
                <a:ea typeface="黑体" panose="02010609060101010101" pitchFamily="49" charset="-122"/>
              </a:rPr>
              <a:t>/</a:t>
            </a:r>
            <a:r>
              <a:rPr lang="zh-CN" altLang="en-US" sz="1200" dirty="0">
                <a:solidFill>
                  <a:srgbClr val="2B3649"/>
                </a:solidFill>
                <a:latin typeface="黑体" panose="02010609060101010101" pitchFamily="49" charset="-122"/>
                <a:ea typeface="黑体" panose="02010609060101010101" pitchFamily="49" charset="-122"/>
              </a:rPr>
              <a:t>属性下模板种类取</a:t>
            </a:r>
            <a:r>
              <a:rPr lang="en-US" altLang="zh-CN" sz="1200" dirty="0">
                <a:solidFill>
                  <a:srgbClr val="2B3649"/>
                </a:solidFill>
                <a:latin typeface="黑体" panose="02010609060101010101" pitchFamily="49" charset="-122"/>
                <a:ea typeface="黑体" panose="02010609060101010101" pitchFamily="49" charset="-122"/>
              </a:rPr>
              <a:t>1/5</a:t>
            </a:r>
            <a:r>
              <a:rPr lang="zh-CN" altLang="en-US" sz="1200" dirty="0">
                <a:solidFill>
                  <a:srgbClr val="2B3649"/>
                </a:solidFill>
                <a:latin typeface="黑体" panose="02010609060101010101" pitchFamily="49" charset="-122"/>
                <a:ea typeface="黑体" panose="02010609060101010101" pitchFamily="49" charset="-122"/>
              </a:rPr>
              <a:t>，共</a:t>
            </a:r>
            <a:r>
              <a:rPr lang="en-US" altLang="zh-CN" sz="1200" dirty="0">
                <a:solidFill>
                  <a:srgbClr val="2B3649"/>
                </a:solidFill>
                <a:latin typeface="黑体" panose="02010609060101010101" pitchFamily="49" charset="-122"/>
                <a:ea typeface="黑体" panose="02010609060101010101" pitchFamily="49" charset="-122"/>
              </a:rPr>
              <a:t>139</a:t>
            </a:r>
            <a:r>
              <a:rPr lang="zh-CN" altLang="en-US" sz="1200" dirty="0">
                <a:solidFill>
                  <a:srgbClr val="2B3649"/>
                </a:solidFill>
                <a:latin typeface="黑体" panose="02010609060101010101" pitchFamily="49" charset="-122"/>
                <a:ea typeface="黑体" panose="02010609060101010101" pitchFamily="49" charset="-122"/>
              </a:rPr>
              <a:t>种意图模板出来，用填充方法生成数据集全部作为测试集，这部分模板将不会再出现在训练集中。这样能够更好地测试模型遇见未见过问题时的性能。</a:t>
            </a:r>
            <a:endParaRPr lang="en-US" altLang="zh-CN" sz="1200" dirty="0">
              <a:solidFill>
                <a:srgbClr val="2B3649"/>
              </a:solidFill>
              <a:latin typeface="黑体" panose="02010609060101010101" pitchFamily="49" charset="-122"/>
              <a:ea typeface="黑体" panose="02010609060101010101" pitchFamily="49" charset="-122"/>
            </a:endParaRPr>
          </a:p>
        </p:txBody>
      </p:sp>
      <p:sp>
        <p:nvSpPr>
          <p:cNvPr id="7" name="矩形 6"/>
          <p:cNvSpPr/>
          <p:nvPr/>
        </p:nvSpPr>
        <p:spPr>
          <a:xfrm>
            <a:off x="2046157" y="3030813"/>
            <a:ext cx="3897221" cy="276999"/>
          </a:xfrm>
          <a:prstGeom prst="rect">
            <a:avLst/>
          </a:prstGeom>
        </p:spPr>
        <p:txBody>
          <a:bodyPr wrap="none">
            <a:spAutoFit/>
          </a:bodyPr>
          <a:lstStyle/>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方法（</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）中，其余</a:t>
            </a:r>
            <a:r>
              <a:rPr lang="en-US" altLang="zh-CN" sz="1200" dirty="0">
                <a:solidFill>
                  <a:srgbClr val="2B3649"/>
                </a:solidFill>
                <a:latin typeface="黑体" panose="02010609060101010101" pitchFamily="49" charset="-122"/>
                <a:ea typeface="黑体" panose="02010609060101010101" pitchFamily="49" charset="-122"/>
              </a:rPr>
              <a:t>4/5</a:t>
            </a:r>
            <a:r>
              <a:rPr lang="zh-CN" altLang="en-US" sz="1200" dirty="0">
                <a:solidFill>
                  <a:srgbClr val="2B3649"/>
                </a:solidFill>
                <a:latin typeface="黑体" panose="02010609060101010101" pitchFamily="49" charset="-122"/>
                <a:ea typeface="黑体" panose="02010609060101010101" pitchFamily="49" charset="-122"/>
              </a:rPr>
              <a:t>意图模板填充后加入训练集。</a:t>
            </a:r>
            <a:endParaRPr lang="zh-CN" altLang="en-US" sz="1200" dirty="0"/>
          </a:p>
        </p:txBody>
      </p:sp>
      <p:sp>
        <p:nvSpPr>
          <p:cNvPr id="10" name="矩形 9">
            <a:extLst>
              <a:ext uri="{FF2B5EF4-FFF2-40B4-BE49-F238E27FC236}">
                <a16:creationId xmlns:a16="http://schemas.microsoft.com/office/drawing/2014/main" id="{986D13EC-4DB1-4BE4-9119-BA9489AA7483}"/>
              </a:ext>
            </a:extLst>
          </p:cNvPr>
          <p:cNvSpPr/>
          <p:nvPr/>
        </p:nvSpPr>
        <p:spPr>
          <a:xfrm>
            <a:off x="1399826" y="2533693"/>
            <a:ext cx="646331" cy="276999"/>
          </a:xfrm>
          <a:prstGeom prst="rect">
            <a:avLst/>
          </a:prstGeom>
        </p:spPr>
        <p:txBody>
          <a:bodyPr wrap="none">
            <a:spAutoFit/>
          </a:bodyPr>
          <a:lstStyle/>
          <a:p>
            <a:r>
              <a:rPr lang="zh-CN" altLang="en-US" sz="1200" dirty="0">
                <a:solidFill>
                  <a:srgbClr val="FF0000"/>
                </a:solidFill>
                <a:latin typeface="黑体" panose="02010609060101010101" pitchFamily="49" charset="-122"/>
                <a:ea typeface="黑体" panose="02010609060101010101" pitchFamily="49" charset="-122"/>
              </a:rPr>
              <a:t>测试集</a:t>
            </a:r>
            <a:endParaRPr lang="zh-CN" altLang="en-US" sz="1200" dirty="0">
              <a:solidFill>
                <a:srgbClr val="FF0000"/>
              </a:solidFill>
            </a:endParaRPr>
          </a:p>
        </p:txBody>
      </p:sp>
      <p:sp>
        <p:nvSpPr>
          <p:cNvPr id="11" name="矩形 10">
            <a:extLst>
              <a:ext uri="{FF2B5EF4-FFF2-40B4-BE49-F238E27FC236}">
                <a16:creationId xmlns:a16="http://schemas.microsoft.com/office/drawing/2014/main" id="{A23D0784-61EB-4985-8240-F66F1E2C8EFD}"/>
              </a:ext>
            </a:extLst>
          </p:cNvPr>
          <p:cNvSpPr/>
          <p:nvPr/>
        </p:nvSpPr>
        <p:spPr>
          <a:xfrm>
            <a:off x="1399825" y="3212513"/>
            <a:ext cx="646331" cy="276999"/>
          </a:xfrm>
          <a:prstGeom prst="rect">
            <a:avLst/>
          </a:prstGeom>
        </p:spPr>
        <p:txBody>
          <a:bodyPr wrap="none">
            <a:spAutoFit/>
          </a:bodyPr>
          <a:lstStyle/>
          <a:p>
            <a:r>
              <a:rPr lang="zh-CN" altLang="en-US" sz="1200" dirty="0">
                <a:solidFill>
                  <a:srgbClr val="FF0000"/>
                </a:solidFill>
                <a:latin typeface="黑体" panose="02010609060101010101" pitchFamily="49" charset="-122"/>
                <a:ea typeface="黑体" panose="02010609060101010101" pitchFamily="49" charset="-122"/>
              </a:rPr>
              <a:t>训练集</a:t>
            </a:r>
            <a:endParaRPr lang="zh-CN" altLang="en-US" sz="1200" dirty="0">
              <a:solidFill>
                <a:srgbClr val="FF0000"/>
              </a:solidFill>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A_文本框 1"/>
          <p:cNvSpPr txBox="1"/>
          <p:nvPr>
            <p:custDataLst>
              <p:tags r:id="rId1"/>
            </p:custDataLst>
          </p:nvPr>
        </p:nvSpPr>
        <p:spPr>
          <a:xfrm>
            <a:off x="587220" y="560612"/>
            <a:ext cx="1154162"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构造数据集</a:t>
            </a:r>
            <a:endParaRPr lang="en-US" altLang="zh-CN" sz="1800" b="1" dirty="0">
              <a:solidFill>
                <a:srgbClr val="2B3649"/>
              </a:solidFill>
              <a:latin typeface="+mj-ea"/>
              <a:ea typeface="+mj-ea"/>
              <a:cs typeface="+mn-ea"/>
              <a:sym typeface="+mn-lt"/>
            </a:endParaRPr>
          </a:p>
        </p:txBody>
      </p:sp>
      <p:sp>
        <p:nvSpPr>
          <p:cNvPr id="3" name="矩形 2"/>
          <p:cNvSpPr/>
          <p:nvPr/>
        </p:nvSpPr>
        <p:spPr>
          <a:xfrm>
            <a:off x="1046676" y="1075058"/>
            <a:ext cx="1370888"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构造数据集</a:t>
            </a:r>
          </a:p>
        </p:txBody>
      </p:sp>
      <p:sp>
        <p:nvSpPr>
          <p:cNvPr id="9" name="矩形 8"/>
          <p:cNvSpPr/>
          <p:nvPr/>
        </p:nvSpPr>
        <p:spPr>
          <a:xfrm>
            <a:off x="1373047" y="1468863"/>
            <a:ext cx="2089033"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构造事实筛选数据集</a:t>
            </a:r>
          </a:p>
        </p:txBody>
      </p:sp>
      <p:sp>
        <p:nvSpPr>
          <p:cNvPr id="19" name="矩形 18"/>
          <p:cNvSpPr/>
          <p:nvPr/>
        </p:nvSpPr>
        <p:spPr>
          <a:xfrm>
            <a:off x="1645896" y="1889731"/>
            <a:ext cx="2089033"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a:solidFill>
                  <a:srgbClr val="2B3649"/>
                </a:solidFill>
                <a:latin typeface="黑体" panose="02010609060101010101" pitchFamily="49" charset="-122"/>
                <a:ea typeface="黑体" panose="02010609060101010101" pitchFamily="49" charset="-122"/>
              </a:rPr>
              <a:t>短文本分类数据集：</a:t>
            </a:r>
            <a:endParaRPr lang="en-US" altLang="zh-CN" sz="1400" dirty="0">
              <a:solidFill>
                <a:srgbClr val="2B3649"/>
              </a:solidFill>
              <a:latin typeface="黑体" panose="02010609060101010101" pitchFamily="49" charset="-122"/>
              <a:ea typeface="黑体" panose="02010609060101010101" pitchFamily="49" charset="-122"/>
            </a:endParaRPr>
          </a:p>
        </p:txBody>
      </p:sp>
      <p:sp>
        <p:nvSpPr>
          <p:cNvPr id="2" name="矩形 1"/>
          <p:cNvSpPr/>
          <p:nvPr/>
        </p:nvSpPr>
        <p:spPr>
          <a:xfrm>
            <a:off x="1948721" y="2274261"/>
            <a:ext cx="5756222" cy="276999"/>
          </a:xfrm>
          <a:prstGeom prst="rect">
            <a:avLst/>
          </a:prstGeom>
        </p:spPr>
        <p:txBody>
          <a:bodyPr wrap="square">
            <a:spAutoFit/>
          </a:bodyPr>
          <a:lstStyle/>
          <a:p>
            <a:r>
              <a:rPr lang="zh-CN" altLang="en-US" sz="1200" dirty="0">
                <a:solidFill>
                  <a:srgbClr val="2B3649"/>
                </a:solidFill>
                <a:latin typeface="黑体" panose="02010609060101010101" pitchFamily="49" charset="-122"/>
                <a:ea typeface="黑体" panose="02010609060101010101" pitchFamily="49" charset="-122"/>
              </a:rPr>
              <a:t>使用方式（</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）模板填充生成的数据集，标注出意图类别</a:t>
            </a:r>
          </a:p>
        </p:txBody>
      </p:sp>
      <p:sp>
        <p:nvSpPr>
          <p:cNvPr id="10" name="矩形 9"/>
          <p:cNvSpPr/>
          <p:nvPr/>
        </p:nvSpPr>
        <p:spPr>
          <a:xfrm>
            <a:off x="1645895" y="2642204"/>
            <a:ext cx="1909497" cy="307777"/>
          </a:xfrm>
          <a:prstGeom prst="rect">
            <a:avLst/>
          </a:prstGeom>
        </p:spPr>
        <p:txBody>
          <a:bodyPr wrap="none">
            <a:spAutoFit/>
          </a:bodyPr>
          <a:lstStyle/>
          <a:p>
            <a:pPr marL="285750" indent="-285750">
              <a:buFont typeface="Wingdings" panose="05000000000000000000" pitchFamily="2" charset="2"/>
              <a:buChar char="Ø"/>
            </a:pPr>
            <a:r>
              <a:rPr lang="zh-CN" altLang="en-US" sz="1400" dirty="0">
                <a:solidFill>
                  <a:srgbClr val="2B3649"/>
                </a:solidFill>
                <a:latin typeface="黑体" panose="02010609060101010101" pitchFamily="49" charset="-122"/>
                <a:ea typeface="黑体" panose="02010609060101010101" pitchFamily="49" charset="-122"/>
              </a:rPr>
              <a:t>联合检测数据集：</a:t>
            </a:r>
            <a:endParaRPr lang="en-US" altLang="zh-CN" sz="1400" dirty="0">
              <a:solidFill>
                <a:srgbClr val="2B3649"/>
              </a:solidFill>
              <a:latin typeface="黑体" panose="02010609060101010101" pitchFamily="49" charset="-122"/>
              <a:ea typeface="黑体" panose="02010609060101010101" pitchFamily="49" charset="-122"/>
            </a:endParaRPr>
          </a:p>
        </p:txBody>
      </p:sp>
      <p:sp>
        <p:nvSpPr>
          <p:cNvPr id="12" name="矩形 11"/>
          <p:cNvSpPr/>
          <p:nvPr/>
        </p:nvSpPr>
        <p:spPr>
          <a:xfrm>
            <a:off x="1948721" y="3018287"/>
            <a:ext cx="5756222" cy="276999"/>
          </a:xfrm>
          <a:prstGeom prst="rect">
            <a:avLst/>
          </a:prstGeom>
        </p:spPr>
        <p:txBody>
          <a:bodyPr wrap="square">
            <a:spAutoFit/>
          </a:bodyPr>
          <a:lstStyle/>
          <a:p>
            <a:r>
              <a:rPr lang="zh-CN" altLang="en-US" sz="1200" dirty="0">
                <a:solidFill>
                  <a:srgbClr val="2B3649"/>
                </a:solidFill>
                <a:latin typeface="黑体" panose="02010609060101010101" pitchFamily="49" charset="-122"/>
                <a:ea typeface="黑体" panose="02010609060101010101" pitchFamily="49" charset="-122"/>
              </a:rPr>
              <a:t>使用方式（</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）模板填充生成的数据集</a:t>
            </a:r>
          </a:p>
        </p:txBody>
      </p:sp>
      <p:sp>
        <p:nvSpPr>
          <p:cNvPr id="13" name="矩形 12"/>
          <p:cNvSpPr/>
          <p:nvPr/>
        </p:nvSpPr>
        <p:spPr>
          <a:xfrm>
            <a:off x="1948721" y="3304137"/>
            <a:ext cx="5756222" cy="276999"/>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事实对负采样：</a:t>
            </a:r>
          </a:p>
        </p:txBody>
      </p:sp>
      <p:sp>
        <p:nvSpPr>
          <p:cNvPr id="14" name="矩形 13"/>
          <p:cNvSpPr/>
          <p:nvPr/>
        </p:nvSpPr>
        <p:spPr>
          <a:xfrm>
            <a:off x="1948721" y="3589987"/>
            <a:ext cx="5756222" cy="461665"/>
          </a:xfrm>
          <a:prstGeom prst="rect">
            <a:avLst/>
          </a:prstGeom>
        </p:spPr>
        <p:txBody>
          <a:bodyPr wrap="square">
            <a:spAutoFit/>
          </a:bodyPr>
          <a:lstStyle/>
          <a:p>
            <a:r>
              <a:rPr lang="zh-CN" altLang="en-US" sz="1200" dirty="0">
                <a:solidFill>
                  <a:srgbClr val="2B3649"/>
                </a:solidFill>
                <a:latin typeface="黑体" panose="02010609060101010101" pitchFamily="49" charset="-122"/>
                <a:ea typeface="黑体" panose="02010609060101010101" pitchFamily="49" charset="-122"/>
              </a:rPr>
              <a:t>从候选主语实体中取其中的</a:t>
            </a:r>
            <a:r>
              <a:rPr lang="en-US" altLang="zh-CN" sz="1200" dirty="0">
                <a:solidFill>
                  <a:srgbClr val="2B3649"/>
                </a:solidFill>
                <a:latin typeface="黑体" panose="02010609060101010101" pitchFamily="49" charset="-122"/>
                <a:ea typeface="黑体" panose="02010609060101010101" pitchFamily="49" charset="-122"/>
              </a:rPr>
              <a:t>5</a:t>
            </a:r>
            <a:r>
              <a:rPr lang="zh-CN" altLang="en-US" sz="1200" dirty="0">
                <a:solidFill>
                  <a:srgbClr val="2B3649"/>
                </a:solidFill>
                <a:latin typeface="黑体" panose="02010609060101010101" pitchFamily="49" charset="-122"/>
                <a:ea typeface="黑体" panose="02010609060101010101" pitchFamily="49" charset="-122"/>
              </a:rPr>
              <a:t>个实体（不足则从所有实体随机选取补充上）作为负采样实体；</a:t>
            </a:r>
          </a:p>
        </p:txBody>
      </p:sp>
      <p:sp>
        <p:nvSpPr>
          <p:cNvPr id="4" name="矩形 3"/>
          <p:cNvSpPr/>
          <p:nvPr/>
        </p:nvSpPr>
        <p:spPr>
          <a:xfrm>
            <a:off x="1948721" y="3993492"/>
            <a:ext cx="5756221" cy="646331"/>
          </a:xfrm>
          <a:prstGeom prst="rect">
            <a:avLst/>
          </a:prstGeom>
        </p:spPr>
        <p:txBody>
          <a:bodyPr wrap="square">
            <a:spAutoFit/>
          </a:bodyPr>
          <a:lstStyle/>
          <a:p>
            <a:r>
              <a:rPr lang="zh-CN" altLang="en-US" sz="1200" dirty="0">
                <a:solidFill>
                  <a:srgbClr val="2B3649"/>
                </a:solidFill>
                <a:latin typeface="黑体" panose="02010609060101010101" pitchFamily="49" charset="-122"/>
                <a:ea typeface="黑体" panose="02010609060101010101" pitchFamily="49" charset="-122"/>
              </a:rPr>
              <a:t>从关系集合中随机抽取</a:t>
            </a:r>
            <a:r>
              <a:rPr lang="en-US" altLang="zh-CN" sz="1200" dirty="0">
                <a:solidFill>
                  <a:srgbClr val="2B3649"/>
                </a:solidFill>
                <a:latin typeface="黑体" panose="02010609060101010101" pitchFamily="49" charset="-122"/>
                <a:ea typeface="黑体" panose="02010609060101010101" pitchFamily="49" charset="-122"/>
              </a:rPr>
              <a:t>7</a:t>
            </a:r>
            <a:r>
              <a:rPr lang="zh-CN" altLang="en-US" sz="1200" dirty="0">
                <a:solidFill>
                  <a:srgbClr val="2B3649"/>
                </a:solidFill>
                <a:latin typeface="黑体" panose="02010609060101010101" pitchFamily="49" charset="-122"/>
                <a:ea typeface="黑体" panose="02010609060101010101" pitchFamily="49" charset="-122"/>
              </a:rPr>
              <a:t>个除正确主语外的关系意图作为负采样关系意图；</a:t>
            </a:r>
            <a:endParaRPr lang="en-US" altLang="zh-CN" sz="1200" dirty="0">
              <a:solidFill>
                <a:srgbClr val="2B3649"/>
              </a:solidFill>
              <a:latin typeface="黑体" panose="02010609060101010101" pitchFamily="49" charset="-122"/>
              <a:ea typeface="黑体" panose="02010609060101010101" pitchFamily="49" charset="-122"/>
            </a:endParaRPr>
          </a:p>
          <a:p>
            <a:r>
              <a:rPr lang="en-US" altLang="zh-CN" sz="1200" dirty="0">
                <a:solidFill>
                  <a:srgbClr val="2B3649"/>
                </a:solidFill>
                <a:latin typeface="黑体" panose="02010609060101010101" pitchFamily="49" charset="-122"/>
                <a:ea typeface="黑体" panose="02010609060101010101" pitchFamily="49" charset="-122"/>
              </a:rPr>
              <a:t>5</a:t>
            </a:r>
            <a:r>
              <a:rPr lang="zh-CN" altLang="en-US" sz="1200" dirty="0">
                <a:solidFill>
                  <a:srgbClr val="2B3649"/>
                </a:solidFill>
                <a:latin typeface="黑体" panose="02010609060101010101" pitchFamily="49" charset="-122"/>
                <a:ea typeface="黑体" panose="02010609060101010101" pitchFamily="49" charset="-122"/>
              </a:rPr>
              <a:t>个负采样实体</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个正确实体</a:t>
            </a:r>
            <a:r>
              <a:rPr lang="en-US" altLang="zh-CN" sz="1200" dirty="0">
                <a:solidFill>
                  <a:srgbClr val="2B3649"/>
                </a:solidFill>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共</a:t>
            </a:r>
            <a:r>
              <a:rPr lang="en-US" altLang="zh-CN" sz="1200" dirty="0">
                <a:solidFill>
                  <a:srgbClr val="FF0000"/>
                </a:solidFill>
                <a:latin typeface="黑体" panose="02010609060101010101" pitchFamily="49" charset="-122"/>
                <a:ea typeface="黑体" panose="02010609060101010101" pitchFamily="49" charset="-122"/>
              </a:rPr>
              <a:t>6</a:t>
            </a:r>
            <a:r>
              <a:rPr lang="zh-CN" altLang="en-US" sz="1200" dirty="0">
                <a:solidFill>
                  <a:srgbClr val="FF0000"/>
                </a:solidFill>
                <a:latin typeface="黑体" panose="02010609060101010101" pitchFamily="49" charset="-122"/>
                <a:ea typeface="黑体" panose="02010609060101010101" pitchFamily="49" charset="-122"/>
              </a:rPr>
              <a:t>个</a:t>
            </a:r>
            <a:r>
              <a:rPr lang="en-US" altLang="zh-CN" sz="1200" dirty="0">
                <a:solidFill>
                  <a:srgbClr val="2B3649"/>
                </a:solidFill>
                <a:latin typeface="黑体" panose="02010609060101010101" pitchFamily="49" charset="-122"/>
                <a:ea typeface="黑体" panose="02010609060101010101" pitchFamily="49" charset="-122"/>
              </a:rPr>
              <a:t>)</a:t>
            </a:r>
            <a:r>
              <a:rPr lang="zh-CN" altLang="en-US" sz="1200" dirty="0">
                <a:solidFill>
                  <a:srgbClr val="2B3649"/>
                </a:solidFill>
                <a:latin typeface="黑体" panose="02010609060101010101" pitchFamily="49" charset="-122"/>
                <a:ea typeface="黑体" panose="02010609060101010101" pitchFamily="49" charset="-122"/>
              </a:rPr>
              <a:t>与</a:t>
            </a:r>
            <a:r>
              <a:rPr lang="en-US" altLang="zh-CN" sz="1200" dirty="0">
                <a:solidFill>
                  <a:srgbClr val="2B3649"/>
                </a:solidFill>
                <a:latin typeface="黑体" panose="02010609060101010101" pitchFamily="49" charset="-122"/>
                <a:ea typeface="黑体" panose="02010609060101010101" pitchFamily="49" charset="-122"/>
              </a:rPr>
              <a:t>7</a:t>
            </a:r>
            <a:r>
              <a:rPr lang="zh-CN" altLang="en-US" sz="1200" dirty="0">
                <a:solidFill>
                  <a:srgbClr val="2B3649"/>
                </a:solidFill>
                <a:latin typeface="黑体" panose="02010609060101010101" pitchFamily="49" charset="-122"/>
                <a:ea typeface="黑体" panose="02010609060101010101" pitchFamily="49" charset="-122"/>
              </a:rPr>
              <a:t>个负采样关系</a:t>
            </a:r>
            <a:r>
              <a:rPr lang="en-US" altLang="zh-CN" sz="1200" dirty="0">
                <a:solidFill>
                  <a:srgbClr val="2B3649"/>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个正确关系（</a:t>
            </a:r>
            <a:r>
              <a:rPr lang="zh-CN" altLang="en-US" sz="1200" dirty="0">
                <a:solidFill>
                  <a:srgbClr val="FF0000"/>
                </a:solidFill>
                <a:latin typeface="黑体" panose="02010609060101010101" pitchFamily="49" charset="-122"/>
                <a:ea typeface="黑体" panose="02010609060101010101" pitchFamily="49" charset="-122"/>
              </a:rPr>
              <a:t>共</a:t>
            </a:r>
            <a:r>
              <a:rPr lang="en-US" altLang="zh-CN" sz="1200" dirty="0">
                <a:solidFill>
                  <a:srgbClr val="FF0000"/>
                </a:solidFill>
                <a:latin typeface="黑体" panose="02010609060101010101" pitchFamily="49" charset="-122"/>
                <a:ea typeface="黑体" panose="02010609060101010101" pitchFamily="49" charset="-122"/>
              </a:rPr>
              <a:t>8</a:t>
            </a:r>
            <a:r>
              <a:rPr lang="zh-CN" altLang="en-US" sz="1200" dirty="0">
                <a:solidFill>
                  <a:srgbClr val="FF0000"/>
                </a:solidFill>
                <a:latin typeface="黑体" panose="02010609060101010101" pitchFamily="49" charset="-122"/>
                <a:ea typeface="黑体" panose="02010609060101010101" pitchFamily="49" charset="-122"/>
              </a:rPr>
              <a:t>个</a:t>
            </a:r>
            <a:r>
              <a:rPr lang="zh-CN" altLang="en-US" sz="1200" dirty="0">
                <a:solidFill>
                  <a:srgbClr val="2B3649"/>
                </a:solidFill>
                <a:latin typeface="黑体" panose="02010609060101010101" pitchFamily="49" charset="-122"/>
                <a:ea typeface="黑体" panose="02010609060101010101" pitchFamily="49" charset="-122"/>
              </a:rPr>
              <a:t>）组合，生成</a:t>
            </a:r>
            <a:r>
              <a:rPr lang="en-US" altLang="zh-CN" sz="1200" dirty="0">
                <a:solidFill>
                  <a:srgbClr val="FF0000"/>
                </a:solidFill>
                <a:latin typeface="黑体" panose="02010609060101010101" pitchFamily="49" charset="-122"/>
                <a:ea typeface="黑体" panose="02010609060101010101" pitchFamily="49" charset="-122"/>
              </a:rPr>
              <a:t>1</a:t>
            </a:r>
            <a:r>
              <a:rPr lang="zh-CN" altLang="en-US" sz="1200" dirty="0">
                <a:solidFill>
                  <a:srgbClr val="2B3649"/>
                </a:solidFill>
                <a:latin typeface="黑体" panose="02010609060101010101" pitchFamily="49" charset="-122"/>
                <a:ea typeface="黑体" panose="02010609060101010101" pitchFamily="49" charset="-122"/>
              </a:rPr>
              <a:t>个正确事实对与</a:t>
            </a:r>
            <a:r>
              <a:rPr lang="en-US" altLang="zh-CN" sz="1200" dirty="0">
                <a:solidFill>
                  <a:srgbClr val="FF0000"/>
                </a:solidFill>
                <a:latin typeface="黑体" panose="02010609060101010101" pitchFamily="49" charset="-122"/>
                <a:ea typeface="黑体" panose="02010609060101010101" pitchFamily="49" charset="-122"/>
              </a:rPr>
              <a:t>47</a:t>
            </a:r>
            <a:r>
              <a:rPr lang="zh-CN" altLang="en-US" sz="1200" dirty="0">
                <a:solidFill>
                  <a:srgbClr val="2B3649"/>
                </a:solidFill>
                <a:latin typeface="黑体" panose="02010609060101010101" pitchFamily="49" charset="-122"/>
                <a:ea typeface="黑体" panose="02010609060101010101" pitchFamily="49" charset="-122"/>
              </a:rPr>
              <a:t>个负采样事实对</a:t>
            </a:r>
          </a:p>
        </p:txBody>
      </p:sp>
      <p:sp>
        <p:nvSpPr>
          <p:cNvPr id="8" name="矩形 7"/>
          <p:cNvSpPr/>
          <p:nvPr/>
        </p:nvSpPr>
        <p:spPr>
          <a:xfrm>
            <a:off x="5413258" y="1320786"/>
            <a:ext cx="1313180" cy="769441"/>
          </a:xfrm>
          <a:prstGeom prst="rect">
            <a:avLst/>
          </a:prstGeom>
        </p:spPr>
        <p:txBody>
          <a:bodyPr wrap="none">
            <a:spAutoFit/>
          </a:bodyPr>
          <a:lstStyle/>
          <a:p>
            <a:pPr algn="ctr"/>
            <a:r>
              <a:rPr lang="zh-CN" altLang="en-US" sz="1100" dirty="0">
                <a:latin typeface="黑体" panose="02010609060101010101" pitchFamily="49" charset="-122"/>
                <a:ea typeface="黑体" panose="02010609060101010101" pitchFamily="49" charset="-122"/>
                <a:cs typeface="Times New Roman" panose="02020603050405020304" pitchFamily="18" charset="0"/>
              </a:rPr>
              <a:t>“</a:t>
            </a:r>
            <a:r>
              <a:rPr lang="zh-CN" altLang="zh-CN" sz="1100" dirty="0">
                <a:latin typeface="黑体" panose="02010609060101010101" pitchFamily="49" charset="-122"/>
                <a:ea typeface="黑体" panose="02010609060101010101" pitchFamily="49" charset="-122"/>
                <a:cs typeface="Times New Roman" panose="02020603050405020304" pitchFamily="18" charset="0"/>
              </a:rPr>
              <a:t>急性支气管炎”</a:t>
            </a:r>
            <a:endParaRPr lang="en-US" altLang="zh-CN" sz="1100" dirty="0">
              <a:latin typeface="黑体" panose="02010609060101010101" pitchFamily="49" charset="-122"/>
              <a:ea typeface="黑体" panose="02010609060101010101" pitchFamily="49" charset="-122"/>
              <a:cs typeface="Times New Roman" panose="02020603050405020304" pitchFamily="18" charset="0"/>
            </a:endParaRPr>
          </a:p>
          <a:p>
            <a:pPr algn="ctr"/>
            <a:r>
              <a:rPr lang="zh-CN" altLang="en-US" sz="1100" dirty="0">
                <a:latin typeface="黑体" panose="02010609060101010101" pitchFamily="49" charset="-122"/>
                <a:ea typeface="黑体" panose="02010609060101010101" pitchFamily="49" charset="-122"/>
                <a:cs typeface="Times New Roman" panose="02020603050405020304" pitchFamily="18" charset="0"/>
              </a:rPr>
              <a:t>“慢性支气管炎”</a:t>
            </a:r>
            <a:endParaRPr lang="en-US" altLang="zh-CN" sz="1100" dirty="0">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100" dirty="0">
                <a:latin typeface="黑体" panose="02010609060101010101" pitchFamily="49" charset="-122"/>
                <a:ea typeface="黑体" panose="02010609060101010101" pitchFamily="49" charset="-122"/>
                <a:cs typeface="Times New Roman" panose="02020603050405020304" pitchFamily="18" charset="0"/>
              </a:rPr>
              <a:t>“猪支气管炎”</a:t>
            </a:r>
            <a:endParaRPr lang="en-US" altLang="zh-CN" sz="1100" dirty="0">
              <a:latin typeface="黑体" panose="02010609060101010101" pitchFamily="49" charset="-122"/>
              <a:ea typeface="黑体" panose="02010609060101010101" pitchFamily="49" charset="-122"/>
              <a:cs typeface="Times New Roman" panose="02020603050405020304" pitchFamily="18" charset="0"/>
            </a:endParaRPr>
          </a:p>
          <a:p>
            <a:pPr algn="ctr"/>
            <a:r>
              <a:rPr lang="en-US" altLang="zh-CN" sz="11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1100" dirty="0">
              <a:latin typeface="黑体" panose="02010609060101010101" pitchFamily="49" charset="-122"/>
              <a:ea typeface="黑体" panose="02010609060101010101" pitchFamily="49" charset="-122"/>
            </a:endParaRPr>
          </a:p>
        </p:txBody>
      </p:sp>
      <p:sp>
        <p:nvSpPr>
          <p:cNvPr id="17" name="矩形 16"/>
          <p:cNvSpPr/>
          <p:nvPr/>
        </p:nvSpPr>
        <p:spPr>
          <a:xfrm>
            <a:off x="6906741" y="1320785"/>
            <a:ext cx="1031051" cy="769441"/>
          </a:xfrm>
          <a:prstGeom prst="rect">
            <a:avLst/>
          </a:prstGeom>
        </p:spPr>
        <p:txBody>
          <a:bodyPr wrap="none">
            <a:spAutoFit/>
          </a:bodyPr>
          <a:lstStyle/>
          <a:p>
            <a:pPr algn="ctr"/>
            <a:r>
              <a:rPr lang="zh-CN" altLang="en-US" sz="1100" dirty="0">
                <a:latin typeface="黑体" panose="02010609060101010101" pitchFamily="49" charset="-122"/>
                <a:ea typeface="黑体" panose="02010609060101010101" pitchFamily="49" charset="-122"/>
                <a:cs typeface="Times New Roman" panose="02020603050405020304" pitchFamily="18" charset="0"/>
              </a:rPr>
              <a:t>“临床表现</a:t>
            </a:r>
            <a:r>
              <a:rPr lang="zh-CN" altLang="zh-CN" sz="1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1100" dirty="0">
              <a:latin typeface="黑体" panose="02010609060101010101" pitchFamily="49" charset="-122"/>
              <a:ea typeface="黑体" panose="02010609060101010101" pitchFamily="49" charset="-122"/>
              <a:cs typeface="Times New Roman" panose="02020603050405020304" pitchFamily="18" charset="0"/>
            </a:endParaRPr>
          </a:p>
          <a:p>
            <a:pPr algn="ctr"/>
            <a:r>
              <a:rPr lang="zh-CN" altLang="en-US" sz="1100" dirty="0">
                <a:latin typeface="黑体" panose="02010609060101010101" pitchFamily="49" charset="-122"/>
                <a:ea typeface="黑体" panose="02010609060101010101" pitchFamily="49" charset="-122"/>
                <a:cs typeface="Times New Roman" panose="02020603050405020304" pitchFamily="18" charset="0"/>
              </a:rPr>
              <a:t>“病因”</a:t>
            </a:r>
            <a:endParaRPr lang="en-US" altLang="zh-CN" sz="1100" dirty="0">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100" dirty="0">
                <a:latin typeface="黑体" panose="02010609060101010101" pitchFamily="49" charset="-122"/>
                <a:ea typeface="黑体" panose="02010609060101010101" pitchFamily="49" charset="-122"/>
                <a:cs typeface="Times New Roman" panose="02020603050405020304" pitchFamily="18" charset="0"/>
              </a:rPr>
              <a:t>“</a:t>
            </a:r>
            <a:r>
              <a:rPr lang="zh-CN" altLang="en-US" sz="1100" dirty="0">
                <a:latin typeface="黑体" panose="02010609060101010101" pitchFamily="49" charset="-122"/>
                <a:ea typeface="黑体" panose="02010609060101010101" pitchFamily="49" charset="-122"/>
                <a:cs typeface="Times New Roman" panose="02020603050405020304" pitchFamily="18" charset="0"/>
              </a:rPr>
              <a:t>传染性</a:t>
            </a:r>
            <a:r>
              <a:rPr lang="zh-CN" altLang="zh-CN" sz="1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1100" dirty="0">
              <a:latin typeface="黑体" panose="02010609060101010101" pitchFamily="49" charset="-122"/>
              <a:ea typeface="黑体" panose="02010609060101010101" pitchFamily="49" charset="-122"/>
              <a:cs typeface="Times New Roman" panose="02020603050405020304" pitchFamily="18" charset="0"/>
            </a:endParaRPr>
          </a:p>
          <a:p>
            <a:pPr algn="ctr"/>
            <a:r>
              <a:rPr lang="en-US" altLang="zh-CN" sz="11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1100" dirty="0">
              <a:latin typeface="黑体" panose="02010609060101010101" pitchFamily="49" charset="-122"/>
              <a:ea typeface="黑体" panose="02010609060101010101" pitchFamily="49" charset="-122"/>
            </a:endParaRPr>
          </a:p>
        </p:txBody>
      </p:sp>
      <p:cxnSp>
        <p:nvCxnSpPr>
          <p:cNvPr id="16" name="直接连接符 15"/>
          <p:cNvCxnSpPr/>
          <p:nvPr/>
        </p:nvCxnSpPr>
        <p:spPr>
          <a:xfrm>
            <a:off x="6655633" y="1461541"/>
            <a:ext cx="374754" cy="157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55633" y="1461541"/>
            <a:ext cx="382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6655633" y="1462773"/>
            <a:ext cx="374754" cy="292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47989" y="1615043"/>
            <a:ext cx="382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47989" y="1759693"/>
            <a:ext cx="382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flipV="1">
            <a:off x="6649918" y="1461540"/>
            <a:ext cx="388113" cy="29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flipV="1">
            <a:off x="6646084" y="1612869"/>
            <a:ext cx="384303" cy="144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6647989" y="1612869"/>
            <a:ext cx="382398" cy="146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cxnSpLocks/>
          </p:cNvCxnSpPr>
          <p:nvPr/>
        </p:nvCxnSpPr>
        <p:spPr>
          <a:xfrm flipV="1">
            <a:off x="6653728" y="1461540"/>
            <a:ext cx="376659" cy="1524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4" grpId="0"/>
      <p:bldP spid="8"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42880" y="1956707"/>
            <a:ext cx="1132041"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03</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2" y="2132431"/>
            <a:ext cx="3217507" cy="600164"/>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模型设计</a:t>
            </a: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2" presetClass="entr" presetSubtype="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lef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主语检测</a:t>
            </a:r>
          </a:p>
        </p:txBody>
      </p:sp>
      <p:sp>
        <p:nvSpPr>
          <p:cNvPr id="16" name="矩形 15"/>
          <p:cNvSpPr/>
          <p:nvPr/>
        </p:nvSpPr>
        <p:spPr>
          <a:xfrm>
            <a:off x="1117513" y="1300389"/>
            <a:ext cx="1999265"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NER</a:t>
            </a:r>
            <a:r>
              <a:rPr lang="zh-CN" altLang="en-US" sz="1400" dirty="0">
                <a:solidFill>
                  <a:srgbClr val="2B3649"/>
                </a:solidFill>
                <a:latin typeface="黑体" panose="02010609060101010101" pitchFamily="49" charset="-122"/>
                <a:ea typeface="黑体" panose="02010609060101010101" pitchFamily="49" charset="-122"/>
              </a:rPr>
              <a:t>任务</a:t>
            </a:r>
          </a:p>
        </p:txBody>
      </p:sp>
      <p:sp>
        <p:nvSpPr>
          <p:cNvPr id="4" name="矩形 3"/>
          <p:cNvSpPr/>
          <p:nvPr/>
        </p:nvSpPr>
        <p:spPr>
          <a:xfrm>
            <a:off x="1416174" y="1707375"/>
            <a:ext cx="6438672" cy="307777"/>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）微调</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对</a:t>
            </a:r>
            <a:r>
              <a:rPr lang="zh-CN" altLang="zh-CN" sz="1400" dirty="0">
                <a:solidFill>
                  <a:srgbClr val="2B3649"/>
                </a:solidFill>
                <a:latin typeface="黑体" panose="02010609060101010101" pitchFamily="49" charset="-122"/>
                <a:ea typeface="黑体" panose="02010609060101010101" pitchFamily="49" charset="-122"/>
              </a:rPr>
              <a:t>问题序列</a:t>
            </a:r>
            <a:r>
              <a:rPr lang="zh-CN" altLang="en-US" sz="1400" dirty="0">
                <a:solidFill>
                  <a:srgbClr val="2B3649"/>
                </a:solidFill>
                <a:latin typeface="黑体" panose="02010609060101010101" pitchFamily="49" charset="-122"/>
                <a:ea typeface="黑体" panose="02010609060101010101" pitchFamily="49" charset="-122"/>
              </a:rPr>
              <a:t>进行</a:t>
            </a:r>
            <a:r>
              <a:rPr lang="zh-CN" altLang="zh-CN" sz="1400" dirty="0">
                <a:solidFill>
                  <a:srgbClr val="2B3649"/>
                </a:solidFill>
                <a:latin typeface="黑体" panose="02010609060101010101" pitchFamily="49" charset="-122"/>
                <a:ea typeface="黑体" panose="02010609060101010101" pitchFamily="49" charset="-122"/>
              </a:rPr>
              <a:t>二分类</a:t>
            </a:r>
            <a:r>
              <a:rPr lang="en-US" altLang="zh-CN" sz="1400" dirty="0">
                <a:solidFill>
                  <a:srgbClr val="2B3649"/>
                </a:solidFill>
                <a:latin typeface="黑体" panose="02010609060101010101" pitchFamily="49" charset="-122"/>
                <a:ea typeface="黑体" panose="02010609060101010101" pitchFamily="49" charset="-122"/>
              </a:rPr>
              <a:t>I/O</a:t>
            </a:r>
            <a:r>
              <a:rPr lang="zh-CN" altLang="en-US" sz="1400" dirty="0">
                <a:solidFill>
                  <a:srgbClr val="2B3649"/>
                </a:solidFill>
                <a:latin typeface="黑体" panose="02010609060101010101" pitchFamily="49" charset="-122"/>
                <a:ea typeface="黑体" panose="02010609060101010101" pitchFamily="49" charset="-122"/>
              </a:rPr>
              <a:t>预测</a:t>
            </a:r>
            <a:r>
              <a:rPr lang="zh-CN" altLang="zh-CN" sz="1400" dirty="0">
                <a:solidFill>
                  <a:srgbClr val="2B3649"/>
                </a:solidFill>
                <a:latin typeface="黑体" panose="02010609060101010101" pitchFamily="49" charset="-122"/>
                <a:ea typeface="黑体" panose="02010609060101010101" pitchFamily="49" charset="-122"/>
              </a:rPr>
              <a:t>，标注为</a:t>
            </a:r>
            <a:r>
              <a:rPr lang="en-US" altLang="zh-CN" sz="1400" dirty="0">
                <a:solidFill>
                  <a:srgbClr val="2B3649"/>
                </a:solidFill>
                <a:latin typeface="黑体" panose="02010609060101010101" pitchFamily="49" charset="-122"/>
                <a:ea typeface="黑体" panose="02010609060101010101" pitchFamily="49" charset="-122"/>
              </a:rPr>
              <a:t>I</a:t>
            </a:r>
            <a:r>
              <a:rPr lang="zh-CN" altLang="zh-CN" sz="1400" dirty="0">
                <a:solidFill>
                  <a:srgbClr val="2B3649"/>
                </a:solidFill>
                <a:latin typeface="黑体" panose="02010609060101010101" pitchFamily="49" charset="-122"/>
                <a:ea typeface="黑体" panose="02010609060101010101" pitchFamily="49" charset="-122"/>
              </a:rPr>
              <a:t>的连续短语</a:t>
            </a:r>
            <a:r>
              <a:rPr lang="zh-CN" altLang="en-US" sz="1400" dirty="0">
                <a:solidFill>
                  <a:srgbClr val="2B3649"/>
                </a:solidFill>
                <a:latin typeface="黑体" panose="02010609060101010101" pitchFamily="49" charset="-122"/>
                <a:ea typeface="黑体" panose="02010609060101010101" pitchFamily="49" charset="-122"/>
              </a:rPr>
              <a:t>为</a:t>
            </a:r>
            <a:r>
              <a:rPr lang="zh-CN" altLang="zh-CN" sz="1400" dirty="0">
                <a:solidFill>
                  <a:srgbClr val="2B3649"/>
                </a:solidFill>
                <a:latin typeface="黑体" panose="02010609060101010101" pitchFamily="49" charset="-122"/>
                <a:ea typeface="黑体" panose="02010609060101010101" pitchFamily="49" charset="-122"/>
              </a:rPr>
              <a:t>主语</a:t>
            </a:r>
            <a:r>
              <a:rPr lang="en-US" altLang="zh-CN" sz="1400" dirty="0">
                <a:solidFill>
                  <a:srgbClr val="2B3649"/>
                </a:solidFill>
                <a:latin typeface="黑体" panose="02010609060101010101" pitchFamily="49" charset="-122"/>
                <a:ea typeface="黑体" panose="02010609060101010101" pitchFamily="49" charset="-122"/>
              </a:rPr>
              <a:t>mention</a:t>
            </a:r>
            <a:endParaRPr lang="zh-CN" altLang="en-US" sz="1400" dirty="0">
              <a:solidFill>
                <a:srgbClr val="2B3649"/>
              </a:solidFill>
              <a:latin typeface="黑体" panose="02010609060101010101" pitchFamily="49" charset="-122"/>
              <a:ea typeface="黑体" panose="02010609060101010101" pitchFamily="49" charset="-122"/>
            </a:endParaRPr>
          </a:p>
        </p:txBody>
      </p:sp>
      <p:pic>
        <p:nvPicPr>
          <p:cNvPr id="18" name="图片 17"/>
          <p:cNvPicPr/>
          <p:nvPr/>
        </p:nvPicPr>
        <p:blipFill>
          <a:blip r:embed="rId4"/>
          <a:stretch>
            <a:fillRect/>
          </a:stretch>
        </p:blipFill>
        <p:spPr>
          <a:xfrm>
            <a:off x="3526800" y="2360975"/>
            <a:ext cx="2217420" cy="1953895"/>
          </a:xfrm>
          <a:prstGeom prst="rect">
            <a:avLst/>
          </a:prstGeom>
        </p:spPr>
      </p:pic>
      <p:sp>
        <p:nvSpPr>
          <p:cNvPr id="6" name="矩形 5"/>
          <p:cNvSpPr/>
          <p:nvPr/>
        </p:nvSpPr>
        <p:spPr>
          <a:xfrm>
            <a:off x="1663907" y="2004161"/>
            <a:ext cx="6348335" cy="276999"/>
          </a:xfrm>
          <a:prstGeom prst="rect">
            <a:avLst/>
          </a:prstGeom>
        </p:spPr>
        <p:txBody>
          <a:bodyPr wrap="square">
            <a:spAutoFit/>
          </a:bodyPr>
          <a:lstStyle/>
          <a:p>
            <a:r>
              <a:rPr lang="zh-CN" altLang="zh-CN" sz="1200" dirty="0">
                <a:solidFill>
                  <a:srgbClr val="2B3649"/>
                </a:solidFill>
                <a:latin typeface="黑体" panose="02010609060101010101" pitchFamily="49" charset="-122"/>
                <a:ea typeface="黑体" panose="02010609060101010101" pitchFamily="49" charset="-122"/>
              </a:rPr>
              <a:t>如图所示，</a:t>
            </a:r>
            <a:r>
              <a:rPr lang="zh-CN" altLang="en-US" sz="1200" dirty="0">
                <a:solidFill>
                  <a:srgbClr val="2B3649"/>
                </a:solidFill>
                <a:latin typeface="黑体" panose="02010609060101010101" pitchFamily="49" charset="-122"/>
                <a:ea typeface="黑体" panose="02010609060101010101" pitchFamily="49" charset="-122"/>
              </a:rPr>
              <a:t>将</a:t>
            </a:r>
            <a:r>
              <a:rPr lang="en-US" altLang="zh-CN" sz="1200" dirty="0">
                <a:solidFill>
                  <a:srgbClr val="2B3649"/>
                </a:solidFill>
                <a:latin typeface="黑体" panose="02010609060101010101" pitchFamily="49" charset="-122"/>
                <a:ea typeface="黑体" panose="02010609060101010101" pitchFamily="49" charset="-122"/>
              </a:rPr>
              <a:t>BERT</a:t>
            </a:r>
            <a:r>
              <a:rPr lang="zh-CN" altLang="zh-CN" sz="1200" dirty="0">
                <a:solidFill>
                  <a:srgbClr val="2B3649"/>
                </a:solidFill>
                <a:latin typeface="黑体" panose="02010609060101010101" pitchFamily="49" charset="-122"/>
                <a:ea typeface="黑体" panose="02010609060101010101" pitchFamily="49" charset="-122"/>
              </a:rPr>
              <a:t>模型编码</a:t>
            </a:r>
            <a:r>
              <a:rPr lang="zh-CN" altLang="en-US" sz="1200" dirty="0">
                <a:solidFill>
                  <a:srgbClr val="2B3649"/>
                </a:solidFill>
                <a:latin typeface="黑体" panose="02010609060101010101" pitchFamily="49" charset="-122"/>
                <a:ea typeface="黑体" panose="02010609060101010101" pitchFamily="49" charset="-122"/>
              </a:rPr>
              <a:t>后的</a:t>
            </a:r>
            <a:r>
              <a:rPr lang="zh-CN" altLang="zh-CN" sz="1200" dirty="0">
                <a:solidFill>
                  <a:srgbClr val="2B3649"/>
                </a:solidFill>
                <a:latin typeface="黑体" panose="02010609060101010101" pitchFamily="49" charset="-122"/>
                <a:ea typeface="黑体" panose="02010609060101010101" pitchFamily="49" charset="-122"/>
              </a:rPr>
              <a:t>输出隐藏向量喂入</a:t>
            </a:r>
            <a:r>
              <a:rPr lang="en-US" altLang="zh-CN" sz="1200" dirty="0" err="1">
                <a:solidFill>
                  <a:srgbClr val="2B3649"/>
                </a:solidFill>
                <a:latin typeface="黑体" panose="02010609060101010101" pitchFamily="49" charset="-122"/>
                <a:ea typeface="黑体" panose="02010609060101010101" pitchFamily="49" charset="-122"/>
              </a:rPr>
              <a:t>Softmax</a:t>
            </a:r>
            <a:r>
              <a:rPr lang="zh-CN" altLang="zh-CN" sz="1200" dirty="0">
                <a:solidFill>
                  <a:srgbClr val="2B3649"/>
                </a:solidFill>
                <a:latin typeface="黑体" panose="02010609060101010101" pitchFamily="49" charset="-122"/>
                <a:ea typeface="黑体" panose="02010609060101010101" pitchFamily="49" charset="-122"/>
              </a:rPr>
              <a:t>层或</a:t>
            </a:r>
            <a:r>
              <a:rPr lang="en-US" altLang="zh-CN" sz="1200" dirty="0">
                <a:solidFill>
                  <a:srgbClr val="2B3649"/>
                </a:solidFill>
                <a:latin typeface="黑体" panose="02010609060101010101" pitchFamily="49" charset="-122"/>
                <a:ea typeface="黑体" panose="02010609060101010101" pitchFamily="49" charset="-122"/>
              </a:rPr>
              <a:t>CRF</a:t>
            </a:r>
            <a:r>
              <a:rPr lang="zh-CN" altLang="zh-CN" sz="1200" dirty="0">
                <a:solidFill>
                  <a:srgbClr val="2B3649"/>
                </a:solidFill>
                <a:latin typeface="黑体" panose="02010609060101010101" pitchFamily="49" charset="-122"/>
                <a:ea typeface="黑体" panose="02010609060101010101" pitchFamily="49" charset="-122"/>
              </a:rPr>
              <a:t>层进行</a:t>
            </a:r>
            <a:r>
              <a:rPr lang="en-US" altLang="zh-CN" sz="1200" dirty="0">
                <a:solidFill>
                  <a:srgbClr val="2B3649"/>
                </a:solidFill>
                <a:latin typeface="黑体" panose="02010609060101010101" pitchFamily="49" charset="-122"/>
                <a:ea typeface="黑体" panose="02010609060101010101" pitchFamily="49" charset="-122"/>
              </a:rPr>
              <a:t>Token</a:t>
            </a:r>
            <a:r>
              <a:rPr lang="zh-CN" altLang="zh-CN" sz="1200" dirty="0">
                <a:solidFill>
                  <a:srgbClr val="2B3649"/>
                </a:solidFill>
                <a:latin typeface="黑体" panose="02010609060101010101" pitchFamily="49" charset="-122"/>
                <a:ea typeface="黑体" panose="02010609060101010101" pitchFamily="49" charset="-122"/>
              </a:rPr>
              <a:t>分类</a:t>
            </a:r>
            <a:r>
              <a:rPr lang="zh-CN" altLang="en-US" sz="1200" dirty="0">
                <a:solidFill>
                  <a:srgbClr val="2B3649"/>
                </a:solidFill>
                <a:latin typeface="黑体" panose="02010609060101010101" pitchFamily="49" charset="-122"/>
                <a:ea typeface="黑体" panose="02010609060101010101" pitchFamily="49" charset="-122"/>
              </a:rPr>
              <a:t>（</a:t>
            </a:r>
            <a:r>
              <a:rPr lang="en-US" altLang="zh-CN" sz="1200" dirty="0">
                <a:solidFill>
                  <a:srgbClr val="2B3649"/>
                </a:solidFill>
                <a:latin typeface="黑体" panose="02010609060101010101" pitchFamily="49" charset="-122"/>
                <a:ea typeface="黑体" panose="02010609060101010101" pitchFamily="49" charset="-122"/>
              </a:rPr>
              <a:t>I/O</a:t>
            </a:r>
            <a:r>
              <a:rPr lang="zh-CN" altLang="en-US" sz="1200" dirty="0">
                <a:solidFill>
                  <a:srgbClr val="2B3649"/>
                </a:solidFill>
                <a:latin typeface="黑体" panose="02010609060101010101" pitchFamily="49" charset="-122"/>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主语检测</a:t>
            </a:r>
          </a:p>
        </p:txBody>
      </p:sp>
      <p:sp>
        <p:nvSpPr>
          <p:cNvPr id="16" name="矩形 15"/>
          <p:cNvSpPr/>
          <p:nvPr/>
        </p:nvSpPr>
        <p:spPr>
          <a:xfrm>
            <a:off x="1117513" y="1300389"/>
            <a:ext cx="1999265"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NER</a:t>
            </a:r>
            <a:r>
              <a:rPr lang="zh-CN" altLang="en-US" sz="1400" dirty="0">
                <a:solidFill>
                  <a:srgbClr val="2B3649"/>
                </a:solidFill>
                <a:latin typeface="黑体" panose="02010609060101010101" pitchFamily="49" charset="-122"/>
                <a:ea typeface="黑体" panose="02010609060101010101" pitchFamily="49" charset="-122"/>
              </a:rPr>
              <a:t>任务</a:t>
            </a:r>
          </a:p>
        </p:txBody>
      </p:sp>
      <p:sp>
        <p:nvSpPr>
          <p:cNvPr id="4" name="矩形 3"/>
          <p:cNvSpPr/>
          <p:nvPr/>
        </p:nvSpPr>
        <p:spPr>
          <a:xfrm>
            <a:off x="1416174" y="1707375"/>
            <a:ext cx="6438672" cy="307777"/>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）微调</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对</a:t>
            </a:r>
            <a:r>
              <a:rPr lang="zh-CN" altLang="zh-CN" sz="1400" dirty="0">
                <a:solidFill>
                  <a:srgbClr val="2B3649"/>
                </a:solidFill>
                <a:latin typeface="黑体" panose="02010609060101010101" pitchFamily="49" charset="-122"/>
                <a:ea typeface="黑体" panose="02010609060101010101" pitchFamily="49" charset="-122"/>
              </a:rPr>
              <a:t>问题序列</a:t>
            </a:r>
            <a:r>
              <a:rPr lang="zh-CN" altLang="en-US" sz="1400" dirty="0">
                <a:solidFill>
                  <a:srgbClr val="2B3649"/>
                </a:solidFill>
                <a:latin typeface="黑体" panose="02010609060101010101" pitchFamily="49" charset="-122"/>
                <a:ea typeface="黑体" panose="02010609060101010101" pitchFamily="49" charset="-122"/>
              </a:rPr>
              <a:t>进行</a:t>
            </a:r>
            <a:r>
              <a:rPr lang="zh-CN" altLang="zh-CN" sz="1400" dirty="0">
                <a:solidFill>
                  <a:srgbClr val="2B3649"/>
                </a:solidFill>
                <a:latin typeface="黑体" panose="02010609060101010101" pitchFamily="49" charset="-122"/>
                <a:ea typeface="黑体" panose="02010609060101010101" pitchFamily="49" charset="-122"/>
              </a:rPr>
              <a:t>二分类</a:t>
            </a:r>
            <a:r>
              <a:rPr lang="en-US" altLang="zh-CN" sz="1400" dirty="0">
                <a:solidFill>
                  <a:srgbClr val="2B3649"/>
                </a:solidFill>
                <a:latin typeface="黑体" panose="02010609060101010101" pitchFamily="49" charset="-122"/>
                <a:ea typeface="黑体" panose="02010609060101010101" pitchFamily="49" charset="-122"/>
              </a:rPr>
              <a:t>I/O</a:t>
            </a:r>
            <a:r>
              <a:rPr lang="zh-CN" altLang="en-US" sz="1400" dirty="0">
                <a:solidFill>
                  <a:srgbClr val="2B3649"/>
                </a:solidFill>
                <a:latin typeface="黑体" panose="02010609060101010101" pitchFamily="49" charset="-122"/>
                <a:ea typeface="黑体" panose="02010609060101010101" pitchFamily="49" charset="-122"/>
              </a:rPr>
              <a:t>预测</a:t>
            </a:r>
            <a:r>
              <a:rPr lang="zh-CN" altLang="zh-CN" sz="1400" dirty="0">
                <a:solidFill>
                  <a:srgbClr val="2B3649"/>
                </a:solidFill>
                <a:latin typeface="黑体" panose="02010609060101010101" pitchFamily="49" charset="-122"/>
                <a:ea typeface="黑体" panose="02010609060101010101" pitchFamily="49" charset="-122"/>
              </a:rPr>
              <a:t>，标注为</a:t>
            </a:r>
            <a:r>
              <a:rPr lang="en-US" altLang="zh-CN" sz="1400" dirty="0">
                <a:solidFill>
                  <a:srgbClr val="2B3649"/>
                </a:solidFill>
                <a:latin typeface="黑体" panose="02010609060101010101" pitchFamily="49" charset="-122"/>
                <a:ea typeface="黑体" panose="02010609060101010101" pitchFamily="49" charset="-122"/>
              </a:rPr>
              <a:t>I</a:t>
            </a:r>
            <a:r>
              <a:rPr lang="zh-CN" altLang="zh-CN" sz="1400" dirty="0">
                <a:solidFill>
                  <a:srgbClr val="2B3649"/>
                </a:solidFill>
                <a:latin typeface="黑体" panose="02010609060101010101" pitchFamily="49" charset="-122"/>
                <a:ea typeface="黑体" panose="02010609060101010101" pitchFamily="49" charset="-122"/>
              </a:rPr>
              <a:t>的连续短语</a:t>
            </a:r>
            <a:r>
              <a:rPr lang="zh-CN" altLang="en-US" sz="1400" dirty="0">
                <a:solidFill>
                  <a:srgbClr val="2B3649"/>
                </a:solidFill>
                <a:latin typeface="黑体" panose="02010609060101010101" pitchFamily="49" charset="-122"/>
                <a:ea typeface="黑体" panose="02010609060101010101" pitchFamily="49" charset="-122"/>
              </a:rPr>
              <a:t>为</a:t>
            </a:r>
            <a:r>
              <a:rPr lang="zh-CN" altLang="zh-CN" sz="1400" dirty="0">
                <a:solidFill>
                  <a:srgbClr val="2B3649"/>
                </a:solidFill>
                <a:latin typeface="黑体" panose="02010609060101010101" pitchFamily="49" charset="-122"/>
                <a:ea typeface="黑体" panose="02010609060101010101" pitchFamily="49" charset="-122"/>
              </a:rPr>
              <a:t>主语</a:t>
            </a:r>
            <a:r>
              <a:rPr lang="en-US" altLang="zh-CN" sz="1400" dirty="0">
                <a:solidFill>
                  <a:srgbClr val="2B3649"/>
                </a:solidFill>
                <a:latin typeface="黑体" panose="02010609060101010101" pitchFamily="49" charset="-122"/>
                <a:ea typeface="黑体" panose="02010609060101010101" pitchFamily="49" charset="-122"/>
              </a:rPr>
              <a:t>mention</a:t>
            </a:r>
            <a:endParaRPr lang="zh-CN" altLang="en-US" sz="1400" dirty="0">
              <a:solidFill>
                <a:srgbClr val="2B3649"/>
              </a:solidFill>
              <a:latin typeface="黑体" panose="02010609060101010101" pitchFamily="49" charset="-122"/>
              <a:ea typeface="黑体" panose="02010609060101010101" pitchFamily="49" charset="-122"/>
            </a:endParaRPr>
          </a:p>
        </p:txBody>
      </p:sp>
      <p:sp>
        <p:nvSpPr>
          <p:cNvPr id="5" name="矩形 4"/>
          <p:cNvSpPr/>
          <p:nvPr/>
        </p:nvSpPr>
        <p:spPr>
          <a:xfrm>
            <a:off x="1416174" y="2110839"/>
            <a:ext cx="6311652" cy="523220"/>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2</a:t>
            </a:r>
            <a:r>
              <a:rPr lang="zh-CN" altLang="en-US" sz="1400" dirty="0">
                <a:solidFill>
                  <a:srgbClr val="2B3649"/>
                </a:solidFill>
                <a:latin typeface="黑体" panose="02010609060101010101" pitchFamily="49" charset="-122"/>
                <a:ea typeface="黑体" panose="02010609060101010101" pitchFamily="49" charset="-122"/>
              </a:rPr>
              <a:t>）</a:t>
            </a:r>
            <a:r>
              <a:rPr lang="zh-CN" altLang="zh-CN" sz="1400" dirty="0">
                <a:solidFill>
                  <a:srgbClr val="2B3649"/>
                </a:solidFill>
                <a:latin typeface="黑体" panose="02010609060101010101" pitchFamily="49" charset="-122"/>
                <a:ea typeface="黑体" panose="02010609060101010101" pitchFamily="49" charset="-122"/>
              </a:rPr>
              <a:t>将主语</a:t>
            </a:r>
            <a:r>
              <a:rPr lang="en-US" altLang="zh-CN" sz="1400" dirty="0">
                <a:solidFill>
                  <a:srgbClr val="2B3649"/>
                </a:solidFill>
                <a:latin typeface="黑体" panose="02010609060101010101" pitchFamily="49" charset="-122"/>
                <a:ea typeface="黑体" panose="02010609060101010101" pitchFamily="49" charset="-122"/>
              </a:rPr>
              <a:t>mention</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N-gram</a:t>
            </a:r>
            <a:r>
              <a:rPr lang="zh-CN" altLang="en-US" sz="1400" dirty="0">
                <a:solidFill>
                  <a:srgbClr val="2B3649"/>
                </a:solidFill>
                <a:latin typeface="黑体" panose="02010609060101010101" pitchFamily="49" charset="-122"/>
                <a:ea typeface="黑体" panose="02010609060101010101" pitchFamily="49" charset="-122"/>
              </a:rPr>
              <a:t>子序列</a:t>
            </a:r>
            <a:r>
              <a:rPr lang="zh-CN" altLang="zh-CN" sz="1400" dirty="0">
                <a:solidFill>
                  <a:srgbClr val="2B3649"/>
                </a:solidFill>
                <a:latin typeface="黑体" panose="02010609060101010101" pitchFamily="49" charset="-122"/>
                <a:ea typeface="黑体" panose="02010609060101010101" pitchFamily="49" charset="-122"/>
              </a:rPr>
              <a:t>在预建立</a:t>
            </a:r>
            <a:r>
              <a:rPr lang="zh-CN" altLang="en-US" sz="1400" dirty="0">
                <a:solidFill>
                  <a:srgbClr val="2B3649"/>
                </a:solidFill>
                <a:latin typeface="黑体" panose="02010609060101010101" pitchFamily="49" charset="-122"/>
                <a:ea typeface="黑体" panose="02010609060101010101" pitchFamily="49" charset="-122"/>
              </a:rPr>
              <a:t>的所有实体名称</a:t>
            </a:r>
            <a:r>
              <a:rPr lang="en-US" altLang="zh-CN" sz="1400" dirty="0">
                <a:solidFill>
                  <a:srgbClr val="2B3649"/>
                </a:solidFill>
                <a:latin typeface="黑体" panose="02010609060101010101" pitchFamily="49" charset="-122"/>
                <a:ea typeface="黑体" panose="02010609060101010101" pitchFamily="49" charset="-122"/>
              </a:rPr>
              <a:t>N-gram</a:t>
            </a:r>
            <a:r>
              <a:rPr lang="zh-CN" altLang="zh-CN" sz="1400" dirty="0">
                <a:solidFill>
                  <a:srgbClr val="2B3649"/>
                </a:solidFill>
                <a:latin typeface="黑体" panose="02010609060101010101" pitchFamily="49" charset="-122"/>
                <a:ea typeface="黑体" panose="02010609060101010101" pitchFamily="49" charset="-122"/>
              </a:rPr>
              <a:t>倒排索引中进行查询</a:t>
            </a:r>
            <a:r>
              <a:rPr lang="zh-CN" altLang="en-US" sz="1400" dirty="0">
                <a:solidFill>
                  <a:srgbClr val="2B3649"/>
                </a:solidFill>
                <a:latin typeface="黑体" panose="02010609060101010101" pitchFamily="49" charset="-122"/>
                <a:ea typeface="黑体" panose="02010609060101010101" pitchFamily="49" charset="-122"/>
              </a:rPr>
              <a:t>，获取候选主语实体并利用编辑距离进行排名</a:t>
            </a:r>
          </a:p>
        </p:txBody>
      </p:sp>
      <p:sp>
        <p:nvSpPr>
          <p:cNvPr id="9" name="矩形 8"/>
          <p:cNvSpPr/>
          <p:nvPr/>
        </p:nvSpPr>
        <p:spPr>
          <a:xfrm>
            <a:off x="2195234" y="3312996"/>
            <a:ext cx="492443" cy="298351"/>
          </a:xfrm>
          <a:prstGeom prst="rect">
            <a:avLst/>
          </a:prstGeom>
        </p:spPr>
        <p:txBody>
          <a:bodyPr wrap="none">
            <a:spAutoFit/>
          </a:bodyPr>
          <a:lstStyle/>
          <a:p>
            <a:pPr>
              <a:lnSpc>
                <a:spcPct val="130000"/>
              </a:lnSpc>
              <a:spcBef>
                <a:spcPts val="600"/>
              </a:spcBef>
            </a:pPr>
            <a:r>
              <a:rPr lang="zh-CN" altLang="en-US" sz="1200" dirty="0">
                <a:latin typeface="黑体" panose="02010609060101010101" pitchFamily="49" charset="-122"/>
                <a:ea typeface="黑体" panose="02010609060101010101" pitchFamily="49" charset="-122"/>
              </a:rPr>
              <a:t>感冒</a:t>
            </a:r>
            <a:endParaRPr lang="zh-CN" altLang="en-US" sz="1100" kern="0" dirty="0">
              <a:latin typeface="黑体" panose="02010609060101010101" pitchFamily="49" charset="-122"/>
              <a:ea typeface="黑体" panose="02010609060101010101" pitchFamily="49" charset="-122"/>
              <a:cs typeface="+mn-ea"/>
              <a:sym typeface="+mn-lt"/>
            </a:endParaRPr>
          </a:p>
        </p:txBody>
      </p:sp>
      <p:sp>
        <p:nvSpPr>
          <p:cNvPr id="10" name="矩形 9"/>
          <p:cNvSpPr/>
          <p:nvPr/>
        </p:nvSpPr>
        <p:spPr>
          <a:xfrm>
            <a:off x="3840272" y="3335287"/>
            <a:ext cx="3416320" cy="298351"/>
          </a:xfrm>
          <a:prstGeom prst="rect">
            <a:avLst/>
          </a:prstGeom>
        </p:spPr>
        <p:txBody>
          <a:bodyPr wrap="none">
            <a:spAutoFit/>
          </a:bodyPr>
          <a:lstStyle/>
          <a:p>
            <a:pPr>
              <a:lnSpc>
                <a:spcPct val="130000"/>
              </a:lnSpc>
              <a:spcBef>
                <a:spcPts val="600"/>
              </a:spcBef>
            </a:pPr>
            <a:r>
              <a:rPr lang="en-US" altLang="zh-CN" sz="1200" dirty="0">
                <a:latin typeface="黑体" panose="02010609060101010101" pitchFamily="49" charset="-122"/>
                <a:ea typeface="黑体" panose="02010609060101010101" pitchFamily="49" charset="-122"/>
              </a:rPr>
              <a:t>{(R3121,999</a:t>
            </a:r>
            <a:r>
              <a:rPr lang="zh-CN" altLang="en-US" sz="1200" dirty="0">
                <a:latin typeface="黑体" panose="02010609060101010101" pitchFamily="49" charset="-122"/>
                <a:ea typeface="黑体" panose="02010609060101010101" pitchFamily="49" charset="-122"/>
              </a:rPr>
              <a:t>感冒颗粒</a:t>
            </a:r>
            <a:r>
              <a:rPr lang="en-US" altLang="zh-CN" sz="1200" dirty="0">
                <a:latin typeface="黑体" panose="02010609060101010101" pitchFamily="49" charset="-122"/>
                <a:ea typeface="黑体" panose="02010609060101010101" pitchFamily="49" charset="-122"/>
              </a:rPr>
              <a:t>),(R4021,</a:t>
            </a:r>
            <a:r>
              <a:rPr lang="zh-CN" altLang="en-US" sz="1200" dirty="0">
                <a:latin typeface="黑体" panose="02010609060101010101" pitchFamily="49" charset="-122"/>
                <a:ea typeface="黑体" panose="02010609060101010101" pitchFamily="49" charset="-122"/>
              </a:rPr>
              <a:t>感冒糖浆</a:t>
            </a:r>
            <a:r>
              <a:rPr lang="en-US" altLang="zh-CN" sz="1200" dirty="0">
                <a:latin typeface="黑体" panose="02010609060101010101" pitchFamily="49" charset="-122"/>
                <a:ea typeface="黑体" panose="02010609060101010101" pitchFamily="49" charset="-122"/>
              </a:rPr>
              <a:t>), …}</a:t>
            </a:r>
            <a:endParaRPr lang="zh-CN" altLang="en-US" sz="1100" kern="0" dirty="0">
              <a:latin typeface="黑体" panose="02010609060101010101" pitchFamily="49" charset="-122"/>
              <a:ea typeface="黑体" panose="02010609060101010101" pitchFamily="49" charset="-122"/>
              <a:cs typeface="+mn-ea"/>
              <a:sym typeface="+mn-lt"/>
            </a:endParaRPr>
          </a:p>
        </p:txBody>
      </p:sp>
      <p:cxnSp>
        <p:nvCxnSpPr>
          <p:cNvPr id="11" name="直接箭头连接符 10"/>
          <p:cNvCxnSpPr>
            <a:endCxn id="10" idx="1"/>
          </p:cNvCxnSpPr>
          <p:nvPr/>
        </p:nvCxnSpPr>
        <p:spPr>
          <a:xfrm flipV="1">
            <a:off x="2944689" y="3484463"/>
            <a:ext cx="895583"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208058" y="3738762"/>
            <a:ext cx="466794" cy="281167"/>
          </a:xfrm>
          <a:prstGeom prst="rect">
            <a:avLst/>
          </a:prstGeom>
        </p:spPr>
        <p:txBody>
          <a:bodyPr wrap="none">
            <a:spAutoFit/>
          </a:bodyPr>
          <a:lstStyle/>
          <a:p>
            <a:pPr>
              <a:lnSpc>
                <a:spcPct val="130000"/>
              </a:lnSpc>
              <a:spcBef>
                <a:spcPts val="600"/>
              </a:spcBef>
            </a:pPr>
            <a:r>
              <a:rPr lang="zh-CN" altLang="en-US" sz="1100" dirty="0">
                <a:latin typeface="黑体" panose="02010609060101010101" pitchFamily="49" charset="-122"/>
                <a:ea typeface="黑体" panose="02010609060101010101" pitchFamily="49" charset="-122"/>
              </a:rPr>
              <a:t>儿童</a:t>
            </a:r>
            <a:endParaRPr lang="zh-CN" altLang="en-US" sz="1100" kern="0" dirty="0">
              <a:latin typeface="黑体" panose="02010609060101010101" pitchFamily="49" charset="-122"/>
              <a:ea typeface="黑体" panose="02010609060101010101" pitchFamily="49" charset="-122"/>
              <a:cs typeface="+mn-ea"/>
              <a:sym typeface="+mn-lt"/>
            </a:endParaRPr>
          </a:p>
        </p:txBody>
      </p:sp>
      <p:sp>
        <p:nvSpPr>
          <p:cNvPr id="14" name="矩形 13"/>
          <p:cNvSpPr/>
          <p:nvPr/>
        </p:nvSpPr>
        <p:spPr>
          <a:xfrm>
            <a:off x="3840272" y="3721578"/>
            <a:ext cx="3416320" cy="298351"/>
          </a:xfrm>
          <a:prstGeom prst="rect">
            <a:avLst/>
          </a:prstGeom>
        </p:spPr>
        <p:txBody>
          <a:bodyPr wrap="none">
            <a:spAutoFit/>
          </a:bodyPr>
          <a:lstStyle/>
          <a:p>
            <a:pPr>
              <a:lnSpc>
                <a:spcPct val="130000"/>
              </a:lnSpc>
              <a:spcBef>
                <a:spcPts val="600"/>
              </a:spcBef>
            </a:pPr>
            <a:r>
              <a:rPr lang="en-US" altLang="zh-CN" sz="1200" dirty="0">
                <a:latin typeface="黑体" panose="02010609060101010101" pitchFamily="49" charset="-122"/>
                <a:ea typeface="黑体" panose="02010609060101010101" pitchFamily="49" charset="-122"/>
              </a:rPr>
              <a:t>{(R8904,</a:t>
            </a:r>
            <a:r>
              <a:rPr lang="zh-CN" altLang="en-US" sz="1200" dirty="0">
                <a:latin typeface="黑体" panose="02010609060101010101" pitchFamily="49" charset="-122"/>
                <a:ea typeface="黑体" panose="02010609060101010101" pitchFamily="49" charset="-122"/>
              </a:rPr>
              <a:t>儿童沙眼</a:t>
            </a:r>
            <a:r>
              <a:rPr lang="en-US" altLang="zh-CN" sz="1200" dirty="0">
                <a:latin typeface="黑体" panose="02010609060101010101" pitchFamily="49" charset="-122"/>
                <a:ea typeface="黑体" panose="02010609060101010101" pitchFamily="49" charset="-122"/>
              </a:rPr>
              <a:t>),(R14084,</a:t>
            </a:r>
            <a:r>
              <a:rPr lang="zh-CN" altLang="en-US" sz="1200" dirty="0">
                <a:latin typeface="黑体" panose="02010609060101010101" pitchFamily="49" charset="-122"/>
                <a:ea typeface="黑体" panose="02010609060101010101" pitchFamily="49" charset="-122"/>
              </a:rPr>
              <a:t>儿童恐惧症</a:t>
            </a:r>
            <a:r>
              <a:rPr lang="en-US" altLang="zh-CN" sz="1200" dirty="0">
                <a:latin typeface="黑体" panose="02010609060101010101" pitchFamily="49" charset="-122"/>
                <a:ea typeface="黑体" panose="02010609060101010101" pitchFamily="49" charset="-122"/>
              </a:rPr>
              <a:t>), …}</a:t>
            </a:r>
            <a:endParaRPr lang="zh-CN" altLang="en-US" sz="1100" kern="0" dirty="0">
              <a:latin typeface="黑体" panose="02010609060101010101" pitchFamily="49" charset="-122"/>
              <a:ea typeface="黑体" panose="02010609060101010101" pitchFamily="49" charset="-122"/>
              <a:cs typeface="+mn-ea"/>
              <a:sym typeface="+mn-lt"/>
            </a:endParaRPr>
          </a:p>
        </p:txBody>
      </p:sp>
      <p:cxnSp>
        <p:nvCxnSpPr>
          <p:cNvPr id="17" name="直接箭头连接符 16"/>
          <p:cNvCxnSpPr/>
          <p:nvPr/>
        </p:nvCxnSpPr>
        <p:spPr>
          <a:xfrm flipV="1">
            <a:off x="2962060" y="3879345"/>
            <a:ext cx="87821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011851" y="2903359"/>
            <a:ext cx="800219" cy="308995"/>
          </a:xfrm>
          <a:prstGeom prst="rect">
            <a:avLst/>
          </a:prstGeom>
        </p:spPr>
        <p:txBody>
          <a:bodyPr wrap="none">
            <a:spAutoFit/>
          </a:bodyPr>
          <a:lstStyle/>
          <a:p>
            <a:pPr>
              <a:lnSpc>
                <a:spcPct val="130000"/>
              </a:lnSpc>
              <a:spcBef>
                <a:spcPts val="600"/>
              </a:spcBef>
            </a:pPr>
            <a:r>
              <a:rPr lang="zh-CN" altLang="en-US" sz="1200" kern="0" dirty="0">
                <a:latin typeface="黑体" panose="02010609060101010101" pitchFamily="49" charset="-122"/>
                <a:ea typeface="黑体" panose="02010609060101010101" pitchFamily="49" charset="-122"/>
                <a:cs typeface="+mn-ea"/>
                <a:sym typeface="+mn-lt"/>
              </a:rPr>
              <a:t>儿童感冒</a:t>
            </a:r>
          </a:p>
        </p:txBody>
      </p:sp>
      <p:sp>
        <p:nvSpPr>
          <p:cNvPr id="20" name="矩形 19"/>
          <p:cNvSpPr/>
          <p:nvPr/>
        </p:nvSpPr>
        <p:spPr>
          <a:xfrm>
            <a:off x="3840272" y="2873431"/>
            <a:ext cx="3570208" cy="298351"/>
          </a:xfrm>
          <a:prstGeom prst="rect">
            <a:avLst/>
          </a:prstGeom>
        </p:spPr>
        <p:txBody>
          <a:bodyPr wrap="none">
            <a:spAutoFit/>
          </a:bodyPr>
          <a:lstStyle/>
          <a:p>
            <a:pPr>
              <a:lnSpc>
                <a:spcPct val="130000"/>
              </a:lnSpc>
              <a:spcBef>
                <a:spcPts val="600"/>
              </a:spcBef>
            </a:pPr>
            <a:r>
              <a:rPr lang="en-US" altLang="zh-CN" sz="1200" dirty="0">
                <a:latin typeface="黑体" panose="02010609060101010101" pitchFamily="49" charset="-122"/>
                <a:ea typeface="黑体" panose="02010609060101010101" pitchFamily="49" charset="-122"/>
              </a:rPr>
              <a:t>{(R3042,</a:t>
            </a:r>
            <a:r>
              <a:rPr lang="zh-CN" altLang="en-US" sz="1200" dirty="0">
                <a:latin typeface="黑体" panose="02010609060101010101" pitchFamily="49" charset="-122"/>
                <a:ea typeface="黑体" panose="02010609060101010101" pitchFamily="49" charset="-122"/>
              </a:rPr>
              <a:t>儿童感冒药</a:t>
            </a:r>
            <a:r>
              <a:rPr lang="en-US" altLang="zh-CN" sz="1200" dirty="0">
                <a:latin typeface="黑体" panose="02010609060101010101" pitchFamily="49" charset="-122"/>
                <a:ea typeface="黑体" panose="02010609060101010101" pitchFamily="49" charset="-122"/>
              </a:rPr>
              <a:t>),(R10117,</a:t>
            </a:r>
            <a:r>
              <a:rPr lang="zh-CN" altLang="en-US" sz="1200" dirty="0">
                <a:latin typeface="黑体" panose="02010609060101010101" pitchFamily="49" charset="-122"/>
                <a:ea typeface="黑体" panose="02010609060101010101" pitchFamily="49" charset="-122"/>
              </a:rPr>
              <a:t>儿童感冒病</a:t>
            </a:r>
            <a:r>
              <a:rPr lang="en-US" altLang="zh-CN" sz="1200" dirty="0">
                <a:latin typeface="黑体" panose="02010609060101010101" pitchFamily="49" charset="-122"/>
                <a:ea typeface="黑体" panose="02010609060101010101" pitchFamily="49" charset="-122"/>
              </a:rPr>
              <a:t>), …}</a:t>
            </a:r>
            <a:endParaRPr lang="zh-CN" altLang="en-US" sz="1100" kern="0" dirty="0">
              <a:latin typeface="黑体" panose="02010609060101010101" pitchFamily="49" charset="-122"/>
              <a:ea typeface="黑体" panose="02010609060101010101" pitchFamily="49" charset="-122"/>
              <a:cs typeface="+mn-ea"/>
              <a:sym typeface="+mn-lt"/>
            </a:endParaRPr>
          </a:p>
        </p:txBody>
      </p:sp>
      <p:cxnSp>
        <p:nvCxnSpPr>
          <p:cNvPr id="21" name="直接箭头连接符 20"/>
          <p:cNvCxnSpPr/>
          <p:nvPr/>
        </p:nvCxnSpPr>
        <p:spPr>
          <a:xfrm>
            <a:off x="2962060" y="3057856"/>
            <a:ext cx="8694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312344" y="4016093"/>
            <a:ext cx="646331" cy="416909"/>
          </a:xfrm>
          <a:prstGeom prst="rect">
            <a:avLst/>
          </a:prstGeom>
        </p:spPr>
        <p:txBody>
          <a:bodyPr wrap="none">
            <a:spAutoFit/>
          </a:bodyPr>
          <a:lstStyle/>
          <a:p>
            <a:pPr>
              <a:lnSpc>
                <a:spcPct val="130000"/>
              </a:lnSpc>
              <a:spcBef>
                <a:spcPts val="600"/>
              </a:spcBef>
            </a:pPr>
            <a:r>
              <a:rPr lang="en-US" altLang="zh-CN" b="1" dirty="0"/>
              <a:t>……</a:t>
            </a:r>
            <a:endParaRPr lang="zh-CN" altLang="en-US" sz="1200" b="1" kern="0" dirty="0">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P spid="19" grpId="0"/>
      <p:bldP spid="20"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主语检测</a:t>
            </a:r>
          </a:p>
        </p:txBody>
      </p:sp>
      <p:sp>
        <p:nvSpPr>
          <p:cNvPr id="16" name="矩形 15"/>
          <p:cNvSpPr/>
          <p:nvPr/>
        </p:nvSpPr>
        <p:spPr>
          <a:xfrm>
            <a:off x="1117513" y="1300389"/>
            <a:ext cx="2448106"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Span</a:t>
            </a:r>
            <a:r>
              <a:rPr lang="zh-CN" altLang="en-US" sz="1400" dirty="0">
                <a:solidFill>
                  <a:srgbClr val="2B3649"/>
                </a:solidFill>
                <a:latin typeface="黑体" panose="02010609060101010101" pitchFamily="49" charset="-122"/>
                <a:ea typeface="黑体" panose="02010609060101010101" pitchFamily="49" charset="-122"/>
              </a:rPr>
              <a:t>检测任务</a:t>
            </a:r>
          </a:p>
        </p:txBody>
      </p:sp>
      <p:sp>
        <p:nvSpPr>
          <p:cNvPr id="4" name="矩形 3"/>
          <p:cNvSpPr/>
          <p:nvPr/>
        </p:nvSpPr>
        <p:spPr>
          <a:xfrm>
            <a:off x="1416175" y="1709595"/>
            <a:ext cx="6438672" cy="306705"/>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）微调</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预测主语</a:t>
            </a:r>
            <a:r>
              <a:rPr lang="en-US" altLang="zh-CN" sz="1400" dirty="0">
                <a:solidFill>
                  <a:srgbClr val="2B3649"/>
                </a:solidFill>
                <a:latin typeface="黑体" panose="02010609060101010101" pitchFamily="49" charset="-122"/>
                <a:ea typeface="黑体" panose="02010609060101010101" pitchFamily="49" charset="-122"/>
              </a:rPr>
              <a:t>mention</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span</a:t>
            </a:r>
            <a:r>
              <a:rPr lang="zh-CN" altLang="en-US" sz="1400" dirty="0">
                <a:solidFill>
                  <a:srgbClr val="2B3649"/>
                </a:solidFill>
                <a:latin typeface="黑体" panose="02010609060101010101" pitchFamily="49" charset="-122"/>
                <a:ea typeface="黑体" panose="02010609060101010101" pitchFamily="49" charset="-122"/>
              </a:rPr>
              <a:t>起始位置和终止位置</a:t>
            </a:r>
          </a:p>
        </p:txBody>
      </p:sp>
      <p:pic>
        <p:nvPicPr>
          <p:cNvPr id="9" name="图片 8"/>
          <p:cNvPicPr/>
          <p:nvPr/>
        </p:nvPicPr>
        <p:blipFill>
          <a:blip r:embed="rId4"/>
          <a:stretch>
            <a:fillRect/>
          </a:stretch>
        </p:blipFill>
        <p:spPr>
          <a:xfrm>
            <a:off x="3675514" y="3050397"/>
            <a:ext cx="1792971" cy="1748591"/>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1693888" y="2038780"/>
                <a:ext cx="6348335" cy="944489"/>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将</a:t>
                </a:r>
                <a:r>
                  <a:rPr lang="en-US" altLang="zh-CN" sz="1200" dirty="0">
                    <a:solidFill>
                      <a:srgbClr val="2B3649"/>
                    </a:solidFill>
                    <a:latin typeface="黑体" panose="02010609060101010101" pitchFamily="49" charset="-122"/>
                    <a:ea typeface="黑体" panose="02010609060101010101" pitchFamily="49" charset="-122"/>
                  </a:rPr>
                  <a:t>BERT</a:t>
                </a:r>
                <a:r>
                  <a:rPr lang="zh-CN" altLang="zh-CN" sz="1200" dirty="0">
                    <a:solidFill>
                      <a:srgbClr val="2B3649"/>
                    </a:solidFill>
                    <a:latin typeface="黑体" panose="02010609060101010101" pitchFamily="49" charset="-122"/>
                    <a:ea typeface="黑体" panose="02010609060101010101" pitchFamily="49" charset="-122"/>
                  </a:rPr>
                  <a:t>模型编码</a:t>
                </a:r>
                <a:r>
                  <a:rPr lang="zh-CN" altLang="en-US" sz="1200" dirty="0">
                    <a:solidFill>
                      <a:srgbClr val="2B3649"/>
                    </a:solidFill>
                    <a:latin typeface="黑体" panose="02010609060101010101" pitchFamily="49" charset="-122"/>
                    <a:ea typeface="黑体" panose="02010609060101010101" pitchFamily="49" charset="-122"/>
                  </a:rPr>
                  <a:t>后的</a:t>
                </a:r>
                <a:r>
                  <a:rPr lang="zh-CN" altLang="zh-CN" sz="1200" dirty="0">
                    <a:solidFill>
                      <a:srgbClr val="2B3649"/>
                    </a:solidFill>
                    <a:latin typeface="黑体" panose="02010609060101010101" pitchFamily="49" charset="-122"/>
                    <a:ea typeface="黑体" panose="02010609060101010101" pitchFamily="49" charset="-122"/>
                  </a:rPr>
                  <a:t>输出隐藏向量</a:t>
                </a:r>
                <a:r>
                  <a:rPr lang="zh-CN" altLang="en-US" sz="1200" dirty="0">
                    <a:solidFill>
                      <a:srgbClr val="2B3649"/>
                    </a:solidFill>
                    <a:latin typeface="黑体" panose="02010609060101010101" pitchFamily="49" charset="-122"/>
                    <a:ea typeface="黑体" panose="02010609060101010101" pitchFamily="49" charset="-122"/>
                  </a:rPr>
                  <a:t>喂入分类层预测跨度</a:t>
                </a:r>
                <a:r>
                  <a:rPr lang="en-US" altLang="zh-CN" sz="1200" dirty="0">
                    <a:solidFill>
                      <a:srgbClr val="2B3649"/>
                    </a:solidFill>
                    <a:latin typeface="黑体" panose="02010609060101010101" pitchFamily="49" charset="-122"/>
                    <a:ea typeface="黑体" panose="02010609060101010101" pitchFamily="49" charset="-122"/>
                  </a:rPr>
                  <a:t>Span</a:t>
                </a:r>
                <a:r>
                  <a:rPr lang="zh-CN" altLang="en-US" sz="1200" dirty="0">
                    <a:solidFill>
                      <a:srgbClr val="2B3649"/>
                    </a:solidFill>
                    <a:latin typeface="黑体" panose="02010609060101010101" pitchFamily="49" charset="-122"/>
                    <a:ea typeface="黑体" panose="02010609060101010101" pitchFamily="49" charset="-122"/>
                  </a:rPr>
                  <a:t>开始位置，计算</a:t>
                </a:r>
                <a:r>
                  <a:rPr lang="en-US" altLang="zh-CN" sz="1200" dirty="0">
                    <a:solidFill>
                      <a:srgbClr val="2B3649"/>
                    </a:solidFill>
                    <a:latin typeface="黑体" panose="02010609060101010101" pitchFamily="49" charset="-122"/>
                    <a:ea typeface="黑体" panose="02010609060101010101" pitchFamily="49" charset="-122"/>
                  </a:rPr>
                  <a:t>Loss</a:t>
                </a:r>
                <a:r>
                  <a:rPr lang="zh-CN" altLang="en-US" sz="1200" dirty="0">
                    <a:solidFill>
                      <a:srgbClr val="2B3649"/>
                    </a:solidFill>
                    <a:latin typeface="黑体" panose="02010609060101010101" pitchFamily="49" charset="-122"/>
                    <a:ea typeface="黑体" panose="02010609060101010101" pitchFamily="49" charset="-122"/>
                  </a:rPr>
                  <a:t>值</a:t>
                </a:r>
                <a:r>
                  <a:rPr lang="en-US" altLang="zh-CN" sz="1200" dirty="0" err="1">
                    <a:solidFill>
                      <a:srgbClr val="2B3649"/>
                    </a:solidFill>
                    <a:latin typeface="黑体" panose="02010609060101010101" pitchFamily="49" charset="-122"/>
                    <a:ea typeface="黑体" panose="02010609060101010101" pitchFamily="49" charset="-122"/>
                  </a:rPr>
                  <a:t>L</a:t>
                </a:r>
                <a:r>
                  <a:rPr lang="en-US" altLang="zh-CN" sz="1200" baseline="-25000" dirty="0" err="1">
                    <a:solidFill>
                      <a:srgbClr val="2B3649"/>
                    </a:solidFill>
                    <a:latin typeface="黑体" panose="02010609060101010101" pitchFamily="49" charset="-122"/>
                    <a:ea typeface="黑体" panose="02010609060101010101" pitchFamily="49" charset="-122"/>
                  </a:rPr>
                  <a:t>start</a:t>
                </a:r>
                <a:r>
                  <a:rPr lang="zh-CN" altLang="en-US" sz="1200" dirty="0">
                    <a:solidFill>
                      <a:srgbClr val="2B3649"/>
                    </a:solidFill>
                    <a:latin typeface="黑体" panose="02010609060101010101" pitchFamily="49" charset="-122"/>
                    <a:ea typeface="黑体" panose="02010609060101010101" pitchFamily="49" charset="-122"/>
                  </a:rPr>
                  <a:t>；</a:t>
                </a:r>
                <a:endParaRPr lang="en-US" altLang="zh-CN" sz="1200" dirty="0">
                  <a:solidFill>
                    <a:srgbClr val="2B3649"/>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然后将开始位置分类结果与输出隐藏向量拼接，经过全连接层和分类层预测跨度</a:t>
                </a:r>
                <a:r>
                  <a:rPr lang="en-US" altLang="zh-CN" sz="1200" dirty="0">
                    <a:solidFill>
                      <a:srgbClr val="2B3649"/>
                    </a:solidFill>
                    <a:latin typeface="黑体" panose="02010609060101010101" pitchFamily="49" charset="-122"/>
                    <a:ea typeface="黑体" panose="02010609060101010101" pitchFamily="49" charset="-122"/>
                  </a:rPr>
                  <a:t>Span</a:t>
                </a:r>
                <a:r>
                  <a:rPr lang="zh-CN" altLang="en-US" sz="1200" dirty="0">
                    <a:solidFill>
                      <a:srgbClr val="2B3649"/>
                    </a:solidFill>
                    <a:latin typeface="黑体" panose="02010609060101010101" pitchFamily="49" charset="-122"/>
                    <a:ea typeface="黑体" panose="02010609060101010101" pitchFamily="49" charset="-122"/>
                  </a:rPr>
                  <a:t>结束位置，计算</a:t>
                </a:r>
                <a:r>
                  <a:rPr lang="en-US" altLang="zh-CN" sz="1200" dirty="0">
                    <a:solidFill>
                      <a:srgbClr val="2B3649"/>
                    </a:solidFill>
                    <a:latin typeface="黑体" panose="02010609060101010101" pitchFamily="49" charset="-122"/>
                    <a:ea typeface="黑体" panose="02010609060101010101" pitchFamily="49" charset="-122"/>
                  </a:rPr>
                  <a:t>Loss</a:t>
                </a:r>
                <a:r>
                  <a:rPr lang="zh-CN" altLang="en-US" sz="1200" dirty="0">
                    <a:solidFill>
                      <a:srgbClr val="2B3649"/>
                    </a:solidFill>
                    <a:latin typeface="黑体" panose="02010609060101010101" pitchFamily="49" charset="-122"/>
                    <a:ea typeface="黑体" panose="02010609060101010101" pitchFamily="49" charset="-122"/>
                  </a:rPr>
                  <a:t>值</a:t>
                </a:r>
                <a:r>
                  <a:rPr lang="en-US" altLang="zh-CN" sz="1200" dirty="0">
                    <a:solidFill>
                      <a:srgbClr val="2B3649"/>
                    </a:solidFill>
                    <a:latin typeface="黑体" panose="02010609060101010101" pitchFamily="49" charset="-122"/>
                    <a:ea typeface="黑体" panose="02010609060101010101" pitchFamily="49" charset="-122"/>
                  </a:rPr>
                  <a:t>L</a:t>
                </a:r>
                <a:r>
                  <a:rPr lang="en-US" altLang="zh-CN" sz="1200" baseline="-25000" dirty="0">
                    <a:solidFill>
                      <a:srgbClr val="2B3649"/>
                    </a:solidFill>
                    <a:latin typeface="黑体" panose="02010609060101010101" pitchFamily="49" charset="-122"/>
                    <a:ea typeface="黑体" panose="02010609060101010101" pitchFamily="49" charset="-122"/>
                  </a:rPr>
                  <a:t>end</a:t>
                </a:r>
                <a:r>
                  <a:rPr lang="zh-CN" altLang="en-US" sz="1200" dirty="0">
                    <a:solidFill>
                      <a:srgbClr val="2B3649"/>
                    </a:solidFill>
                    <a:latin typeface="黑体" panose="02010609060101010101" pitchFamily="49" charset="-122"/>
                    <a:ea typeface="黑体" panose="02010609060101010101" pitchFamily="49" charset="-122"/>
                  </a:rPr>
                  <a:t>；</a:t>
                </a:r>
                <a:endParaRPr lang="en-US" altLang="zh-CN" sz="1200" dirty="0">
                  <a:solidFill>
                    <a:srgbClr val="2B3649"/>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zh-CN" sz="1200" dirty="0">
                    <a:solidFill>
                      <a:srgbClr val="2B3649"/>
                    </a:solidFill>
                    <a:latin typeface="黑体" panose="02010609060101010101" pitchFamily="49" charset="-122"/>
                    <a:ea typeface="黑体" panose="02010609060101010101" pitchFamily="49" charset="-122"/>
                  </a:rPr>
                  <a:t>总</a:t>
                </a:r>
                <a:r>
                  <a:rPr lang="en-US" altLang="zh-CN" sz="1200" dirty="0">
                    <a:solidFill>
                      <a:srgbClr val="2B3649"/>
                    </a:solidFill>
                    <a:latin typeface="黑体" panose="02010609060101010101" pitchFamily="49" charset="-122"/>
                    <a:ea typeface="黑体" panose="02010609060101010101" pitchFamily="49" charset="-122"/>
                  </a:rPr>
                  <a:t>Loss</a:t>
                </a:r>
                <a:r>
                  <a:rPr lang="zh-CN" altLang="zh-CN" sz="1200" dirty="0">
                    <a:solidFill>
                      <a:srgbClr val="2B3649"/>
                    </a:solidFill>
                    <a:latin typeface="黑体" panose="02010609060101010101" pitchFamily="49" charset="-122"/>
                    <a:ea typeface="黑体" panose="02010609060101010101" pitchFamily="49" charset="-122"/>
                  </a:rPr>
                  <a:t>分数为两者的平均值</a:t>
                </a:r>
                <a14:m>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𝑠𝑡𝑎𝑟𝑡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𝑒𝑛𝑑</m:t>
                            </m:r>
                          </m:sub>
                        </m:sSub>
                      </m:num>
                      <m:den>
                        <m:r>
                          <a:rPr lang="en-US" altLang="zh-CN" i="1">
                            <a:latin typeface="Cambria Math" panose="02040503050406030204" pitchFamily="18" charset="0"/>
                          </a:rPr>
                          <m:t>2</m:t>
                        </m:r>
                      </m:den>
                    </m:f>
                  </m:oMath>
                </a14:m>
                <a:endParaRPr lang="zh-CN" altLang="en-US" sz="1200" baseline="-25000" dirty="0">
                  <a:solidFill>
                    <a:srgbClr val="2B3649"/>
                  </a:solidFill>
                  <a:latin typeface="黑体" panose="02010609060101010101" pitchFamily="49" charset="-122"/>
                  <a:ea typeface="黑体" panose="02010609060101010101" pitchFamily="49"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1693888" y="2038780"/>
                <a:ext cx="6348335" cy="944489"/>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25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主语检测</a:t>
            </a:r>
          </a:p>
        </p:txBody>
      </p:sp>
      <p:sp>
        <p:nvSpPr>
          <p:cNvPr id="16" name="矩形 15"/>
          <p:cNvSpPr/>
          <p:nvPr/>
        </p:nvSpPr>
        <p:spPr>
          <a:xfrm>
            <a:off x="1117513" y="1300389"/>
            <a:ext cx="2448106"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Span</a:t>
            </a:r>
            <a:r>
              <a:rPr lang="zh-CN" altLang="en-US" sz="1400" dirty="0">
                <a:solidFill>
                  <a:srgbClr val="2B3649"/>
                </a:solidFill>
                <a:latin typeface="黑体" panose="02010609060101010101" pitchFamily="49" charset="-122"/>
                <a:ea typeface="黑体" panose="02010609060101010101" pitchFamily="49" charset="-122"/>
              </a:rPr>
              <a:t>检测任务</a:t>
            </a:r>
          </a:p>
        </p:txBody>
      </p:sp>
      <p:sp>
        <p:nvSpPr>
          <p:cNvPr id="4" name="矩形 3"/>
          <p:cNvSpPr/>
          <p:nvPr/>
        </p:nvSpPr>
        <p:spPr>
          <a:xfrm>
            <a:off x="1416174" y="1713830"/>
            <a:ext cx="6438672" cy="307777"/>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）微调</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预测主语</a:t>
            </a:r>
            <a:r>
              <a:rPr lang="en-US" altLang="zh-CN" sz="1400" dirty="0">
                <a:solidFill>
                  <a:srgbClr val="2B3649"/>
                </a:solidFill>
                <a:latin typeface="黑体" panose="02010609060101010101" pitchFamily="49" charset="-122"/>
                <a:ea typeface="黑体" panose="02010609060101010101" pitchFamily="49" charset="-122"/>
              </a:rPr>
              <a:t>mention</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span</a:t>
            </a:r>
            <a:r>
              <a:rPr lang="zh-CN" altLang="en-US" sz="1400" dirty="0">
                <a:solidFill>
                  <a:srgbClr val="2B3649"/>
                </a:solidFill>
                <a:latin typeface="黑体" panose="02010609060101010101" pitchFamily="49" charset="-122"/>
                <a:ea typeface="黑体" panose="02010609060101010101" pitchFamily="49" charset="-122"/>
              </a:rPr>
              <a:t>起始位置和终止位置</a:t>
            </a:r>
          </a:p>
        </p:txBody>
      </p:sp>
      <p:sp>
        <p:nvSpPr>
          <p:cNvPr id="5" name="矩形 4"/>
          <p:cNvSpPr/>
          <p:nvPr/>
        </p:nvSpPr>
        <p:spPr>
          <a:xfrm>
            <a:off x="1416174" y="2127272"/>
            <a:ext cx="6311652" cy="523220"/>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2</a:t>
            </a:r>
            <a:r>
              <a:rPr lang="zh-CN" altLang="en-US" sz="1400" dirty="0">
                <a:solidFill>
                  <a:srgbClr val="2B3649"/>
                </a:solidFill>
                <a:latin typeface="黑体" panose="02010609060101010101" pitchFamily="49" charset="-122"/>
                <a:ea typeface="黑体" panose="02010609060101010101" pitchFamily="49" charset="-122"/>
              </a:rPr>
              <a:t>）</a:t>
            </a:r>
            <a:r>
              <a:rPr lang="zh-CN" altLang="zh-CN" sz="1400" dirty="0">
                <a:solidFill>
                  <a:srgbClr val="2B3649"/>
                </a:solidFill>
                <a:latin typeface="黑体" panose="02010609060101010101" pitchFamily="49" charset="-122"/>
                <a:ea typeface="黑体" panose="02010609060101010101" pitchFamily="49" charset="-122"/>
              </a:rPr>
              <a:t>将主语</a:t>
            </a:r>
            <a:r>
              <a:rPr lang="en-US" altLang="zh-CN" sz="1400" dirty="0">
                <a:solidFill>
                  <a:srgbClr val="2B3649"/>
                </a:solidFill>
                <a:latin typeface="黑体" panose="02010609060101010101" pitchFamily="49" charset="-122"/>
                <a:ea typeface="黑体" panose="02010609060101010101" pitchFamily="49" charset="-122"/>
              </a:rPr>
              <a:t>mention</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N-gram</a:t>
            </a:r>
            <a:r>
              <a:rPr lang="zh-CN" altLang="en-US" sz="1400" dirty="0">
                <a:solidFill>
                  <a:srgbClr val="2B3649"/>
                </a:solidFill>
                <a:latin typeface="黑体" panose="02010609060101010101" pitchFamily="49" charset="-122"/>
                <a:ea typeface="黑体" panose="02010609060101010101" pitchFamily="49" charset="-122"/>
              </a:rPr>
              <a:t>子序列</a:t>
            </a:r>
            <a:r>
              <a:rPr lang="zh-CN" altLang="zh-CN" sz="1400" dirty="0">
                <a:solidFill>
                  <a:srgbClr val="2B3649"/>
                </a:solidFill>
                <a:latin typeface="黑体" panose="02010609060101010101" pitchFamily="49" charset="-122"/>
                <a:ea typeface="黑体" panose="02010609060101010101" pitchFamily="49" charset="-122"/>
              </a:rPr>
              <a:t>在预建立</a:t>
            </a:r>
            <a:r>
              <a:rPr lang="zh-CN" altLang="en-US" sz="1400" dirty="0">
                <a:solidFill>
                  <a:srgbClr val="2B3649"/>
                </a:solidFill>
                <a:latin typeface="黑体" panose="02010609060101010101" pitchFamily="49" charset="-122"/>
                <a:ea typeface="黑体" panose="02010609060101010101" pitchFamily="49" charset="-122"/>
              </a:rPr>
              <a:t>所有实体名称</a:t>
            </a:r>
            <a:r>
              <a:rPr lang="en-US" altLang="zh-CN" sz="1400" dirty="0">
                <a:solidFill>
                  <a:srgbClr val="2B3649"/>
                </a:solidFill>
                <a:latin typeface="黑体" panose="02010609060101010101" pitchFamily="49" charset="-122"/>
                <a:ea typeface="黑体" panose="02010609060101010101" pitchFamily="49" charset="-122"/>
              </a:rPr>
              <a:t>N-gram</a:t>
            </a:r>
            <a:r>
              <a:rPr lang="zh-CN" altLang="zh-CN" sz="1400" dirty="0">
                <a:solidFill>
                  <a:srgbClr val="2B3649"/>
                </a:solidFill>
                <a:latin typeface="黑体" panose="02010609060101010101" pitchFamily="49" charset="-122"/>
                <a:ea typeface="黑体" panose="02010609060101010101" pitchFamily="49" charset="-122"/>
              </a:rPr>
              <a:t>倒排索引中进行查询</a:t>
            </a:r>
            <a:r>
              <a:rPr lang="zh-CN" altLang="en-US" sz="1400" dirty="0">
                <a:solidFill>
                  <a:srgbClr val="2B3649"/>
                </a:solidFill>
                <a:latin typeface="黑体" panose="02010609060101010101" pitchFamily="49" charset="-122"/>
                <a:ea typeface="黑体" panose="02010609060101010101" pitchFamily="49" charset="-122"/>
              </a:rPr>
              <a:t>，获取候选主语实体并利用编辑距离进行排名</a:t>
            </a:r>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事实筛选</a:t>
            </a:r>
          </a:p>
        </p:txBody>
      </p:sp>
      <p:sp>
        <p:nvSpPr>
          <p:cNvPr id="16" name="矩形 15"/>
          <p:cNvSpPr/>
          <p:nvPr/>
        </p:nvSpPr>
        <p:spPr>
          <a:xfrm>
            <a:off x="1117513" y="1300389"/>
            <a:ext cx="2627642"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的短文本分类任务</a:t>
            </a:r>
          </a:p>
        </p:txBody>
      </p:sp>
      <p:sp>
        <p:nvSpPr>
          <p:cNvPr id="4" name="矩形 3"/>
          <p:cNvSpPr/>
          <p:nvPr/>
        </p:nvSpPr>
        <p:spPr>
          <a:xfrm>
            <a:off x="1416174" y="1713830"/>
            <a:ext cx="6438672" cy="307777"/>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）微调</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预测问题分类到正确关系类别，保留所有类别得分</a:t>
            </a:r>
          </a:p>
        </p:txBody>
      </p:sp>
      <p:pic>
        <p:nvPicPr>
          <p:cNvPr id="8" name="图片 7"/>
          <p:cNvPicPr/>
          <p:nvPr/>
        </p:nvPicPr>
        <p:blipFill>
          <a:blip r:embed="rId4"/>
          <a:stretch>
            <a:fillRect/>
          </a:stretch>
        </p:blipFill>
        <p:spPr>
          <a:xfrm>
            <a:off x="3526686" y="2448603"/>
            <a:ext cx="2090628" cy="1819896"/>
          </a:xfrm>
          <a:prstGeom prst="rect">
            <a:avLst/>
          </a:prstGeom>
        </p:spPr>
      </p:pic>
      <p:sp>
        <p:nvSpPr>
          <p:cNvPr id="9" name="矩形 8"/>
          <p:cNvSpPr/>
          <p:nvPr/>
        </p:nvSpPr>
        <p:spPr>
          <a:xfrm>
            <a:off x="1693888" y="2038780"/>
            <a:ext cx="6348335" cy="276999"/>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将</a:t>
            </a:r>
            <a:r>
              <a:rPr lang="en-US" altLang="zh-CN" sz="1200" dirty="0">
                <a:solidFill>
                  <a:srgbClr val="2B3649"/>
                </a:solidFill>
                <a:latin typeface="黑体" panose="02010609060101010101" pitchFamily="49" charset="-122"/>
                <a:ea typeface="黑体" panose="02010609060101010101" pitchFamily="49" charset="-122"/>
              </a:rPr>
              <a:t>BERT</a:t>
            </a:r>
            <a:r>
              <a:rPr lang="zh-CN" altLang="zh-CN" sz="1200" dirty="0">
                <a:solidFill>
                  <a:srgbClr val="2B3649"/>
                </a:solidFill>
                <a:latin typeface="黑体" panose="02010609060101010101" pitchFamily="49" charset="-122"/>
                <a:ea typeface="黑体" panose="02010609060101010101" pitchFamily="49" charset="-122"/>
              </a:rPr>
              <a:t>模型编码</a:t>
            </a:r>
            <a:r>
              <a:rPr lang="zh-CN" altLang="en-US" sz="1200" dirty="0">
                <a:solidFill>
                  <a:srgbClr val="2B3649"/>
                </a:solidFill>
                <a:latin typeface="黑体" panose="02010609060101010101" pitchFamily="49" charset="-122"/>
                <a:ea typeface="黑体" panose="02010609060101010101" pitchFamily="49" charset="-122"/>
              </a:rPr>
              <a:t>后，对</a:t>
            </a:r>
            <a:r>
              <a:rPr lang="zh-CN" altLang="zh-CN" sz="1200" dirty="0">
                <a:solidFill>
                  <a:srgbClr val="2B3649"/>
                </a:solidFill>
                <a:latin typeface="黑体" panose="02010609060101010101" pitchFamily="49" charset="-122"/>
                <a:ea typeface="黑体" panose="02010609060101010101" pitchFamily="49" charset="-122"/>
              </a:rPr>
              <a:t>输出隐藏向量</a:t>
            </a:r>
            <a:r>
              <a:rPr lang="zh-CN" altLang="en-US" sz="1200" dirty="0">
                <a:solidFill>
                  <a:srgbClr val="2B3649"/>
                </a:solidFill>
                <a:latin typeface="黑体" panose="02010609060101010101" pitchFamily="49" charset="-122"/>
                <a:ea typeface="黑体" panose="02010609060101010101" pitchFamily="49" charset="-122"/>
              </a:rPr>
              <a:t>首个</a:t>
            </a:r>
            <a:r>
              <a:rPr lang="en-US" altLang="zh-CN" sz="1200" dirty="0">
                <a:solidFill>
                  <a:srgbClr val="2B3649"/>
                </a:solidFill>
                <a:latin typeface="黑体" panose="02010609060101010101" pitchFamily="49" charset="-122"/>
                <a:ea typeface="黑体" panose="02010609060101010101" pitchFamily="49" charset="-122"/>
              </a:rPr>
              <a:t>Token</a:t>
            </a:r>
            <a:r>
              <a:rPr lang="zh-CN" altLang="en-US" sz="1200" dirty="0">
                <a:solidFill>
                  <a:srgbClr val="2B3649"/>
                </a:solidFill>
                <a:latin typeface="黑体" panose="02010609060101010101" pitchFamily="49" charset="-122"/>
                <a:ea typeface="黑体" panose="02010609060101010101" pitchFamily="49" charset="-122"/>
              </a:rPr>
              <a:t>进行分类，分类词典大小为</a:t>
            </a:r>
            <a:r>
              <a:rPr lang="en-US" altLang="zh-CN" sz="1200">
                <a:solidFill>
                  <a:srgbClr val="2B3649"/>
                </a:solidFill>
                <a:latin typeface="黑体" panose="02010609060101010101" pitchFamily="49" charset="-122"/>
                <a:ea typeface="黑体" panose="02010609060101010101" pitchFamily="49" charset="-122"/>
              </a:rPr>
              <a:t>37</a:t>
            </a:r>
            <a:endParaRPr lang="zh-CN" altLang="en-US" sz="1200" baseline="-25000" dirty="0">
              <a:solidFill>
                <a:srgbClr val="2B3649"/>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事实筛选</a:t>
            </a:r>
          </a:p>
        </p:txBody>
      </p:sp>
      <p:sp>
        <p:nvSpPr>
          <p:cNvPr id="16" name="矩形 15"/>
          <p:cNvSpPr/>
          <p:nvPr/>
        </p:nvSpPr>
        <p:spPr>
          <a:xfrm>
            <a:off x="1117513" y="1300389"/>
            <a:ext cx="2627642"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的短文本分类任务</a:t>
            </a:r>
          </a:p>
        </p:txBody>
      </p:sp>
      <p:sp>
        <p:nvSpPr>
          <p:cNvPr id="4" name="矩形 3"/>
          <p:cNvSpPr/>
          <p:nvPr/>
        </p:nvSpPr>
        <p:spPr>
          <a:xfrm>
            <a:off x="1416174" y="1713830"/>
            <a:ext cx="6438672" cy="307777"/>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）微调</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预测问题分类到正确关系类别，保留所有类别得分</a:t>
            </a:r>
          </a:p>
        </p:txBody>
      </p:sp>
      <p:sp>
        <p:nvSpPr>
          <p:cNvPr id="5" name="矩形 4"/>
          <p:cNvSpPr/>
          <p:nvPr/>
        </p:nvSpPr>
        <p:spPr>
          <a:xfrm>
            <a:off x="1416174" y="2127272"/>
            <a:ext cx="6311652" cy="307777"/>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2</a:t>
            </a:r>
            <a:r>
              <a:rPr lang="zh-CN" altLang="en-US" sz="1400" dirty="0">
                <a:solidFill>
                  <a:srgbClr val="2B3649"/>
                </a:solidFill>
                <a:latin typeface="黑体" panose="02010609060101010101" pitchFamily="49" charset="-122"/>
                <a:ea typeface="黑体" panose="02010609060101010101" pitchFamily="49" charset="-122"/>
              </a:rPr>
              <a:t>）候选主语实体与关系集合组合评分，取最高评分事实组合</a:t>
            </a:r>
          </a:p>
        </p:txBody>
      </p:sp>
      <p:sp>
        <p:nvSpPr>
          <p:cNvPr id="8" name="矩形 7"/>
          <p:cNvSpPr/>
          <p:nvPr/>
        </p:nvSpPr>
        <p:spPr>
          <a:xfrm>
            <a:off x="1701383" y="2435049"/>
            <a:ext cx="6348335" cy="276999"/>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2B3649"/>
                </a:solidFill>
                <a:latin typeface="黑体" panose="02010609060101010101" pitchFamily="49" charset="-122"/>
                <a:ea typeface="黑体" panose="02010609060101010101" pitchFamily="49" charset="-122"/>
              </a:rPr>
              <a:t>对候选主语实体</a:t>
            </a:r>
            <a:r>
              <a:rPr lang="en-US" altLang="zh-CN" sz="1200" dirty="0">
                <a:solidFill>
                  <a:srgbClr val="2B3649"/>
                </a:solidFill>
                <a:latin typeface="黑体" panose="02010609060101010101" pitchFamily="49" charset="-122"/>
                <a:ea typeface="黑体" panose="02010609060101010101" pitchFamily="49" charset="-122"/>
              </a:rPr>
              <a:t>Top-50</a:t>
            </a:r>
            <a:r>
              <a:rPr lang="zh-CN" altLang="en-US" sz="1200" dirty="0">
                <a:solidFill>
                  <a:srgbClr val="2B3649"/>
                </a:solidFill>
                <a:latin typeface="黑体" panose="02010609060101010101" pitchFamily="49" charset="-122"/>
                <a:ea typeface="黑体" panose="02010609060101010101" pitchFamily="49" charset="-122"/>
              </a:rPr>
              <a:t>和关系集合进行合理性组合</a:t>
            </a:r>
            <a:endParaRPr lang="zh-CN" altLang="en-US" sz="1200" baseline="-25000" dirty="0">
              <a:solidFill>
                <a:srgbClr val="2B3649"/>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9" name="矩形 8"/>
              <p:cNvSpPr/>
              <p:nvPr/>
            </p:nvSpPr>
            <p:spPr>
              <a:xfrm>
                <a:off x="1701382" y="2715978"/>
                <a:ext cx="6348335" cy="479940"/>
              </a:xfrm>
              <a:prstGeom prst="rect">
                <a:avLst/>
              </a:prstGeom>
            </p:spPr>
            <p:txBody>
              <a:bodyPr wrap="square">
                <a:spAutoFit/>
              </a:bodyPr>
              <a:lstStyle/>
              <a:p>
                <a:pPr marL="171450" indent="-171450">
                  <a:buFont typeface="Arial" panose="020B0604020202020204" pitchFamily="34" charset="0"/>
                  <a:buChar char="•"/>
                </a:pPr>
                <a:r>
                  <a:rPr lang="zh-CN" altLang="zh-CN" sz="1200" dirty="0">
                    <a:solidFill>
                      <a:srgbClr val="2B3649"/>
                    </a:solidFill>
                    <a:latin typeface="黑体" panose="02010609060101010101" pitchFamily="49" charset="-122"/>
                    <a:ea typeface="黑体" panose="02010609060101010101" pitchFamily="49" charset="-122"/>
                  </a:rPr>
                  <a:t>对组合进行评分，每一个组合得分</a:t>
                </a:r>
                <a:endParaRPr lang="en-US" altLang="zh-CN" sz="1200" dirty="0">
                  <a:solidFill>
                    <a:srgbClr val="2B3649"/>
                  </a:solidFill>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𝛼</m:t>
                      </m:r>
                      <m:d>
                        <m:dPr>
                          <m:ctrlPr>
                            <a:rPr lang="zh-CN" altLang="zh-CN" i="1">
                              <a:latin typeface="Cambria Math" panose="02040503050406030204" pitchFamily="18" charset="0"/>
                            </a:rPr>
                          </m:ctrlPr>
                        </m:dPr>
                        <m:e>
                          <m:r>
                            <a:rPr lang="en-US" altLang="zh-CN" i="1">
                              <a:latin typeface="Cambria Math" panose="02040503050406030204" pitchFamily="18" charset="0"/>
                            </a:rPr>
                            <m:t>𝑙𝑜𝑔</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𝑒</m:t>
                                  </m:r>
                                </m:sub>
                              </m:sSub>
                            </m:e>
                          </m:d>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𝛼</m:t>
                              </m:r>
                            </m:e>
                          </m:d>
                          <m:r>
                            <a:rPr lang="en-US" altLang="zh-CN" i="1">
                              <a:latin typeface="Cambria Math" panose="02040503050406030204" pitchFamily="18" charset="0"/>
                            </a:rPr>
                            <m:t>𝜑</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𝑟</m:t>
                                  </m:r>
                                </m:sub>
                              </m:sSub>
                            </m:e>
                          </m:d>
                        </m:e>
                      </m:d>
                    </m:oMath>
                  </m:oMathPara>
                </a14:m>
                <a:endParaRPr lang="zh-CN" altLang="en-US" sz="1200" baseline="-25000" dirty="0">
                  <a:solidFill>
                    <a:srgbClr val="2B3649"/>
                  </a:solidFill>
                  <a:latin typeface="黑体" panose="02010609060101010101" pitchFamily="49" charset="-122"/>
                  <a:ea typeface="黑体" panose="02010609060101010101" pitchFamily="49"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1701382" y="2715978"/>
                <a:ext cx="6348335" cy="479940"/>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1891258" y="3195918"/>
                <a:ext cx="6348335" cy="507831"/>
              </a:xfrm>
              <a:prstGeom prst="rect">
                <a:avLst/>
              </a:prstGeom>
            </p:spPr>
            <p:txBody>
              <a:bodyPr wrap="square">
                <a:spAutoFit/>
              </a:bodyPr>
              <a:lstStyle/>
              <a:p>
                <a:r>
                  <a:rPr lang="en-US" altLang="zh-CN" dirty="0"/>
                  <a:t>S</a:t>
                </a:r>
                <a:r>
                  <a:rPr lang="en-US" altLang="zh-CN" baseline="-25000" dirty="0"/>
                  <a:t>e</a:t>
                </a:r>
                <a:r>
                  <a:rPr lang="zh-CN" altLang="zh-CN" sz="1200" dirty="0">
                    <a:solidFill>
                      <a:srgbClr val="2B3649"/>
                    </a:solidFill>
                    <a:latin typeface="黑体" panose="02010609060101010101" pitchFamily="49" charset="-122"/>
                    <a:ea typeface="黑体" panose="02010609060101010101" pitchFamily="49" charset="-122"/>
                  </a:rPr>
                  <a:t>为该候选实体的编辑距离得分，</a:t>
                </a:r>
                <a:r>
                  <a:rPr lang="en-US" altLang="zh-CN" sz="1200" dirty="0">
                    <a:solidFill>
                      <a:srgbClr val="2B3649"/>
                    </a:solidFill>
                    <a:latin typeface="黑体" panose="02010609060101010101" pitchFamily="49" charset="-122"/>
                    <a:ea typeface="黑体" panose="02010609060101010101" pitchFamily="49" charset="-122"/>
                  </a:rPr>
                  <a:t>log</a:t>
                </a:r>
                <a:r>
                  <a:rPr lang="zh-CN" altLang="zh-CN" sz="1200" dirty="0">
                    <a:solidFill>
                      <a:srgbClr val="2B3649"/>
                    </a:solidFill>
                    <a:latin typeface="黑体" panose="02010609060101010101" pitchFamily="49" charset="-122"/>
                    <a:ea typeface="黑体" panose="02010609060101010101" pitchFamily="49" charset="-122"/>
                  </a:rPr>
                  <a:t>对数</a:t>
                </a:r>
                <a:r>
                  <a:rPr lang="zh-CN" altLang="en-US" sz="1200" dirty="0">
                    <a:solidFill>
                      <a:srgbClr val="2B3649"/>
                    </a:solidFill>
                    <a:latin typeface="黑体" panose="02010609060101010101" pitchFamily="49" charset="-122"/>
                    <a:ea typeface="黑体" panose="02010609060101010101" pitchFamily="49" charset="-122"/>
                  </a:rPr>
                  <a:t>使得</a:t>
                </a:r>
                <a:r>
                  <a:rPr lang="zh-CN" altLang="zh-CN" sz="1200" dirty="0">
                    <a:solidFill>
                      <a:srgbClr val="2B3649"/>
                    </a:solidFill>
                    <a:latin typeface="黑体" panose="02010609060101010101" pitchFamily="49" charset="-122"/>
                    <a:ea typeface="黑体" panose="02010609060101010101" pitchFamily="49" charset="-122"/>
                  </a:rPr>
                  <a:t>分数更加平滑</a:t>
                </a:r>
                <a:r>
                  <a:rPr lang="zh-CN" altLang="en-US" sz="1200" dirty="0">
                    <a:solidFill>
                      <a:srgbClr val="2B3649"/>
                    </a:solidFill>
                    <a:latin typeface="黑体" panose="02010609060101010101" pitchFamily="49" charset="-122"/>
                    <a:ea typeface="黑体" panose="02010609060101010101" pitchFamily="49" charset="-122"/>
                  </a:rPr>
                  <a:t>；</a:t>
                </a:r>
                <a:endParaRPr lang="en-US" altLang="zh-CN" dirty="0"/>
              </a:p>
              <a:p>
                <a:r>
                  <a:rPr lang="en-US" altLang="zh-CN" dirty="0"/>
                  <a:t>S</a:t>
                </a:r>
                <a:r>
                  <a:rPr lang="en-US" altLang="zh-CN" baseline="-25000" dirty="0"/>
                  <a:t>r</a:t>
                </a:r>
                <a:r>
                  <a:rPr lang="zh-CN" altLang="zh-CN" sz="1200" dirty="0">
                    <a:solidFill>
                      <a:srgbClr val="2B3649"/>
                    </a:solidFill>
                    <a:latin typeface="黑体" panose="02010609060101010101" pitchFamily="49" charset="-122"/>
                    <a:ea typeface="黑体" panose="02010609060101010101" pitchFamily="49" charset="-122"/>
                  </a:rPr>
                  <a:t>是</a:t>
                </a:r>
                <a:r>
                  <a:rPr lang="zh-CN" altLang="en-US" sz="1200" dirty="0">
                    <a:solidFill>
                      <a:srgbClr val="2B3649"/>
                    </a:solidFill>
                    <a:latin typeface="黑体" panose="02010609060101010101" pitchFamily="49" charset="-122"/>
                    <a:ea typeface="黑体" panose="02010609060101010101" pitchFamily="49" charset="-122"/>
                  </a:rPr>
                  <a:t>该候选关系的类别</a:t>
                </a:r>
                <a:r>
                  <a:rPr lang="zh-CN" altLang="zh-CN" sz="1200" dirty="0">
                    <a:solidFill>
                      <a:srgbClr val="2B3649"/>
                    </a:solidFill>
                    <a:latin typeface="黑体" panose="02010609060101010101" pitchFamily="49" charset="-122"/>
                    <a:ea typeface="黑体" panose="02010609060101010101" pitchFamily="49" charset="-122"/>
                  </a:rPr>
                  <a:t>得分</a:t>
                </a:r>
                <a14:m>
                  <m:oMath xmlns:m="http://schemas.openxmlformats.org/officeDocument/2006/math">
                    <m:r>
                      <a:rPr lang="zh-CN" altLang="en-US" sz="1200" i="1">
                        <a:solidFill>
                          <a:srgbClr val="2B3649"/>
                        </a:solidFill>
                        <a:latin typeface="Cambria Math" panose="02040503050406030204" pitchFamily="18" charset="0"/>
                      </a:rPr>
                      <m:t>，</m:t>
                    </m:r>
                    <m:r>
                      <a:rPr lang="en-US" altLang="zh-CN" i="1">
                        <a:latin typeface="Cambria Math" panose="02040503050406030204" pitchFamily="18" charset="0"/>
                      </a:rPr>
                      <m:t>𝜑</m:t>
                    </m:r>
                  </m:oMath>
                </a14:m>
                <a:r>
                  <a:rPr lang="en-US" altLang="zh-CN" dirty="0"/>
                  <a:t>()</a:t>
                </a:r>
                <a:r>
                  <a:rPr lang="zh-CN" altLang="zh-CN" sz="1200" dirty="0">
                    <a:solidFill>
                      <a:srgbClr val="2B3649"/>
                    </a:solidFill>
                    <a:latin typeface="黑体" panose="02010609060101010101" pitchFamily="49" charset="-122"/>
                    <a:ea typeface="黑体" panose="02010609060101010101" pitchFamily="49" charset="-122"/>
                  </a:rPr>
                  <a:t>是</a:t>
                </a:r>
                <a:r>
                  <a:rPr lang="en-US" altLang="zh-CN" sz="1200" dirty="0">
                    <a:solidFill>
                      <a:srgbClr val="2B3649"/>
                    </a:solidFill>
                    <a:latin typeface="黑体" panose="02010609060101010101" pitchFamily="49" charset="-122"/>
                    <a:ea typeface="黑体" panose="02010609060101010101" pitchFamily="49" charset="-122"/>
                  </a:rPr>
                  <a:t>sigmoid</a:t>
                </a:r>
                <a:r>
                  <a:rPr lang="zh-CN" altLang="zh-CN" sz="1200" dirty="0">
                    <a:solidFill>
                      <a:srgbClr val="2B3649"/>
                    </a:solidFill>
                    <a:latin typeface="黑体" panose="02010609060101010101" pitchFamily="49" charset="-122"/>
                    <a:ea typeface="黑体" panose="02010609060101010101" pitchFamily="49" charset="-122"/>
                  </a:rPr>
                  <a:t>函数</a:t>
                </a:r>
                <a:r>
                  <a:rPr lang="zh-CN" altLang="en-US" sz="1200" dirty="0">
                    <a:solidFill>
                      <a:srgbClr val="2B3649"/>
                    </a:solidFill>
                    <a:latin typeface="黑体" panose="02010609060101010101" pitchFamily="49" charset="-122"/>
                    <a:ea typeface="黑体" panose="02010609060101010101" pitchFamily="49" charset="-122"/>
                  </a:rPr>
                  <a:t>。</a:t>
                </a:r>
              </a:p>
            </p:txBody>
          </p:sp>
        </mc:Choice>
        <mc:Fallback>
          <p:sp>
            <p:nvSpPr>
              <p:cNvPr id="10" name="矩形 9"/>
              <p:cNvSpPr>
                <a:spLocks noRot="1" noChangeAspect="1" noMove="1" noResize="1" noEditPoints="1" noAdjustHandles="1" noChangeArrowheads="1" noChangeShapeType="1" noTextEdit="1"/>
              </p:cNvSpPr>
              <p:nvPr/>
            </p:nvSpPr>
            <p:spPr>
              <a:xfrm>
                <a:off x="1891258" y="3195918"/>
                <a:ext cx="6348335" cy="507831"/>
              </a:xfrm>
              <a:prstGeom prst="rect">
                <a:avLst/>
              </a:prstGeom>
              <a:blipFill>
                <a:blip r:embed="rId5"/>
                <a:stretch>
                  <a:fillRect l="-192" t="-1190" b="-10714"/>
                </a:stretch>
              </a:blipFill>
            </p:spPr>
            <p:txBody>
              <a:bodyPr/>
              <a:lstStyle/>
              <a:p>
                <a:r>
                  <a:rPr lang="zh-CN" altLang="en-US">
                    <a:noFill/>
                  </a:rPr>
                  <a:t> </a:t>
                </a:r>
              </a:p>
            </p:txBody>
          </p:sp>
        </mc:Fallback>
      </mc:AlternateContent>
      <p:sp>
        <p:nvSpPr>
          <p:cNvPr id="2" name="矩形 1"/>
          <p:cNvSpPr/>
          <p:nvPr/>
        </p:nvSpPr>
        <p:spPr>
          <a:xfrm>
            <a:off x="1701382" y="3784267"/>
            <a:ext cx="3416320" cy="307777"/>
          </a:xfrm>
          <a:prstGeom prst="rect">
            <a:avLst/>
          </a:prstGeom>
        </p:spPr>
        <p:txBody>
          <a:bodyPr wrap="none">
            <a:spAutoFit/>
          </a:bodyPr>
          <a:lstStyle/>
          <a:p>
            <a:r>
              <a:rPr lang="zh-CN" altLang="zh-CN" sz="1400" dirty="0">
                <a:solidFill>
                  <a:srgbClr val="2B3649"/>
                </a:solidFill>
                <a:latin typeface="黑体" panose="02010609060101010101" pitchFamily="49" charset="-122"/>
                <a:ea typeface="黑体" panose="02010609060101010101" pitchFamily="49" charset="-122"/>
              </a:rPr>
              <a:t>主语实体和关系能够</a:t>
            </a:r>
            <a:r>
              <a:rPr lang="zh-CN" altLang="zh-CN" sz="1400" dirty="0">
                <a:solidFill>
                  <a:srgbClr val="C00000"/>
                </a:solidFill>
                <a:latin typeface="黑体" panose="02010609060101010101" pitchFamily="49" charset="-122"/>
                <a:ea typeface="黑体" panose="02010609060101010101" pitchFamily="49" charset="-122"/>
              </a:rPr>
              <a:t>相互约束</a:t>
            </a:r>
            <a:r>
              <a:rPr lang="zh-CN" altLang="zh-CN" sz="1400" dirty="0">
                <a:solidFill>
                  <a:srgbClr val="2B3649"/>
                </a:solidFill>
                <a:latin typeface="黑体" panose="02010609060101010101" pitchFamily="49" charset="-122"/>
                <a:ea typeface="黑体" panose="02010609060101010101" pitchFamily="49" charset="-122"/>
              </a:rPr>
              <a:t>提高准确率</a:t>
            </a:r>
            <a:endParaRPr lang="zh-CN" altLang="en-US" sz="1400" dirty="0">
              <a:solidFill>
                <a:srgbClr val="2B3649"/>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事实筛选</a:t>
            </a:r>
          </a:p>
        </p:txBody>
      </p:sp>
      <p:sp>
        <p:nvSpPr>
          <p:cNvPr id="16" name="矩形 15"/>
          <p:cNvSpPr/>
          <p:nvPr/>
        </p:nvSpPr>
        <p:spPr>
          <a:xfrm>
            <a:off x="1117513" y="1300389"/>
            <a:ext cx="2448106"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的联合事实筛选</a:t>
            </a:r>
          </a:p>
        </p:txBody>
      </p:sp>
      <p:sp>
        <p:nvSpPr>
          <p:cNvPr id="4" name="矩形 3"/>
          <p:cNvSpPr/>
          <p:nvPr/>
        </p:nvSpPr>
        <p:spPr>
          <a:xfrm>
            <a:off x="1416174" y="1613258"/>
            <a:ext cx="6438672" cy="523220"/>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）训练模型使得正确事实对与问题的相似度得分要高于错误事实对与问题的相似度得分</a:t>
            </a:r>
          </a:p>
        </p:txBody>
      </p:sp>
      <mc:AlternateContent xmlns:mc="http://schemas.openxmlformats.org/markup-compatibility/2006" xmlns:a14="http://schemas.microsoft.com/office/drawing/2010/main">
        <mc:Choice Requires="a14">
          <p:sp>
            <p:nvSpPr>
              <p:cNvPr id="8" name="矩形 7"/>
              <p:cNvSpPr/>
              <p:nvPr/>
            </p:nvSpPr>
            <p:spPr>
              <a:xfrm>
                <a:off x="1693888" y="2136478"/>
                <a:ext cx="6348335" cy="478336"/>
              </a:xfrm>
              <a:prstGeom prst="rect">
                <a:avLst/>
              </a:prstGeom>
            </p:spPr>
            <p:txBody>
              <a:bodyPr wrap="square">
                <a:spAutoFit/>
              </a:bodyPr>
              <a:lstStyle/>
              <a:p>
                <a:r>
                  <a:rPr lang="zh-CN" altLang="zh-CN" sz="1200" dirty="0">
                    <a:solidFill>
                      <a:srgbClr val="2B3649"/>
                    </a:solidFill>
                    <a:latin typeface="黑体" panose="02010609060101010101" pitchFamily="49" charset="-122"/>
                    <a:ea typeface="黑体" panose="02010609060101010101" pitchFamily="49" charset="-122"/>
                  </a:rPr>
                  <a:t>损失函数为：</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𝐿</m:t>
                        </m:r>
                      </m:e>
                      <m:sub>
                        <m:r>
                          <a:rPr lang="en-US" altLang="zh-CN" sz="1200" i="1">
                            <a:latin typeface="Cambria Math" panose="02040503050406030204" pitchFamily="18" charset="0"/>
                          </a:rPr>
                          <m:t>𝑞</m:t>
                        </m:r>
                        <m:r>
                          <a:rPr lang="en-US" altLang="zh-CN" sz="1200" i="1">
                            <a:latin typeface="Cambria Math" panose="02040503050406030204" pitchFamily="18" charset="0"/>
                          </a:rPr>
                          <m:t>,</m:t>
                        </m:r>
                        <m:r>
                          <a:rPr lang="en-US" altLang="zh-CN" sz="1200" i="1">
                            <a:latin typeface="Cambria Math" panose="02040503050406030204" pitchFamily="18" charset="0"/>
                          </a:rPr>
                          <m:t>𝑧</m:t>
                        </m:r>
                        <m:r>
                          <a:rPr lang="en-US" altLang="zh-CN" sz="1200" i="1">
                            <a:latin typeface="Cambria Math" panose="02040503050406030204" pitchFamily="18" charset="0"/>
                          </a:rPr>
                          <m:t>,</m:t>
                        </m:r>
                        <m:r>
                          <a:rPr lang="en-US" altLang="zh-CN" sz="1200" i="1">
                            <a:latin typeface="Cambria Math" panose="02040503050406030204" pitchFamily="18" charset="0"/>
                          </a:rPr>
                          <m:t>𝑧</m:t>
                        </m:r>
                        <m:r>
                          <a:rPr lang="en-US" altLang="zh-CN" sz="1200" i="1">
                            <a:latin typeface="Cambria Math" panose="02040503050406030204" pitchFamily="18" charset="0"/>
                          </a:rPr>
                          <m:t>′</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𝑆</m:t>
                            </m:r>
                          </m:e>
                          <m:sup>
                            <m:r>
                              <a:rPr lang="en-US" altLang="zh-CN" sz="1200" i="1">
                                <a:latin typeface="Cambria Math" panose="02040503050406030204" pitchFamily="18" charset="0"/>
                              </a:rPr>
                              <m:t>−</m:t>
                            </m:r>
                          </m:sup>
                        </m:sSup>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𝑆</m:t>
                            </m:r>
                          </m:e>
                          <m:sup>
                            <m:r>
                              <a:rPr lang="en-US" altLang="zh-CN" sz="1200" i="1">
                                <a:latin typeface="Cambria Math" panose="02040503050406030204" pitchFamily="18" charset="0"/>
                              </a:rPr>
                              <m:t>+</m:t>
                            </m:r>
                          </m:sup>
                        </m:sSup>
                        <m:r>
                          <a:rPr lang="en-US" altLang="zh-CN" sz="1200" i="1">
                            <a:latin typeface="Cambria Math" panose="02040503050406030204" pitchFamily="18" charset="0"/>
                          </a:rPr>
                          <m:t>+</m:t>
                        </m:r>
                        <m:r>
                          <a:rPr lang="en-US" altLang="zh-CN" sz="1200" i="1">
                            <a:latin typeface="Cambria Math" panose="02040503050406030204" pitchFamily="18" charset="0"/>
                          </a:rPr>
                          <m:t>𝛾</m:t>
                        </m:r>
                        <m:r>
                          <a:rPr lang="en-US" altLang="zh-CN" sz="1200" i="1">
                            <a:latin typeface="Cambria Math" panose="02040503050406030204" pitchFamily="18" charset="0"/>
                          </a:rPr>
                          <m:t>]</m:t>
                        </m:r>
                      </m:e>
                      <m:sub>
                        <m:r>
                          <a:rPr lang="en-US" altLang="zh-CN" sz="1200" i="1">
                            <a:latin typeface="Cambria Math" panose="02040503050406030204" pitchFamily="18" charset="0"/>
                          </a:rPr>
                          <m:t>+</m:t>
                        </m:r>
                      </m:sub>
                    </m:sSub>
                  </m:oMath>
                </a14:m>
                <a:r>
                  <a:rPr lang="zh-CN" altLang="zh-CN" sz="1200" dirty="0"/>
                  <a:t>，</a:t>
                </a:r>
                <a:r>
                  <a:rPr lang="zh-CN" altLang="zh-CN" sz="1200" dirty="0">
                    <a:solidFill>
                      <a:srgbClr val="2B3649"/>
                    </a:solidFill>
                    <a:latin typeface="黑体" panose="02010609060101010101" pitchFamily="49" charset="-122"/>
                    <a:ea typeface="黑体" panose="02010609060101010101" pitchFamily="49" charset="-122"/>
                  </a:rPr>
                  <a:t>其中</a:t>
                </a:r>
                <a:r>
                  <a:rPr lang="en-US" altLang="zh-CN" sz="1200" dirty="0"/>
                  <a:t>z</a:t>
                </a:r>
                <a:r>
                  <a:rPr lang="zh-CN" altLang="zh-CN" sz="1200" dirty="0">
                    <a:solidFill>
                      <a:srgbClr val="2B3649"/>
                    </a:solidFill>
                    <a:latin typeface="黑体" panose="02010609060101010101" pitchFamily="49" charset="-122"/>
                    <a:ea typeface="黑体" panose="02010609060101010101" pitchFamily="49" charset="-122"/>
                  </a:rPr>
                  <a:t>为正确事实对，</a:t>
                </a:r>
                <a:r>
                  <a:rPr lang="en-US" altLang="zh-CN" sz="1200" dirty="0"/>
                  <a:t>z’</a:t>
                </a:r>
                <a:r>
                  <a:rPr lang="zh-CN" altLang="zh-CN" sz="1200" dirty="0">
                    <a:solidFill>
                      <a:srgbClr val="2B3649"/>
                    </a:solidFill>
                    <a:latin typeface="黑体" panose="02010609060101010101" pitchFamily="49" charset="-122"/>
                    <a:ea typeface="黑体" panose="02010609060101010101" pitchFamily="49" charset="-122"/>
                  </a:rPr>
                  <a:t>为负采样事实对，</a:t>
                </a:r>
                <a:r>
                  <a:rPr lang="en-US" altLang="zh-CN" sz="1200" dirty="0">
                    <a:solidFill>
                      <a:srgbClr val="2B3649"/>
                    </a:solidFill>
                    <a:latin typeface="黑体" panose="02010609060101010101" pitchFamily="49" charset="-122"/>
                    <a:ea typeface="黑体" panose="02010609060101010101" pitchFamily="49" charset="-122"/>
                  </a:rPr>
                  <a:t>S</a:t>
                </a:r>
                <a:r>
                  <a:rPr lang="en-US" altLang="zh-CN" sz="1200" baseline="30000" dirty="0">
                    <a:solidFill>
                      <a:srgbClr val="2B3649"/>
                    </a:solidFill>
                    <a:latin typeface="黑体" panose="02010609060101010101" pitchFamily="49" charset="-122"/>
                    <a:ea typeface="黑体" panose="02010609060101010101" pitchFamily="49" charset="-122"/>
                  </a:rPr>
                  <a:t>+</a:t>
                </a:r>
                <a:r>
                  <a:rPr lang="zh-CN" altLang="zh-CN" sz="1200" dirty="0">
                    <a:solidFill>
                      <a:srgbClr val="2B3649"/>
                    </a:solidFill>
                    <a:latin typeface="黑体" panose="02010609060101010101" pitchFamily="49" charset="-122"/>
                    <a:ea typeface="黑体" panose="02010609060101010101" pitchFamily="49" charset="-122"/>
                  </a:rPr>
                  <a:t>为正确事实对得分，</a:t>
                </a:r>
                <a:r>
                  <a:rPr lang="en-US" altLang="zh-CN" sz="1200" dirty="0">
                    <a:solidFill>
                      <a:srgbClr val="2B3649"/>
                    </a:solidFill>
                    <a:latin typeface="黑体" panose="02010609060101010101" pitchFamily="49" charset="-122"/>
                    <a:ea typeface="黑体" panose="02010609060101010101" pitchFamily="49" charset="-122"/>
                  </a:rPr>
                  <a:t>S</a:t>
                </a:r>
                <a:r>
                  <a:rPr lang="en-US" altLang="zh-CN" sz="1200" baseline="30000" dirty="0">
                    <a:solidFill>
                      <a:srgbClr val="2B3649"/>
                    </a:solidFill>
                    <a:latin typeface="黑体" panose="02010609060101010101" pitchFamily="49" charset="-122"/>
                    <a:ea typeface="黑体" panose="02010609060101010101" pitchFamily="49" charset="-122"/>
                  </a:rPr>
                  <a:t>-</a:t>
                </a:r>
                <a:r>
                  <a:rPr lang="zh-CN" altLang="zh-CN" sz="1200" dirty="0">
                    <a:solidFill>
                      <a:srgbClr val="2B3649"/>
                    </a:solidFill>
                    <a:latin typeface="黑体" panose="02010609060101010101" pitchFamily="49" charset="-122"/>
                    <a:ea typeface="黑体" panose="02010609060101010101" pitchFamily="49" charset="-122"/>
                  </a:rPr>
                  <a:t>为负采样事实对得分，γ为余量超参数，</a:t>
                </a:r>
                <a:r>
                  <a:rPr lang="en-US" altLang="zh-CN" sz="1200" dirty="0"/>
                  <a:t>[*]</a:t>
                </a:r>
                <a:r>
                  <a:rPr lang="en-US" altLang="zh-CN" sz="1200" baseline="-25000" dirty="0"/>
                  <a:t>+</a:t>
                </a:r>
                <a:r>
                  <a:rPr lang="zh-CN" altLang="zh-CN" sz="1200" dirty="0">
                    <a:solidFill>
                      <a:srgbClr val="2B3649"/>
                    </a:solidFill>
                    <a:latin typeface="黑体" panose="02010609060101010101" pitchFamily="49" charset="-122"/>
                    <a:ea typeface="黑体" panose="02010609060101010101" pitchFamily="49" charset="-122"/>
                  </a:rPr>
                  <a:t>表示结果只保留正值。</a:t>
                </a:r>
                <a:endParaRPr lang="zh-CN" altLang="en-US" sz="1200" dirty="0">
                  <a:solidFill>
                    <a:srgbClr val="2B3649"/>
                  </a:solidFill>
                  <a:latin typeface="黑体" panose="02010609060101010101" pitchFamily="49" charset="-122"/>
                  <a:ea typeface="黑体" panose="02010609060101010101" pitchFamily="49"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1693888" y="2136478"/>
                <a:ext cx="6348335" cy="478336"/>
              </a:xfrm>
              <a:prstGeom prst="rect">
                <a:avLst/>
              </a:prstGeom>
              <a:blipFill>
                <a:blip r:embed="rId4"/>
                <a:stretch>
                  <a:fillRect l="-96" t="-1266" b="-8861"/>
                </a:stretch>
              </a:blipFill>
            </p:spPr>
            <p:txBody>
              <a:bodyPr/>
              <a:lstStyle/>
              <a:p>
                <a:r>
                  <a:rPr lang="zh-CN" altLang="en-US">
                    <a:noFill/>
                  </a:rPr>
                  <a:t> </a:t>
                </a:r>
              </a:p>
            </p:txBody>
          </p:sp>
        </mc:Fallback>
      </mc:AlternateContent>
      <p:pic>
        <p:nvPicPr>
          <p:cNvPr id="12" name="图片 11"/>
          <p:cNvPicPr/>
          <p:nvPr/>
        </p:nvPicPr>
        <p:blipFill>
          <a:blip r:embed="rId5"/>
          <a:stretch>
            <a:fillRect/>
          </a:stretch>
        </p:blipFill>
        <p:spPr>
          <a:xfrm>
            <a:off x="3426676" y="2571750"/>
            <a:ext cx="2417668" cy="2023335"/>
          </a:xfrm>
          <a:prstGeom prst="rect">
            <a:avLst/>
          </a:prstGeom>
        </p:spPr>
      </p:pic>
      <p:sp>
        <p:nvSpPr>
          <p:cNvPr id="3" name="矩形 2"/>
          <p:cNvSpPr/>
          <p:nvPr/>
        </p:nvSpPr>
        <p:spPr>
          <a:xfrm>
            <a:off x="1228797" y="3205772"/>
            <a:ext cx="2031325" cy="461665"/>
          </a:xfrm>
          <a:prstGeom prst="rect">
            <a:avLst/>
          </a:prstGeom>
        </p:spPr>
        <p:txBody>
          <a:bodyPr wrap="none">
            <a:spAutoFit/>
          </a:bodyPr>
          <a:lstStyle/>
          <a:p>
            <a:r>
              <a:rPr lang="zh-CN" altLang="zh-CN" sz="12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通过模型学习来自动</a:t>
            </a:r>
            <a:r>
              <a:rPr lang="zh-CN" altLang="zh-CN" sz="1200" dirty="0">
                <a:solidFill>
                  <a:srgbClr val="C00000"/>
                </a:solidFill>
                <a:latin typeface="黑体" panose="02010609060101010101" pitchFamily="49" charset="-122"/>
                <a:ea typeface="黑体" panose="02010609060101010101" pitchFamily="49" charset="-122"/>
              </a:rPr>
              <a:t>平衡</a:t>
            </a:r>
            <a:endParaRPr lang="en-US" altLang="zh-CN" sz="1200" dirty="0">
              <a:solidFill>
                <a:srgbClr val="C00000"/>
              </a:solidFill>
              <a:latin typeface="黑体" panose="02010609060101010101" pitchFamily="49" charset="-122"/>
              <a:ea typeface="黑体" panose="02010609060101010101" pitchFamily="49" charset="-122"/>
            </a:endParaRPr>
          </a:p>
          <a:p>
            <a:r>
              <a:rPr lang="zh-CN" altLang="zh-CN" sz="1200" dirty="0">
                <a:solidFill>
                  <a:srgbClr val="C00000"/>
                </a:solidFill>
                <a:latin typeface="黑体" panose="02010609060101010101" pitchFamily="49" charset="-122"/>
                <a:ea typeface="黑体" panose="02010609060101010101" pitchFamily="49" charset="-122"/>
              </a:rPr>
              <a:t>主语实体和关系的相互约束</a:t>
            </a:r>
            <a:endParaRPr lang="zh-CN" altLang="en-US" sz="1200" dirty="0">
              <a:solidFill>
                <a:srgbClr val="C000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5" name="矩形 14"/>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7" name="矩形 16"/>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4" name="文本框 23"/>
          <p:cNvSpPr txBox="1"/>
          <p:nvPr/>
        </p:nvSpPr>
        <p:spPr>
          <a:xfrm>
            <a:off x="2363907" y="1956707"/>
            <a:ext cx="889987"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01</a:t>
            </a:r>
            <a:endParaRPr lang="zh-CN" altLang="en-US" sz="8625" dirty="0">
              <a:solidFill>
                <a:schemeClr val="bg1"/>
              </a:solidFill>
              <a:latin typeface="Agency FB" panose="020B0503020202020204" pitchFamily="34" charset="0"/>
            </a:endParaRPr>
          </a:p>
        </p:txBody>
      </p:sp>
      <p:sp>
        <p:nvSpPr>
          <p:cNvPr id="25" name="文本框 24"/>
          <p:cNvSpPr txBox="1"/>
          <p:nvPr/>
        </p:nvSpPr>
        <p:spPr>
          <a:xfrm>
            <a:off x="3683613" y="2132431"/>
            <a:ext cx="3001458" cy="600164"/>
          </a:xfrm>
          <a:prstGeom prst="rect">
            <a:avLst/>
          </a:prstGeom>
          <a:noFill/>
        </p:spPr>
        <p:txBody>
          <a:bodyPr wrap="square" rtlCol="0">
            <a:spAutoFit/>
            <a:scene3d>
              <a:camera prst="orthographicFront"/>
              <a:lightRig rig="threePt" dir="t"/>
            </a:scene3d>
            <a:sp3d contourW="12700"/>
          </a:bodyPr>
          <a:lstStyle/>
          <a:p>
            <a:pPr algn="ctr"/>
            <a:r>
              <a:rPr lang="zh-CN" altLang="en-US" sz="3300" b="1" dirty="0">
                <a:solidFill>
                  <a:schemeClr val="bg1"/>
                </a:solidFill>
                <a:latin typeface="+mj-ea"/>
                <a:ea typeface="+mj-ea"/>
              </a:rPr>
              <a:t>新冠百科图谱</a:t>
            </a:r>
          </a:p>
        </p:txBody>
      </p:sp>
      <p:cxnSp>
        <p:nvCxnSpPr>
          <p:cNvPr id="27" name="直接连接符 2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par>
                                <p:cTn id="18" presetID="22" presetClass="entr" presetSubtype="1"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ppt_x</p:attrName>
                                        </p:attrNameLst>
                                      </p:cBhvr>
                                      <p:tavLst>
                                        <p:tav tm="0">
                                          <p:val>
                                            <p:strVal val="#ppt_x+#ppt_w*1.125000"/>
                                          </p:val>
                                        </p:tav>
                                        <p:tav tm="100000">
                                          <p:val>
                                            <p:strVal val="#ppt_x"/>
                                          </p:val>
                                        </p:tav>
                                      </p:tavLst>
                                    </p:anim>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6301" y="2958269"/>
            <a:ext cx="2629299" cy="572914"/>
          </a:xfrm>
          <a:prstGeom prst="rect">
            <a:avLst/>
          </a:prstGeom>
        </p:spPr>
        <p:txBody>
          <a:bodyPr wrap="square">
            <a:spAutoFit/>
          </a:bodyPr>
          <a:lstStyle/>
          <a:p>
            <a:pPr algn="r" defTabSz="914400">
              <a:lnSpc>
                <a:spcPct val="120000"/>
              </a:lnSpc>
              <a:defRPr/>
            </a:pPr>
            <a:r>
              <a:rPr lang="zh-CN" altLang="en-US" sz="2800" kern="0" dirty="0">
                <a:solidFill>
                  <a:schemeClr val="bg1"/>
                </a:solidFill>
                <a:ea typeface="微软雅黑" panose="020B0503020204020204" charset="-122"/>
                <a:cs typeface="Arial" panose="020B0604020202020204" pitchFamily="34" charset="0"/>
                <a:sym typeface="Arial" panose="020B0604020202020204" pitchFamily="34" charset="0"/>
              </a:rPr>
              <a:t>内部人员提升</a:t>
            </a:r>
          </a:p>
        </p:txBody>
      </p:sp>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模型设计</a:t>
            </a:r>
          </a:p>
        </p:txBody>
      </p:sp>
      <p:sp>
        <p:nvSpPr>
          <p:cNvPr id="15" name="矩形 14"/>
          <p:cNvSpPr/>
          <p:nvPr/>
        </p:nvSpPr>
        <p:spPr>
          <a:xfrm>
            <a:off x="820499" y="992612"/>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事实筛选</a:t>
            </a:r>
          </a:p>
        </p:txBody>
      </p:sp>
      <p:sp>
        <p:nvSpPr>
          <p:cNvPr id="16" name="矩形 15"/>
          <p:cNvSpPr/>
          <p:nvPr/>
        </p:nvSpPr>
        <p:spPr>
          <a:xfrm>
            <a:off x="1117513" y="1300389"/>
            <a:ext cx="2448106"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的联合事实筛选</a:t>
            </a:r>
          </a:p>
        </p:txBody>
      </p:sp>
      <p:sp>
        <p:nvSpPr>
          <p:cNvPr id="4" name="矩形 3"/>
          <p:cNvSpPr/>
          <p:nvPr/>
        </p:nvSpPr>
        <p:spPr>
          <a:xfrm>
            <a:off x="1416174" y="1713830"/>
            <a:ext cx="6438672" cy="523220"/>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1</a:t>
            </a:r>
            <a:r>
              <a:rPr lang="zh-CN" altLang="en-US" sz="1400" dirty="0">
                <a:solidFill>
                  <a:srgbClr val="2B3649"/>
                </a:solidFill>
                <a:latin typeface="黑体" panose="02010609060101010101" pitchFamily="49" charset="-122"/>
                <a:ea typeface="黑体" panose="02010609060101010101" pitchFamily="49" charset="-122"/>
              </a:rPr>
              <a:t>）训练模型使得正确事实对与问题的相似度得分要高于错误事实对与问题的相似度得分</a:t>
            </a:r>
          </a:p>
        </p:txBody>
      </p:sp>
      <p:sp>
        <p:nvSpPr>
          <p:cNvPr id="5" name="矩形 4"/>
          <p:cNvSpPr/>
          <p:nvPr/>
        </p:nvSpPr>
        <p:spPr>
          <a:xfrm>
            <a:off x="1416174" y="2342715"/>
            <a:ext cx="6311652" cy="307777"/>
          </a:xfrm>
          <a:prstGeom prst="rect">
            <a:avLst/>
          </a:prstGeom>
        </p:spPr>
        <p:txBody>
          <a:bodyPr wrap="square">
            <a:spAutoFit/>
          </a:bodyPr>
          <a:lstStyle/>
          <a:p>
            <a:r>
              <a:rPr lang="en-US" altLang="zh-CN" sz="1400" dirty="0">
                <a:solidFill>
                  <a:srgbClr val="2B3649"/>
                </a:solidFill>
                <a:latin typeface="黑体" panose="02010609060101010101" pitchFamily="49" charset="-122"/>
                <a:ea typeface="黑体" panose="02010609060101010101" pitchFamily="49" charset="-122"/>
              </a:rPr>
              <a:t>2</a:t>
            </a:r>
            <a:r>
              <a:rPr lang="zh-CN" altLang="en-US" sz="1400" dirty="0">
                <a:solidFill>
                  <a:srgbClr val="2B3649"/>
                </a:solidFill>
                <a:latin typeface="黑体" panose="02010609060101010101" pitchFamily="49" charset="-122"/>
                <a:ea typeface="黑体" panose="02010609060101010101" pitchFamily="49" charset="-122"/>
              </a:rPr>
              <a:t>）预测时，取最高得分的事实对</a:t>
            </a:r>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64521" y="1956707"/>
            <a:ext cx="1088760"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04</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600164"/>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实验结果</a:t>
            </a: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comb/>
      </p:transition>
    </mc:Choice>
    <mc:Fallback xmlns="">
      <p:transition>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2" presetClass="entr" presetSubtype="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lef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A_文本框 1"/>
          <p:cNvSpPr txBox="1"/>
          <p:nvPr>
            <p:custDataLst>
              <p:tags r:id="rId1"/>
            </p:custDataLst>
          </p:nvPr>
        </p:nvSpPr>
        <p:spPr>
          <a:xfrm>
            <a:off x="582613" y="561204"/>
            <a:ext cx="923330"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sym typeface="+mn-lt"/>
              </a:rPr>
              <a:t>实验结果</a:t>
            </a:r>
          </a:p>
        </p:txBody>
      </p:sp>
      <p:sp>
        <p:nvSpPr>
          <p:cNvPr id="15" name="矩形 14"/>
          <p:cNvSpPr/>
          <p:nvPr/>
        </p:nvSpPr>
        <p:spPr>
          <a:xfrm>
            <a:off x="820499" y="992612"/>
            <a:ext cx="1370888"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问答准确率</a:t>
            </a:r>
          </a:p>
        </p:txBody>
      </p:sp>
      <p:sp>
        <p:nvSpPr>
          <p:cNvPr id="16" name="矩形 15"/>
          <p:cNvSpPr/>
          <p:nvPr/>
        </p:nvSpPr>
        <p:spPr>
          <a:xfrm>
            <a:off x="1044278" y="2476097"/>
            <a:ext cx="4423006"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NER</a:t>
            </a:r>
            <a:r>
              <a:rPr lang="zh-CN" altLang="en-US" sz="1400" dirty="0">
                <a:solidFill>
                  <a:srgbClr val="2B3649"/>
                </a:solidFill>
                <a:latin typeface="黑体" panose="02010609060101010101" pitchFamily="49" charset="-122"/>
                <a:ea typeface="黑体" panose="02010609060101010101" pitchFamily="49" charset="-122"/>
              </a:rPr>
              <a:t>：  </a:t>
            </a:r>
            <a:r>
              <a:rPr lang="en-US" altLang="zh-CN" sz="1400" dirty="0">
                <a:solidFill>
                  <a:srgbClr val="2B3649"/>
                </a:solidFill>
                <a:latin typeface="黑体" panose="02010609060101010101" pitchFamily="49" charset="-122"/>
                <a:ea typeface="黑体" panose="02010609060101010101" pitchFamily="49" charset="-122"/>
              </a:rPr>
              <a:t>P:0.9912 R:0.9985 F1:0.9949</a:t>
            </a:r>
            <a:endParaRPr lang="zh-CN" altLang="en-US" sz="1400" dirty="0">
              <a:solidFill>
                <a:srgbClr val="2B3649"/>
              </a:solidFill>
              <a:latin typeface="黑体" panose="02010609060101010101" pitchFamily="49" charset="-122"/>
              <a:ea typeface="黑体" panose="02010609060101010101" pitchFamily="49" charset="-122"/>
            </a:endParaRPr>
          </a:p>
        </p:txBody>
      </p:sp>
      <p:sp>
        <p:nvSpPr>
          <p:cNvPr id="4" name="矩形 3"/>
          <p:cNvSpPr/>
          <p:nvPr/>
        </p:nvSpPr>
        <p:spPr>
          <a:xfrm>
            <a:off x="1505943" y="1333490"/>
            <a:ext cx="6438672" cy="307777"/>
          </a:xfrm>
          <a:prstGeom prst="rect">
            <a:avLst/>
          </a:prstGeom>
        </p:spPr>
        <p:txBody>
          <a:bodyPr wrap="square">
            <a:spAutoFit/>
          </a:bodyPr>
          <a:lstStyle/>
          <a:p>
            <a:r>
              <a:rPr lang="zh-CN" altLang="en-US" sz="1400" dirty="0">
                <a:solidFill>
                  <a:srgbClr val="2B3649"/>
                </a:solidFill>
                <a:latin typeface="黑体" panose="02010609060101010101" pitchFamily="49" charset="-122"/>
                <a:ea typeface="黑体" panose="02010609060101010101" pitchFamily="49" charset="-122"/>
              </a:rPr>
              <a:t>测试集数量</a:t>
            </a:r>
            <a:r>
              <a:rPr lang="en-US" altLang="zh-CN" sz="1400" dirty="0">
                <a:solidFill>
                  <a:srgbClr val="2B3649"/>
                </a:solidFill>
                <a:latin typeface="黑体" panose="02010609060101010101" pitchFamily="49" charset="-122"/>
                <a:ea typeface="黑体" panose="02010609060101010101" pitchFamily="49" charset="-122"/>
              </a:rPr>
              <a:t>4371</a:t>
            </a:r>
            <a:r>
              <a:rPr lang="zh-CN" altLang="en-US" sz="1400" dirty="0">
                <a:solidFill>
                  <a:srgbClr val="2B3649"/>
                </a:solidFill>
                <a:latin typeface="黑体" panose="02010609060101010101" pitchFamily="49" charset="-122"/>
                <a:ea typeface="黑体" panose="02010609060101010101" pitchFamily="49" charset="-122"/>
              </a:rPr>
              <a:t>，问答准确率为</a:t>
            </a:r>
            <a:r>
              <a:rPr lang="en-US" altLang="zh-CN" sz="1400" dirty="0">
                <a:solidFill>
                  <a:srgbClr val="2B3649"/>
                </a:solidFill>
                <a:latin typeface="黑体" panose="02010609060101010101" pitchFamily="49" charset="-122"/>
                <a:ea typeface="黑体" panose="02010609060101010101" pitchFamily="49" charset="-122"/>
              </a:rPr>
              <a:t>90.10%</a:t>
            </a:r>
            <a:endParaRPr lang="zh-CN" altLang="en-US" sz="1400" dirty="0">
              <a:solidFill>
                <a:srgbClr val="2B3649"/>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E9BF7F18-3C22-419A-8DE5-D76059781BCF}"/>
                  </a:ext>
                </a:extLst>
              </p:cNvPr>
              <p:cNvSpPr/>
              <p:nvPr/>
            </p:nvSpPr>
            <p:spPr>
              <a:xfrm>
                <a:off x="3199085" y="1641267"/>
                <a:ext cx="2416046" cy="52052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𝑎𝑐𝑐𝑢𝑟𝑎𝑐𝑦</m:t>
                      </m:r>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limLoc m:val="subSup"/>
                              <m:ctrlPr>
                                <a:rPr lang="zh-CN" altLang="en-US" i="1">
                                  <a:latin typeface="Cambria Math" panose="02040503050406030204" pitchFamily="18" charset="0"/>
                                </a:rPr>
                              </m:ctrlPr>
                            </m:naryPr>
                            <m:sub>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0">
                                      <a:latin typeface="Cambria Math" panose="02040503050406030204" pitchFamily="18" charset="0"/>
                                    </a:rPr>
                                    <m:t>1</m:t>
                                  </m:r>
                                </m:e>
                                <m:sub>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𝑠</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𝑝</m:t>
                                              </m:r>
                                            </m:e>
                                          </m:acc>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e>
                                  </m:d>
                                </m:sub>
                              </m:sSub>
                            </m:e>
                          </m:nary>
                        </m:num>
                        <m:den>
                          <m:r>
                            <a:rPr lang="zh-CN" altLang="en-US" i="1">
                              <a:latin typeface="Cambria Math" panose="02040503050406030204" pitchFamily="18" charset="0"/>
                            </a:rPr>
                            <m:t>𝑁</m:t>
                          </m:r>
                        </m:den>
                      </m:f>
                    </m:oMath>
                  </m:oMathPara>
                </a14:m>
                <a:endParaRPr lang="zh-CN" altLang="en-US" dirty="0"/>
              </a:p>
            </p:txBody>
          </p:sp>
        </mc:Choice>
        <mc:Fallback xmlns="">
          <p:sp>
            <p:nvSpPr>
              <p:cNvPr id="2" name="矩形 1">
                <a:extLst>
                  <a:ext uri="{FF2B5EF4-FFF2-40B4-BE49-F238E27FC236}">
                    <a16:creationId xmlns:a16="http://schemas.microsoft.com/office/drawing/2014/main" id="{E9BF7F18-3C22-419A-8DE5-D76059781BCF}"/>
                  </a:ext>
                </a:extLst>
              </p:cNvPr>
              <p:cNvSpPr>
                <a:spLocks noRot="1" noChangeAspect="1" noMove="1" noResize="1" noEditPoints="1" noAdjustHandles="1" noChangeArrowheads="1" noChangeShapeType="1" noTextEdit="1"/>
              </p:cNvSpPr>
              <p:nvPr/>
            </p:nvSpPr>
            <p:spPr>
              <a:xfrm>
                <a:off x="3199085" y="1641267"/>
                <a:ext cx="2416046" cy="520527"/>
              </a:xfrm>
              <a:prstGeom prst="rect">
                <a:avLst/>
              </a:prstGeom>
              <a:blipFill>
                <a:blip r:embed="rId4"/>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6E1D5BA9-A93B-471A-94A8-C582B8032692}"/>
              </a:ext>
            </a:extLst>
          </p:cNvPr>
          <p:cNvSpPr/>
          <p:nvPr/>
        </p:nvSpPr>
        <p:spPr>
          <a:xfrm>
            <a:off x="820499" y="2135219"/>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主语检测</a:t>
            </a:r>
          </a:p>
        </p:txBody>
      </p:sp>
      <p:sp>
        <p:nvSpPr>
          <p:cNvPr id="10" name="矩形 9">
            <a:extLst>
              <a:ext uri="{FF2B5EF4-FFF2-40B4-BE49-F238E27FC236}">
                <a16:creationId xmlns:a16="http://schemas.microsoft.com/office/drawing/2014/main" id="{8C19AA9A-E708-4949-B097-72E7A6817BF8}"/>
              </a:ext>
            </a:extLst>
          </p:cNvPr>
          <p:cNvSpPr/>
          <p:nvPr/>
        </p:nvSpPr>
        <p:spPr>
          <a:xfrm>
            <a:off x="1044278" y="2811087"/>
            <a:ext cx="4871847"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a:t>
            </a:r>
            <a:r>
              <a:rPr lang="en-US" altLang="zh-CN" sz="1400" dirty="0">
                <a:solidFill>
                  <a:srgbClr val="2B3649"/>
                </a:solidFill>
                <a:latin typeface="黑体" panose="02010609060101010101" pitchFamily="49" charset="-122"/>
                <a:ea typeface="黑体" panose="02010609060101010101" pitchFamily="49" charset="-122"/>
              </a:rPr>
              <a:t>Span</a:t>
            </a:r>
            <a:r>
              <a:rPr lang="zh-CN" altLang="en-US" sz="1400" dirty="0">
                <a:solidFill>
                  <a:srgbClr val="2B3649"/>
                </a:solidFill>
                <a:latin typeface="黑体" panose="02010609060101010101" pitchFamily="49" charset="-122"/>
                <a:ea typeface="黑体" panose="02010609060101010101" pitchFamily="49" charset="-122"/>
              </a:rPr>
              <a:t>检测：  </a:t>
            </a:r>
            <a:r>
              <a:rPr lang="en-US" altLang="zh-CN" sz="1400" dirty="0">
                <a:solidFill>
                  <a:srgbClr val="2B3649"/>
                </a:solidFill>
                <a:latin typeface="黑体" panose="02010609060101010101" pitchFamily="49" charset="-122"/>
                <a:ea typeface="黑体" panose="02010609060101010101" pitchFamily="49" charset="-122"/>
              </a:rPr>
              <a:t>P:0.9972 R:0.9995 F1:0.9983</a:t>
            </a:r>
            <a:endParaRPr lang="zh-CN" altLang="en-US" sz="1400" dirty="0">
              <a:solidFill>
                <a:srgbClr val="2B3649"/>
              </a:solidFill>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53EA856E-4EE4-4E6A-B9D1-1BB57AF19702}"/>
              </a:ext>
            </a:extLst>
          </p:cNvPr>
          <p:cNvSpPr/>
          <p:nvPr/>
        </p:nvSpPr>
        <p:spPr>
          <a:xfrm>
            <a:off x="4957071" y="3482555"/>
            <a:ext cx="2249334" cy="307777"/>
          </a:xfrm>
          <a:prstGeom prst="rect">
            <a:avLst/>
          </a:prstGeom>
        </p:spPr>
        <p:txBody>
          <a:bodyPr wrap="none">
            <a:spAutoFit/>
          </a:bodyPr>
          <a:lstStyle/>
          <a:p>
            <a:r>
              <a:rPr lang="en-US" altLang="zh-CN" sz="1400" dirty="0">
                <a:solidFill>
                  <a:srgbClr val="2B3649"/>
                </a:solidFill>
                <a:latin typeface="黑体" panose="02010609060101010101" pitchFamily="49" charset="-122"/>
                <a:ea typeface="黑体" panose="02010609060101010101" pitchFamily="49" charset="-122"/>
              </a:rPr>
              <a:t>Top-1</a:t>
            </a:r>
            <a:r>
              <a:rPr lang="zh-CN" altLang="en-US" sz="1400" dirty="0">
                <a:solidFill>
                  <a:srgbClr val="2B3649"/>
                </a:solidFill>
                <a:latin typeface="黑体" panose="02010609060101010101" pitchFamily="49" charset="-122"/>
                <a:ea typeface="黑体" panose="02010609060101010101" pitchFamily="49" charset="-122"/>
              </a:rPr>
              <a:t>实体</a:t>
            </a:r>
            <a:r>
              <a:rPr lang="en-US" altLang="zh-CN" sz="1400" dirty="0">
                <a:solidFill>
                  <a:srgbClr val="2B3649"/>
                </a:solidFill>
                <a:latin typeface="黑体" panose="02010609060101010101" pitchFamily="49" charset="-122"/>
                <a:ea typeface="黑体" panose="02010609060101010101" pitchFamily="49" charset="-122"/>
              </a:rPr>
              <a:t>Recall</a:t>
            </a:r>
            <a:r>
              <a:rPr lang="zh-CN" altLang="en-US" sz="1400" dirty="0">
                <a:solidFill>
                  <a:srgbClr val="2B3649"/>
                </a:solidFill>
                <a:latin typeface="黑体" panose="02010609060101010101" pitchFamily="49" charset="-122"/>
                <a:ea typeface="黑体" panose="02010609060101010101" pitchFamily="49" charset="-122"/>
              </a:rPr>
              <a:t>：</a:t>
            </a:r>
            <a:r>
              <a:rPr lang="en-US" altLang="zh-CN" sz="1400" dirty="0">
                <a:solidFill>
                  <a:srgbClr val="2B3649"/>
                </a:solidFill>
                <a:latin typeface="黑体" panose="02010609060101010101" pitchFamily="49" charset="-122"/>
                <a:ea typeface="黑体" panose="02010609060101010101" pitchFamily="49" charset="-122"/>
              </a:rPr>
              <a:t>0.9092</a:t>
            </a:r>
            <a:endParaRPr lang="zh-CN" altLang="en-US" sz="1400" dirty="0">
              <a:solidFill>
                <a:srgbClr val="2B3649"/>
              </a:solidFill>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BB904F6A-CE27-4100-AD60-3BB4C38F2C58}"/>
              </a:ext>
            </a:extLst>
          </p:cNvPr>
          <p:cNvSpPr/>
          <p:nvPr/>
        </p:nvSpPr>
        <p:spPr>
          <a:xfrm>
            <a:off x="820499" y="3147565"/>
            <a:ext cx="1191352" cy="307777"/>
          </a:xfrm>
          <a:prstGeom prst="rect">
            <a:avLst/>
          </a:prstGeom>
        </p:spPr>
        <p:txBody>
          <a:bodyPr wrap="none">
            <a:spAutoFit/>
          </a:bodyPr>
          <a:lstStyle/>
          <a:p>
            <a:pPr marL="285750" indent="-285750">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事实筛选</a:t>
            </a:r>
          </a:p>
        </p:txBody>
      </p:sp>
      <p:sp>
        <p:nvSpPr>
          <p:cNvPr id="14" name="矩形 13">
            <a:extLst>
              <a:ext uri="{FF2B5EF4-FFF2-40B4-BE49-F238E27FC236}">
                <a16:creationId xmlns:a16="http://schemas.microsoft.com/office/drawing/2014/main" id="{4E9E7247-E255-4CCE-A977-AF3FA6F6A3B5}"/>
              </a:ext>
            </a:extLst>
          </p:cNvPr>
          <p:cNvSpPr/>
          <p:nvPr/>
        </p:nvSpPr>
        <p:spPr>
          <a:xfrm>
            <a:off x="1044278" y="3483189"/>
            <a:ext cx="3884397"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的短文本分类</a:t>
            </a:r>
            <a:r>
              <a:rPr lang="zh-CN" altLang="en-US" sz="1400">
                <a:solidFill>
                  <a:srgbClr val="2B3649"/>
                </a:solidFill>
                <a:latin typeface="黑体" panose="02010609060101010101" pitchFamily="49" charset="-122"/>
                <a:ea typeface="黑体" panose="02010609060101010101" pitchFamily="49" charset="-122"/>
              </a:rPr>
              <a:t>： </a:t>
            </a:r>
            <a:r>
              <a:rPr lang="en-US" altLang="zh-CN" sz="1400">
                <a:solidFill>
                  <a:srgbClr val="2B3649"/>
                </a:solidFill>
                <a:latin typeface="黑体" panose="02010609060101010101" pitchFamily="49" charset="-122"/>
                <a:ea typeface="黑体" panose="02010609060101010101" pitchFamily="49" charset="-122"/>
              </a:rPr>
              <a:t>Accuracy</a:t>
            </a:r>
            <a:r>
              <a:rPr lang="en-US" altLang="zh-CN" sz="1400" dirty="0">
                <a:solidFill>
                  <a:srgbClr val="2B3649"/>
                </a:solidFill>
                <a:latin typeface="黑体" panose="02010609060101010101" pitchFamily="49" charset="-122"/>
                <a:ea typeface="黑体" panose="02010609060101010101" pitchFamily="49" charset="-122"/>
              </a:rPr>
              <a:t>:0.9867</a:t>
            </a:r>
            <a:endParaRPr lang="zh-CN" altLang="en-US" sz="1400" dirty="0">
              <a:solidFill>
                <a:srgbClr val="2B3649"/>
              </a:solidFill>
              <a:latin typeface="黑体" panose="02010609060101010101" pitchFamily="49" charset="-122"/>
              <a:ea typeface="黑体" panose="02010609060101010101" pitchFamily="49" charset="-122"/>
            </a:endParaRPr>
          </a:p>
        </p:txBody>
      </p:sp>
      <p:sp>
        <p:nvSpPr>
          <p:cNvPr id="17" name="矩形 16">
            <a:extLst>
              <a:ext uri="{FF2B5EF4-FFF2-40B4-BE49-F238E27FC236}">
                <a16:creationId xmlns:a16="http://schemas.microsoft.com/office/drawing/2014/main" id="{9D67D0C2-6A3C-4729-B7BE-DA68BC869301}"/>
              </a:ext>
            </a:extLst>
          </p:cNvPr>
          <p:cNvSpPr/>
          <p:nvPr/>
        </p:nvSpPr>
        <p:spPr>
          <a:xfrm>
            <a:off x="1044278" y="3818443"/>
            <a:ext cx="2896947" cy="307777"/>
          </a:xfrm>
          <a:prstGeom prst="rect">
            <a:avLst/>
          </a:prstGeom>
        </p:spPr>
        <p:txBody>
          <a:bodyPr wrap="none">
            <a:spAutoFit/>
          </a:bodyPr>
          <a:lstStyle/>
          <a:p>
            <a:pPr marL="285750" indent="-285750">
              <a:buFont typeface="Wingdings" panose="05000000000000000000" pitchFamily="2" charset="2"/>
              <a:buChar char="p"/>
            </a:pPr>
            <a:r>
              <a:rPr lang="zh-CN" altLang="en-US" sz="1400" dirty="0">
                <a:solidFill>
                  <a:srgbClr val="2B3649"/>
                </a:solidFill>
                <a:latin typeface="黑体" panose="02010609060101010101" pitchFamily="49" charset="-122"/>
                <a:ea typeface="黑体" panose="02010609060101010101" pitchFamily="49" charset="-122"/>
              </a:rPr>
              <a:t>基于</a:t>
            </a:r>
            <a:r>
              <a:rPr lang="en-US" altLang="zh-CN" sz="1400" dirty="0">
                <a:solidFill>
                  <a:srgbClr val="2B3649"/>
                </a:solidFill>
                <a:latin typeface="黑体" panose="02010609060101010101" pitchFamily="49" charset="-122"/>
                <a:ea typeface="黑体" panose="02010609060101010101" pitchFamily="49" charset="-122"/>
              </a:rPr>
              <a:t>BERT</a:t>
            </a:r>
            <a:r>
              <a:rPr lang="zh-CN" altLang="en-US" sz="1400" dirty="0">
                <a:solidFill>
                  <a:srgbClr val="2B3649"/>
                </a:solidFill>
                <a:latin typeface="黑体" panose="02010609060101010101" pitchFamily="49" charset="-122"/>
                <a:ea typeface="黑体" panose="02010609060101010101" pitchFamily="49" charset="-122"/>
              </a:rPr>
              <a:t>的联合检测： </a:t>
            </a:r>
            <a:r>
              <a:rPr lang="zh-CN" altLang="en-US" sz="1200" dirty="0">
                <a:solidFill>
                  <a:srgbClr val="2B3649"/>
                </a:solidFill>
                <a:latin typeface="黑体" panose="02010609060101010101" pitchFamily="49" charset="-122"/>
                <a:ea typeface="黑体" panose="02010609060101010101" pitchFamily="49" charset="-122"/>
              </a:rPr>
              <a:t>实验中</a:t>
            </a:r>
          </a:p>
        </p:txBody>
      </p:sp>
    </p:spTree>
    <p:extLst>
      <p:ext uri="{BB962C8B-B14F-4D97-AF65-F5344CB8AC3E}">
        <p14:creationId xmlns:p14="http://schemas.microsoft.com/office/powerpoint/2010/main" val="2906774650"/>
      </p:ext>
    </p:extLst>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文本框 9"/>
          <p:cNvSpPr txBox="1"/>
          <p:nvPr/>
        </p:nvSpPr>
        <p:spPr>
          <a:xfrm>
            <a:off x="2145785" y="2225501"/>
            <a:ext cx="4852429" cy="692497"/>
          </a:xfrm>
          <a:prstGeom prst="rect">
            <a:avLst/>
          </a:prstGeom>
          <a:noFill/>
        </p:spPr>
        <p:txBody>
          <a:bodyPr wrap="square" rtlCol="0">
            <a:spAutoFit/>
            <a:scene3d>
              <a:camera prst="orthographicFront"/>
              <a:lightRig rig="threePt" dir="t"/>
            </a:scene3d>
            <a:sp3d contourW="12700"/>
          </a:bodyPr>
          <a:lstStyle/>
          <a:p>
            <a:pPr algn="ctr">
              <a:defRPr/>
            </a:pPr>
            <a:r>
              <a:rPr lang="en-US" altLang="zh-CN" sz="3900" b="1" dirty="0">
                <a:solidFill>
                  <a:schemeClr val="bg1"/>
                </a:solidFill>
                <a:latin typeface="方正黑体简体" panose="02010601030101010101" pitchFamily="2" charset="-122"/>
                <a:ea typeface="方正黑体简体" panose="02010601030101010101" pitchFamily="2" charset="-122"/>
              </a:rPr>
              <a:t>Q&amp;A</a:t>
            </a:r>
            <a:endParaRPr lang="zh-CN" altLang="en-US" sz="3900" b="1" dirty="0">
              <a:solidFill>
                <a:schemeClr val="bg1"/>
              </a:solidFill>
              <a:latin typeface="方正黑体简体" panose="02010601030101010101" pitchFamily="2" charset="-122"/>
              <a:ea typeface="方正黑体简体" panose="02010601030101010101" pitchFamily="2" charset="-122"/>
            </a:endParaRPr>
          </a:p>
        </p:txBody>
      </p:sp>
      <p:sp>
        <p:nvSpPr>
          <p:cNvPr id="13" name="矩形 12"/>
          <p:cNvSpPr/>
          <p:nvPr/>
        </p:nvSpPr>
        <p:spPr>
          <a:xfrm>
            <a:off x="2009994" y="1283525"/>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8)">
                                      <p:cBhvr>
                                        <p:cTn id="12" dur="750"/>
                                        <p:tgtEl>
                                          <p:spTgt spid="13"/>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图谱总体情况</a:t>
            </a:r>
          </a:p>
        </p:txBody>
      </p:sp>
      <p:sp>
        <p:nvSpPr>
          <p:cNvPr id="9" name="矩形 8"/>
          <p:cNvSpPr/>
          <p:nvPr/>
        </p:nvSpPr>
        <p:spPr>
          <a:xfrm>
            <a:off x="1154988" y="1297124"/>
            <a:ext cx="2954655" cy="1492716"/>
          </a:xfrm>
          <a:prstGeom prst="rect">
            <a:avLst/>
          </a:prstGeom>
        </p:spPr>
        <p:txBody>
          <a:bodyPr wrap="none">
            <a:spAutoFit/>
          </a:bodyPr>
          <a:lstStyle/>
          <a:p>
            <a:pPr marL="342900" indent="-342900">
              <a:lnSpc>
                <a:spcPct val="150000"/>
              </a:lnSpc>
              <a:buFont typeface="+mj-ea"/>
              <a:buAutoNum type="circleNumDbPlain"/>
            </a:pPr>
            <a:r>
              <a:rPr lang="zh-CN" altLang="en-US" sz="1400" dirty="0">
                <a:solidFill>
                  <a:srgbClr val="2B3649"/>
                </a:solidFill>
                <a:latin typeface="黑体" panose="02010609060101010101" pitchFamily="49" charset="-122"/>
                <a:ea typeface="黑体" panose="02010609060101010101" pitchFamily="49" charset="-122"/>
              </a:rPr>
              <a:t>三元组数量：</a:t>
            </a:r>
            <a:r>
              <a:rPr lang="en-US" altLang="zh-CN" sz="1400" dirty="0">
                <a:solidFill>
                  <a:srgbClr val="2B3649"/>
                </a:solidFill>
                <a:latin typeface="黑体" panose="02010609060101010101" pitchFamily="49" charset="-122"/>
                <a:ea typeface="黑体" panose="02010609060101010101" pitchFamily="49" charset="-122"/>
              </a:rPr>
              <a:t>242,592</a:t>
            </a:r>
          </a:p>
          <a:p>
            <a:pPr marL="342900" indent="-342900">
              <a:lnSpc>
                <a:spcPct val="150000"/>
              </a:lnSpc>
              <a:buFont typeface="+mj-ea"/>
              <a:buAutoNum type="circleNumDbPlain"/>
            </a:pPr>
            <a:r>
              <a:rPr lang="zh-CN" altLang="en-US" sz="1400" dirty="0">
                <a:solidFill>
                  <a:srgbClr val="2B3649"/>
                </a:solidFill>
                <a:latin typeface="黑体" panose="02010609060101010101" pitchFamily="49" charset="-122"/>
                <a:ea typeface="黑体" panose="02010609060101010101" pitchFamily="49" charset="-122"/>
              </a:rPr>
              <a:t>实体类型：</a:t>
            </a:r>
            <a:r>
              <a:rPr lang="en-US" altLang="zh-CN" sz="1400" dirty="0">
                <a:solidFill>
                  <a:srgbClr val="2B3649"/>
                </a:solidFill>
                <a:latin typeface="黑体" panose="02010609060101010101" pitchFamily="49" charset="-122"/>
                <a:ea typeface="黑体" panose="02010609060101010101" pitchFamily="49" charset="-122"/>
              </a:rPr>
              <a:t>7</a:t>
            </a:r>
            <a:r>
              <a:rPr lang="zh-CN" altLang="en-US" sz="1400" dirty="0">
                <a:solidFill>
                  <a:srgbClr val="2B3649"/>
                </a:solidFill>
                <a:latin typeface="黑体" panose="02010609060101010101" pitchFamily="49" charset="-122"/>
                <a:ea typeface="黑体" panose="02010609060101010101" pitchFamily="49" charset="-122"/>
              </a:rPr>
              <a:t>种，数量：</a:t>
            </a:r>
            <a:r>
              <a:rPr lang="en-US" altLang="zh-CN" sz="1400" dirty="0">
                <a:solidFill>
                  <a:srgbClr val="2B3649"/>
                </a:solidFill>
                <a:latin typeface="黑体" panose="02010609060101010101" pitchFamily="49" charset="-122"/>
                <a:ea typeface="黑体" panose="02010609060101010101" pitchFamily="49" charset="-122"/>
              </a:rPr>
              <a:t>23,855</a:t>
            </a:r>
          </a:p>
          <a:p>
            <a:pPr marL="342900" indent="-342900">
              <a:lnSpc>
                <a:spcPct val="150000"/>
              </a:lnSpc>
              <a:buFont typeface="+mj-ea"/>
              <a:buAutoNum type="circleNumDbPlain"/>
            </a:pPr>
            <a:r>
              <a:rPr lang="zh-CN" altLang="en-US" sz="1400" dirty="0">
                <a:solidFill>
                  <a:srgbClr val="2B3649"/>
                </a:solidFill>
                <a:latin typeface="黑体" panose="02010609060101010101" pitchFamily="49" charset="-122"/>
                <a:ea typeface="黑体" panose="02010609060101010101" pitchFamily="49" charset="-122"/>
              </a:rPr>
              <a:t>关系</a:t>
            </a:r>
            <a:r>
              <a:rPr lang="en-US" altLang="zh-CN" sz="1400" dirty="0">
                <a:solidFill>
                  <a:srgbClr val="2B3649"/>
                </a:solidFill>
                <a:latin typeface="黑体" panose="02010609060101010101" pitchFamily="49" charset="-122"/>
                <a:ea typeface="黑体" panose="02010609060101010101" pitchFamily="49" charset="-122"/>
              </a:rPr>
              <a:t>/</a:t>
            </a:r>
            <a:r>
              <a:rPr lang="zh-CN" altLang="en-US" sz="1400" dirty="0">
                <a:solidFill>
                  <a:srgbClr val="2B3649"/>
                </a:solidFill>
                <a:latin typeface="黑体" panose="02010609060101010101" pitchFamily="49" charset="-122"/>
                <a:ea typeface="黑体" panose="02010609060101010101" pitchFamily="49" charset="-122"/>
              </a:rPr>
              <a:t>属性：</a:t>
            </a:r>
            <a:r>
              <a:rPr lang="en-US" altLang="zh-CN" sz="1400" dirty="0">
                <a:solidFill>
                  <a:srgbClr val="2B3649"/>
                </a:solidFill>
                <a:latin typeface="黑体" panose="02010609060101010101" pitchFamily="49" charset="-122"/>
                <a:ea typeface="黑体" panose="02010609060101010101" pitchFamily="49" charset="-122"/>
              </a:rPr>
              <a:t>38</a:t>
            </a:r>
            <a:r>
              <a:rPr lang="zh-CN" altLang="en-US" sz="1400" dirty="0">
                <a:solidFill>
                  <a:srgbClr val="2B3649"/>
                </a:solidFill>
                <a:latin typeface="黑体" panose="02010609060101010101" pitchFamily="49" charset="-122"/>
                <a:ea typeface="黑体" panose="02010609060101010101" pitchFamily="49" charset="-122"/>
              </a:rPr>
              <a:t>种</a:t>
            </a:r>
            <a:endParaRPr lang="en-US" altLang="zh-CN" sz="1400" dirty="0">
              <a:solidFill>
                <a:srgbClr val="2B3649"/>
              </a:solidFill>
              <a:latin typeface="黑体" panose="02010609060101010101" pitchFamily="49" charset="-122"/>
              <a:ea typeface="黑体" panose="02010609060101010101" pitchFamily="49" charset="-122"/>
            </a:endParaRPr>
          </a:p>
          <a:p>
            <a:pPr marL="342900" indent="-342900">
              <a:buFont typeface="+mj-ea"/>
              <a:buAutoNum type="circleNumDbPlain"/>
            </a:pPr>
            <a:endParaRPr lang="en-US" altLang="zh-CN" sz="1400" dirty="0">
              <a:solidFill>
                <a:srgbClr val="2B3649"/>
              </a:solidFill>
              <a:latin typeface="黑体" panose="02010609060101010101" pitchFamily="49" charset="-122"/>
              <a:ea typeface="黑体" panose="02010609060101010101" pitchFamily="49" charset="-122"/>
            </a:endParaRPr>
          </a:p>
          <a:p>
            <a:pPr marL="342900" indent="-342900">
              <a:buFont typeface="+mj-ea"/>
              <a:buAutoNum type="circleNumDbPlain"/>
            </a:pPr>
            <a:endParaRPr lang="en-US" altLang="zh-CN" sz="1400" dirty="0">
              <a:solidFill>
                <a:srgbClr val="2B3649"/>
              </a:solidFill>
              <a:latin typeface="黑体" panose="02010609060101010101" pitchFamily="49" charset="-122"/>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图谱实体</a:t>
            </a:r>
          </a:p>
        </p:txBody>
      </p:sp>
      <p:graphicFrame>
        <p:nvGraphicFramePr>
          <p:cNvPr id="8" name="表格 7"/>
          <p:cNvGraphicFramePr>
            <a:graphicFrameLocks noGrp="1"/>
          </p:cNvGraphicFramePr>
          <p:nvPr/>
        </p:nvGraphicFramePr>
        <p:xfrm>
          <a:off x="1797966" y="1425068"/>
          <a:ext cx="5548068" cy="2293363"/>
        </p:xfrm>
        <a:graphic>
          <a:graphicData uri="http://schemas.openxmlformats.org/drawingml/2006/table">
            <a:tbl>
              <a:tblPr firstRow="1" firstCol="1" bandRow="1">
                <a:tableStyleId>{5C22544A-7EE6-4342-B048-85BDC9FD1C3A}</a:tableStyleId>
              </a:tblPr>
              <a:tblGrid>
                <a:gridCol w="1849133">
                  <a:extLst>
                    <a:ext uri="{9D8B030D-6E8A-4147-A177-3AD203B41FA5}">
                      <a16:colId xmlns:a16="http://schemas.microsoft.com/office/drawing/2014/main" val="20000"/>
                    </a:ext>
                  </a:extLst>
                </a:gridCol>
                <a:gridCol w="1849133">
                  <a:extLst>
                    <a:ext uri="{9D8B030D-6E8A-4147-A177-3AD203B41FA5}">
                      <a16:colId xmlns:a16="http://schemas.microsoft.com/office/drawing/2014/main" val="20001"/>
                    </a:ext>
                  </a:extLst>
                </a:gridCol>
                <a:gridCol w="1849802">
                  <a:extLst>
                    <a:ext uri="{9D8B030D-6E8A-4147-A177-3AD203B41FA5}">
                      <a16:colId xmlns:a16="http://schemas.microsoft.com/office/drawing/2014/main" val="20002"/>
                    </a:ext>
                  </a:extLst>
                </a:gridCol>
              </a:tblGrid>
              <a:tr h="217175">
                <a:tc>
                  <a:txBody>
                    <a:bodyPr/>
                    <a:lstStyle/>
                    <a:p>
                      <a:pPr algn="ctr">
                        <a:spcAft>
                          <a:spcPts val="0"/>
                        </a:spcAft>
                      </a:pPr>
                      <a:r>
                        <a:rPr lang="zh-CN" sz="1050" kern="100">
                          <a:effectLst/>
                          <a:latin typeface="+mj-ea"/>
                          <a:ea typeface="+mj-ea"/>
                        </a:rPr>
                        <a:t>实体类型</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latin typeface="+mj-ea"/>
                          <a:ea typeface="+mj-ea"/>
                        </a:rPr>
                        <a:t>实体数量</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latin typeface="+mj-ea"/>
                          <a:ea typeface="+mj-ea"/>
                        </a:rPr>
                        <a:t>举例</a:t>
                      </a:r>
                      <a:endParaRPr lang="zh-CN"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15237">
                <a:tc>
                  <a:txBody>
                    <a:bodyPr/>
                    <a:lstStyle/>
                    <a:p>
                      <a:pPr algn="ctr">
                        <a:spcAft>
                          <a:spcPts val="0"/>
                        </a:spcAft>
                      </a:pPr>
                      <a:r>
                        <a:rPr lang="zh-CN" sz="1050" kern="100">
                          <a:effectLst/>
                          <a:latin typeface="+mj-ea"/>
                          <a:ea typeface="+mj-ea"/>
                        </a:rPr>
                        <a:t>病毒</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mj-ea"/>
                          <a:ea typeface="+mj-ea"/>
                        </a:rPr>
                        <a:t>368</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00" kern="100">
                          <a:effectLst/>
                          <a:latin typeface="+mj-ea"/>
                          <a:ea typeface="+mj-ea"/>
                        </a:rPr>
                        <a:t>口蹄疫病毒、柯萨奇病毒</a:t>
                      </a:r>
                      <a:r>
                        <a:rPr lang="en-US" sz="1000" kern="100">
                          <a:effectLst/>
                          <a:latin typeface="+mj-ea"/>
                          <a:ea typeface="+mj-ea"/>
                        </a:rPr>
                        <a:t>A16</a:t>
                      </a:r>
                      <a:r>
                        <a:rPr lang="zh-CN" sz="1000" kern="100">
                          <a:effectLst/>
                          <a:latin typeface="+mj-ea"/>
                          <a:ea typeface="+mj-ea"/>
                        </a:rPr>
                        <a:t>型</a:t>
                      </a:r>
                      <a:endParaRPr lang="zh-CN" sz="100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07619">
                <a:tc>
                  <a:txBody>
                    <a:bodyPr/>
                    <a:lstStyle/>
                    <a:p>
                      <a:pPr algn="ctr">
                        <a:spcAft>
                          <a:spcPts val="0"/>
                        </a:spcAft>
                      </a:pPr>
                      <a:r>
                        <a:rPr lang="zh-CN" sz="1050" kern="100">
                          <a:effectLst/>
                          <a:latin typeface="+mj-ea"/>
                          <a:ea typeface="+mj-ea"/>
                        </a:rPr>
                        <a:t>医学专科</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mj-ea"/>
                          <a:ea typeface="+mj-ea"/>
                        </a:rPr>
                        <a:t>32</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00" kern="100">
                          <a:effectLst/>
                          <a:latin typeface="+mj-ea"/>
                          <a:ea typeface="+mj-ea"/>
                        </a:rPr>
                        <a:t>儿科、肿瘤科</a:t>
                      </a:r>
                      <a:endParaRPr lang="zh-CN" sz="100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07619">
                <a:tc>
                  <a:txBody>
                    <a:bodyPr/>
                    <a:lstStyle/>
                    <a:p>
                      <a:pPr algn="ctr">
                        <a:spcAft>
                          <a:spcPts val="0"/>
                        </a:spcAft>
                      </a:pPr>
                      <a:r>
                        <a:rPr lang="zh-CN" sz="1050" kern="100">
                          <a:effectLst/>
                          <a:latin typeface="+mj-ea"/>
                          <a:ea typeface="+mj-ea"/>
                        </a:rPr>
                        <a:t>疾病</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mj-ea"/>
                          <a:ea typeface="+mj-ea"/>
                        </a:rPr>
                        <a:t>7,732</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00" kern="100">
                          <a:effectLst/>
                          <a:latin typeface="+mj-ea"/>
                          <a:ea typeface="+mj-ea"/>
                        </a:rPr>
                        <a:t>苦瓜白斑病、肺棘球蚴病</a:t>
                      </a:r>
                      <a:endParaRPr lang="zh-CN" sz="100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07619">
                <a:tc>
                  <a:txBody>
                    <a:bodyPr/>
                    <a:lstStyle/>
                    <a:p>
                      <a:pPr algn="ctr">
                        <a:spcAft>
                          <a:spcPts val="0"/>
                        </a:spcAft>
                      </a:pPr>
                      <a:r>
                        <a:rPr lang="zh-CN" sz="1050" kern="100">
                          <a:effectLst/>
                          <a:latin typeface="+mj-ea"/>
                          <a:ea typeface="+mj-ea"/>
                        </a:rPr>
                        <a:t>检查科目</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mj-ea"/>
                          <a:ea typeface="+mj-ea"/>
                        </a:rPr>
                        <a:t>49</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00" kern="100">
                          <a:effectLst/>
                          <a:latin typeface="+mj-ea"/>
                          <a:ea typeface="+mj-ea"/>
                        </a:rPr>
                        <a:t>凝血四项、</a:t>
                      </a:r>
                      <a:r>
                        <a:rPr lang="en-US" sz="1000" kern="100">
                          <a:effectLst/>
                          <a:latin typeface="+mj-ea"/>
                          <a:ea typeface="+mj-ea"/>
                        </a:rPr>
                        <a:t>D-</a:t>
                      </a:r>
                      <a:r>
                        <a:rPr lang="zh-CN" sz="1000" kern="100">
                          <a:effectLst/>
                          <a:latin typeface="+mj-ea"/>
                          <a:ea typeface="+mj-ea"/>
                        </a:rPr>
                        <a:t>二聚体</a:t>
                      </a:r>
                      <a:endParaRPr lang="zh-CN" sz="100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07619">
                <a:tc>
                  <a:txBody>
                    <a:bodyPr/>
                    <a:lstStyle/>
                    <a:p>
                      <a:pPr algn="ctr">
                        <a:spcAft>
                          <a:spcPts val="0"/>
                        </a:spcAft>
                      </a:pPr>
                      <a:r>
                        <a:rPr lang="zh-CN" sz="1050" kern="100">
                          <a:effectLst/>
                          <a:latin typeface="+mj-ea"/>
                          <a:ea typeface="+mj-ea"/>
                        </a:rPr>
                        <a:t>药物</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mj-ea"/>
                          <a:ea typeface="+mj-ea"/>
                        </a:rPr>
                        <a:t>12,452</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00" kern="100">
                          <a:effectLst/>
                          <a:latin typeface="+mj-ea"/>
                          <a:ea typeface="+mj-ea"/>
                        </a:rPr>
                        <a:t>精氨酸阿司匹林片、脉络宁</a:t>
                      </a:r>
                      <a:endParaRPr lang="zh-CN" sz="100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15237">
                <a:tc>
                  <a:txBody>
                    <a:bodyPr/>
                    <a:lstStyle/>
                    <a:p>
                      <a:pPr algn="ctr">
                        <a:spcAft>
                          <a:spcPts val="0"/>
                        </a:spcAft>
                      </a:pPr>
                      <a:r>
                        <a:rPr lang="zh-CN" sz="1050" kern="100">
                          <a:effectLst/>
                          <a:latin typeface="+mj-ea"/>
                          <a:ea typeface="+mj-ea"/>
                        </a:rPr>
                        <a:t>细菌</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mj-ea"/>
                          <a:ea typeface="+mj-ea"/>
                        </a:rPr>
                        <a:t>1,277</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mj-ea"/>
                          <a:ea typeface="+mj-ea"/>
                        </a:rPr>
                        <a:t>杨树大斑溃疡病菌、百日咳杆菌</a:t>
                      </a:r>
                      <a:endParaRPr lang="zh-CN" sz="10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07619">
                <a:tc>
                  <a:txBody>
                    <a:bodyPr/>
                    <a:lstStyle/>
                    <a:p>
                      <a:pPr algn="ctr">
                        <a:spcAft>
                          <a:spcPts val="0"/>
                        </a:spcAft>
                      </a:pPr>
                      <a:r>
                        <a:rPr lang="zh-CN" sz="1050" kern="100">
                          <a:effectLst/>
                          <a:latin typeface="+mj-ea"/>
                          <a:ea typeface="+mj-ea"/>
                        </a:rPr>
                        <a:t>症状</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a:effectLst/>
                          <a:latin typeface="+mj-ea"/>
                          <a:ea typeface="+mj-ea"/>
                        </a:rPr>
                        <a:t>1,945</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00" kern="100">
                          <a:effectLst/>
                          <a:latin typeface="+mj-ea"/>
                          <a:ea typeface="+mj-ea"/>
                        </a:rPr>
                        <a:t>脑疝、偏盲</a:t>
                      </a:r>
                      <a:endParaRPr lang="zh-CN" sz="100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07619">
                <a:tc>
                  <a:txBody>
                    <a:bodyPr/>
                    <a:lstStyle/>
                    <a:p>
                      <a:pPr algn="ctr">
                        <a:spcAft>
                          <a:spcPts val="0"/>
                        </a:spcAft>
                      </a:pPr>
                      <a:r>
                        <a:rPr lang="zh-CN" sz="1050" kern="100" dirty="0">
                          <a:effectLst/>
                          <a:latin typeface="+mj-ea"/>
                          <a:ea typeface="+mj-ea"/>
                        </a:rPr>
                        <a:t>总计</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latin typeface="+mj-ea"/>
                          <a:ea typeface="+mj-ea"/>
                        </a:rPr>
                        <a:t>23,855</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00" kern="100" dirty="0">
                          <a:effectLst/>
                          <a:latin typeface="+mj-ea"/>
                          <a:ea typeface="+mj-ea"/>
                        </a:rPr>
                        <a:t> </a:t>
                      </a:r>
                      <a:endParaRPr lang="zh-CN" sz="10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图谱关系</a:t>
            </a:r>
            <a:r>
              <a:rPr lang="en-US" altLang="zh-CN" sz="1400" b="1" dirty="0">
                <a:solidFill>
                  <a:srgbClr val="2B3649"/>
                </a:solidFill>
                <a:latin typeface="黑体" panose="02010609060101010101" pitchFamily="49" charset="-122"/>
                <a:ea typeface="黑体" panose="02010609060101010101" pitchFamily="49" charset="-122"/>
              </a:rPr>
              <a:t>/</a:t>
            </a:r>
            <a:r>
              <a:rPr lang="zh-CN" altLang="en-US" sz="1400" b="1" dirty="0">
                <a:solidFill>
                  <a:srgbClr val="2B3649"/>
                </a:solidFill>
                <a:latin typeface="黑体" panose="02010609060101010101" pitchFamily="49" charset="-122"/>
                <a:ea typeface="黑体" panose="02010609060101010101" pitchFamily="49" charset="-122"/>
              </a:rPr>
              <a:t>属性</a:t>
            </a:r>
          </a:p>
        </p:txBody>
      </p:sp>
      <p:graphicFrame>
        <p:nvGraphicFramePr>
          <p:cNvPr id="9" name="表格 8"/>
          <p:cNvGraphicFramePr>
            <a:graphicFrameLocks noGrp="1"/>
          </p:cNvGraphicFramePr>
          <p:nvPr/>
        </p:nvGraphicFramePr>
        <p:xfrm>
          <a:off x="1625630" y="1322417"/>
          <a:ext cx="5892740" cy="2898304"/>
        </p:xfrm>
        <a:graphic>
          <a:graphicData uri="http://schemas.openxmlformats.org/drawingml/2006/table">
            <a:tbl>
              <a:tblPr firstRow="1" firstCol="1" bandRow="1">
                <a:tableStyleId>{5C22544A-7EE6-4342-B048-85BDC9FD1C3A}</a:tableStyleId>
              </a:tblPr>
              <a:tblGrid>
                <a:gridCol w="1473185">
                  <a:extLst>
                    <a:ext uri="{9D8B030D-6E8A-4147-A177-3AD203B41FA5}">
                      <a16:colId xmlns:a16="http://schemas.microsoft.com/office/drawing/2014/main" val="20000"/>
                    </a:ext>
                  </a:extLst>
                </a:gridCol>
                <a:gridCol w="1473185">
                  <a:extLst>
                    <a:ext uri="{9D8B030D-6E8A-4147-A177-3AD203B41FA5}">
                      <a16:colId xmlns:a16="http://schemas.microsoft.com/office/drawing/2014/main" val="20001"/>
                    </a:ext>
                  </a:extLst>
                </a:gridCol>
                <a:gridCol w="1473185">
                  <a:extLst>
                    <a:ext uri="{9D8B030D-6E8A-4147-A177-3AD203B41FA5}">
                      <a16:colId xmlns:a16="http://schemas.microsoft.com/office/drawing/2014/main" val="20002"/>
                    </a:ext>
                  </a:extLst>
                </a:gridCol>
                <a:gridCol w="1473185">
                  <a:extLst>
                    <a:ext uri="{9D8B030D-6E8A-4147-A177-3AD203B41FA5}">
                      <a16:colId xmlns:a16="http://schemas.microsoft.com/office/drawing/2014/main" val="20003"/>
                    </a:ext>
                  </a:extLst>
                </a:gridCol>
              </a:tblGrid>
              <a:tr h="312271">
                <a:tc>
                  <a:txBody>
                    <a:bodyPr/>
                    <a:lstStyle/>
                    <a:p>
                      <a:pPr algn="ctr">
                        <a:spcAft>
                          <a:spcPts val="0"/>
                        </a:spcAft>
                      </a:pPr>
                      <a:r>
                        <a:rPr lang="zh-CN" sz="1050" kern="100" dirty="0">
                          <a:effectLst/>
                          <a:latin typeface="+mj-ea"/>
                          <a:ea typeface="+mj-ea"/>
                        </a:rPr>
                        <a:t>所属</a:t>
                      </a:r>
                      <a:r>
                        <a:rPr lang="zh-CN" altLang="en-US" sz="1050" kern="100" dirty="0">
                          <a:effectLst/>
                          <a:latin typeface="+mj-ea"/>
                          <a:ea typeface="+mj-ea"/>
                        </a:rPr>
                        <a:t>类别</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latin typeface="+mj-ea"/>
                          <a:ea typeface="+mj-ea"/>
                        </a:rPr>
                        <a:t>关系</a:t>
                      </a:r>
                      <a:r>
                        <a:rPr lang="en-US" sz="1050" kern="100" dirty="0">
                          <a:effectLst/>
                          <a:latin typeface="+mj-ea"/>
                          <a:ea typeface="+mj-ea"/>
                        </a:rPr>
                        <a:t>/</a:t>
                      </a:r>
                      <a:r>
                        <a:rPr lang="zh-CN" sz="1050" kern="100" dirty="0">
                          <a:effectLst/>
                          <a:latin typeface="+mj-ea"/>
                          <a:ea typeface="+mj-ea"/>
                        </a:rPr>
                        <a:t>属性</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latin typeface="+mj-ea"/>
                          <a:ea typeface="+mj-ea"/>
                        </a:rPr>
                        <a:t>含义</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latin typeface="+mj-ea"/>
                          <a:ea typeface="+mj-ea"/>
                        </a:rPr>
                        <a:t>举例</a:t>
                      </a:r>
                      <a:endParaRPr lang="zh-CN"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61628">
                <a:tc rowSpan="7">
                  <a:txBody>
                    <a:bodyPr/>
                    <a:lstStyle/>
                    <a:p>
                      <a:pPr algn="ctr">
                        <a:spcAft>
                          <a:spcPts val="0"/>
                        </a:spcAft>
                      </a:pPr>
                      <a:r>
                        <a:rPr lang="zh-CN" sz="1050" kern="100" dirty="0">
                          <a:effectLst/>
                          <a:latin typeface="+mj-ea"/>
                          <a:ea typeface="+mj-ea"/>
                        </a:rPr>
                        <a:t>病毒</a:t>
                      </a:r>
                      <a:endParaRPr lang="zh-CN" sz="10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900" kern="100" dirty="0">
                          <a:effectLst/>
                          <a:latin typeface="+mj-ea"/>
                          <a:ea typeface="+mj-ea"/>
                        </a:rPr>
                        <a:t>名称</a:t>
                      </a:r>
                      <a:endParaRPr lang="zh-CN" sz="9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mj-ea"/>
                          <a:ea typeface="+mj-ea"/>
                        </a:rPr>
                        <a:t>病毒的名称</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mj-ea"/>
                          <a:ea typeface="+mj-ea"/>
                        </a:rPr>
                        <a:t>&lt;R26020,</a:t>
                      </a:r>
                      <a:r>
                        <a:rPr lang="zh-CN" sz="900" kern="100" dirty="0">
                          <a:effectLst/>
                          <a:latin typeface="+mj-ea"/>
                          <a:ea typeface="+mj-ea"/>
                        </a:rPr>
                        <a:t>名称</a:t>
                      </a:r>
                      <a:r>
                        <a:rPr lang="en-US" altLang="zh-CN" sz="900" kern="100" dirty="0">
                          <a:effectLst/>
                          <a:latin typeface="+mj-ea"/>
                          <a:ea typeface="+mj-ea"/>
                        </a:rPr>
                        <a:t>,</a:t>
                      </a:r>
                      <a:r>
                        <a:rPr lang="en-US" sz="900" kern="100" dirty="0">
                          <a:effectLst/>
                          <a:latin typeface="+mj-ea"/>
                          <a:ea typeface="+mj-ea"/>
                        </a:rPr>
                        <a:t>H6N1&gt;</a:t>
                      </a:r>
                      <a:endParaRPr lang="zh-CN" sz="9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23254">
                <a:tc vMerge="1">
                  <a:txBody>
                    <a:bodyPr/>
                    <a:lstStyle/>
                    <a:p>
                      <a:endParaRPr lang="zh-CN"/>
                    </a:p>
                  </a:txBody>
                  <a:tcPr/>
                </a:tc>
                <a:tc>
                  <a:txBody>
                    <a:bodyPr/>
                    <a:lstStyle/>
                    <a:p>
                      <a:pPr algn="ctr">
                        <a:spcAft>
                          <a:spcPts val="0"/>
                        </a:spcAft>
                      </a:pPr>
                      <a:r>
                        <a:rPr lang="zh-CN" sz="900" kern="100">
                          <a:effectLst/>
                          <a:latin typeface="+mj-ea"/>
                          <a:ea typeface="+mj-ea"/>
                        </a:rPr>
                        <a:t>科</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mj-ea"/>
                          <a:ea typeface="+mj-ea"/>
                        </a:rPr>
                        <a:t>病毒的科</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mj-ea"/>
                          <a:ea typeface="+mj-ea"/>
                        </a:rPr>
                        <a:t>&lt;R26020,</a:t>
                      </a:r>
                      <a:r>
                        <a:rPr lang="zh-CN" sz="900" kern="100" dirty="0">
                          <a:effectLst/>
                          <a:latin typeface="+mj-ea"/>
                          <a:ea typeface="+mj-ea"/>
                        </a:rPr>
                        <a:t>科</a:t>
                      </a:r>
                      <a:r>
                        <a:rPr lang="en-US" altLang="zh-CN" sz="900" kern="100" dirty="0">
                          <a:effectLst/>
                          <a:latin typeface="+mj-ea"/>
                          <a:ea typeface="+mj-ea"/>
                        </a:rPr>
                        <a:t>,</a:t>
                      </a:r>
                      <a:r>
                        <a:rPr lang="zh-CN" sz="900" kern="100" dirty="0">
                          <a:effectLst/>
                          <a:latin typeface="+mj-ea"/>
                          <a:ea typeface="+mj-ea"/>
                        </a:rPr>
                        <a:t>正黏液病毒科</a:t>
                      </a:r>
                      <a:r>
                        <a:rPr lang="en-US" sz="900" kern="100" dirty="0">
                          <a:effectLst/>
                          <a:latin typeface="+mj-ea"/>
                          <a:ea typeface="+mj-ea"/>
                        </a:rPr>
                        <a:t>&gt;</a:t>
                      </a:r>
                      <a:endParaRPr lang="zh-CN" sz="9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23254">
                <a:tc vMerge="1">
                  <a:txBody>
                    <a:bodyPr/>
                    <a:lstStyle/>
                    <a:p>
                      <a:endParaRPr lang="zh-CN"/>
                    </a:p>
                  </a:txBody>
                  <a:tcPr/>
                </a:tc>
                <a:tc>
                  <a:txBody>
                    <a:bodyPr/>
                    <a:lstStyle/>
                    <a:p>
                      <a:pPr algn="ctr">
                        <a:spcAft>
                          <a:spcPts val="0"/>
                        </a:spcAft>
                      </a:pPr>
                      <a:r>
                        <a:rPr lang="zh-CN" sz="900" kern="100" dirty="0">
                          <a:effectLst/>
                          <a:latin typeface="+mj-ea"/>
                          <a:ea typeface="+mj-ea"/>
                        </a:rPr>
                        <a:t>目</a:t>
                      </a:r>
                      <a:endParaRPr lang="zh-CN" sz="9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mj-ea"/>
                          <a:ea typeface="+mj-ea"/>
                        </a:rPr>
                        <a:t>病毒的目</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mj-ea"/>
                          <a:ea typeface="+mj-ea"/>
                        </a:rPr>
                        <a:t>&lt;R26167,</a:t>
                      </a:r>
                      <a:r>
                        <a:rPr lang="zh-CN" sz="900" kern="100" dirty="0">
                          <a:effectLst/>
                          <a:latin typeface="+mj-ea"/>
                          <a:ea typeface="+mj-ea"/>
                        </a:rPr>
                        <a:t>目</a:t>
                      </a:r>
                      <a:r>
                        <a:rPr lang="en-US" altLang="zh-CN" sz="900" kern="100" dirty="0">
                          <a:effectLst/>
                          <a:latin typeface="+mj-ea"/>
                          <a:ea typeface="+mj-ea"/>
                        </a:rPr>
                        <a:t>,</a:t>
                      </a:r>
                      <a:r>
                        <a:rPr lang="zh-CN" sz="900" kern="100" dirty="0">
                          <a:effectLst/>
                          <a:latin typeface="+mj-ea"/>
                          <a:ea typeface="+mj-ea"/>
                        </a:rPr>
                        <a:t>单股反链病毒目</a:t>
                      </a:r>
                      <a:r>
                        <a:rPr lang="en-US" sz="900" kern="100" dirty="0">
                          <a:effectLst/>
                          <a:latin typeface="+mj-ea"/>
                          <a:ea typeface="+mj-ea"/>
                        </a:rPr>
                        <a:t>&gt;</a:t>
                      </a:r>
                      <a:endParaRPr lang="zh-CN" sz="9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23254">
                <a:tc vMerge="1">
                  <a:txBody>
                    <a:bodyPr/>
                    <a:lstStyle/>
                    <a:p>
                      <a:endParaRPr lang="zh-CN"/>
                    </a:p>
                  </a:txBody>
                  <a:tcPr/>
                </a:tc>
                <a:tc>
                  <a:txBody>
                    <a:bodyPr/>
                    <a:lstStyle/>
                    <a:p>
                      <a:pPr algn="ctr">
                        <a:spcAft>
                          <a:spcPts val="0"/>
                        </a:spcAft>
                      </a:pPr>
                      <a:r>
                        <a:rPr lang="zh-CN" sz="900" kern="100">
                          <a:effectLst/>
                          <a:latin typeface="+mj-ea"/>
                          <a:ea typeface="+mj-ea"/>
                        </a:rPr>
                        <a:t>属</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900" kern="100" dirty="0">
                          <a:effectLst/>
                          <a:latin typeface="+mj-ea"/>
                          <a:ea typeface="+mj-ea"/>
                        </a:rPr>
                        <a:t>病毒的属</a:t>
                      </a:r>
                      <a:endParaRPr lang="zh-CN" sz="9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mj-ea"/>
                          <a:ea typeface="+mj-ea"/>
                        </a:rPr>
                        <a:t>&lt;R26020,</a:t>
                      </a:r>
                      <a:r>
                        <a:rPr lang="zh-CN" sz="900" kern="100" dirty="0">
                          <a:effectLst/>
                          <a:latin typeface="+mj-ea"/>
                          <a:ea typeface="+mj-ea"/>
                        </a:rPr>
                        <a:t>科</a:t>
                      </a:r>
                      <a:r>
                        <a:rPr lang="en-US" altLang="zh-CN" sz="900" kern="100" dirty="0">
                          <a:effectLst/>
                          <a:latin typeface="+mj-ea"/>
                          <a:ea typeface="+mj-ea"/>
                        </a:rPr>
                        <a:t>,</a:t>
                      </a:r>
                      <a:r>
                        <a:rPr lang="zh-CN" sz="900" kern="100" dirty="0">
                          <a:effectLst/>
                          <a:latin typeface="+mj-ea"/>
                          <a:ea typeface="+mj-ea"/>
                        </a:rPr>
                        <a:t>甲型流行性感冒病毒属</a:t>
                      </a:r>
                      <a:r>
                        <a:rPr lang="en-US" sz="900" kern="100" dirty="0">
                          <a:effectLst/>
                          <a:latin typeface="+mj-ea"/>
                          <a:ea typeface="+mj-ea"/>
                        </a:rPr>
                        <a:t>&gt;</a:t>
                      </a:r>
                      <a:endParaRPr lang="zh-CN" sz="9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23254">
                <a:tc vMerge="1">
                  <a:txBody>
                    <a:bodyPr/>
                    <a:lstStyle/>
                    <a:p>
                      <a:endParaRPr lang="zh-CN"/>
                    </a:p>
                  </a:txBody>
                  <a:tcPr/>
                </a:tc>
                <a:tc>
                  <a:txBody>
                    <a:bodyPr/>
                    <a:lstStyle/>
                    <a:p>
                      <a:pPr algn="ctr">
                        <a:spcAft>
                          <a:spcPts val="0"/>
                        </a:spcAft>
                      </a:pPr>
                      <a:r>
                        <a:rPr lang="zh-CN" sz="900" kern="100" dirty="0">
                          <a:effectLst/>
                          <a:latin typeface="+mj-ea"/>
                          <a:ea typeface="+mj-ea"/>
                        </a:rPr>
                        <a:t>病毒形状</a:t>
                      </a:r>
                      <a:endParaRPr lang="zh-CN" sz="9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900" kern="100">
                          <a:effectLst/>
                          <a:latin typeface="+mj-ea"/>
                          <a:ea typeface="+mj-ea"/>
                        </a:rPr>
                        <a:t>病毒的形状</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mj-ea"/>
                          <a:ea typeface="+mj-ea"/>
                        </a:rPr>
                        <a:t>&lt;R26167,</a:t>
                      </a:r>
                      <a:r>
                        <a:rPr lang="zh-CN" sz="900" kern="100" dirty="0">
                          <a:effectLst/>
                          <a:latin typeface="+mj-ea"/>
                          <a:ea typeface="+mj-ea"/>
                        </a:rPr>
                        <a:t>病毒形状</a:t>
                      </a:r>
                      <a:r>
                        <a:rPr lang="en-US" altLang="zh-CN" sz="900" kern="100" dirty="0">
                          <a:effectLst/>
                          <a:latin typeface="+mj-ea"/>
                          <a:ea typeface="+mj-ea"/>
                        </a:rPr>
                        <a:t>,</a:t>
                      </a:r>
                      <a:r>
                        <a:rPr lang="zh-CN" sz="900" kern="100" dirty="0">
                          <a:effectLst/>
                          <a:latin typeface="+mj-ea"/>
                          <a:ea typeface="+mj-ea"/>
                        </a:rPr>
                        <a:t>分支多形</a:t>
                      </a:r>
                      <a:r>
                        <a:rPr lang="en-US" sz="900" kern="100" dirty="0">
                          <a:effectLst/>
                          <a:latin typeface="+mj-ea"/>
                          <a:ea typeface="+mj-ea"/>
                        </a:rPr>
                        <a:t>&gt;</a:t>
                      </a:r>
                      <a:endParaRPr lang="zh-CN" sz="9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323254">
                <a:tc vMerge="1">
                  <a:txBody>
                    <a:bodyPr/>
                    <a:lstStyle/>
                    <a:p>
                      <a:endParaRPr lang="zh-CN"/>
                    </a:p>
                  </a:txBody>
                  <a:tcPr/>
                </a:tc>
                <a:tc>
                  <a:txBody>
                    <a:bodyPr/>
                    <a:lstStyle/>
                    <a:p>
                      <a:pPr algn="ctr">
                        <a:spcAft>
                          <a:spcPts val="0"/>
                        </a:spcAft>
                      </a:pPr>
                      <a:r>
                        <a:rPr lang="zh-CN" sz="900" kern="100">
                          <a:effectLst/>
                          <a:latin typeface="+mj-ea"/>
                          <a:ea typeface="+mj-ea"/>
                        </a:rPr>
                        <a:t>传播途径</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900" kern="100" dirty="0">
                          <a:effectLst/>
                          <a:latin typeface="+mj-ea"/>
                          <a:ea typeface="+mj-ea"/>
                        </a:rPr>
                        <a:t>病毒的传播方式</a:t>
                      </a:r>
                      <a:r>
                        <a:rPr lang="zh-CN" altLang="en-US" sz="900" kern="100" dirty="0">
                          <a:effectLst/>
                          <a:latin typeface="+mj-ea"/>
                          <a:ea typeface="+mj-ea"/>
                        </a:rPr>
                        <a:t>和途径</a:t>
                      </a:r>
                      <a:endParaRPr lang="zh-CN" sz="9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mj-ea"/>
                          <a:ea typeface="+mj-ea"/>
                        </a:rPr>
                        <a:t>&lt;R42783,</a:t>
                      </a:r>
                      <a:r>
                        <a:rPr lang="zh-CN" sz="900" kern="100" dirty="0">
                          <a:effectLst/>
                          <a:latin typeface="+mj-ea"/>
                          <a:ea typeface="+mj-ea"/>
                        </a:rPr>
                        <a:t>传播途径</a:t>
                      </a:r>
                      <a:r>
                        <a:rPr lang="en-US" altLang="zh-CN" sz="900" kern="100" dirty="0">
                          <a:effectLst/>
                          <a:latin typeface="+mj-ea"/>
                          <a:ea typeface="+mj-ea"/>
                        </a:rPr>
                        <a:t>,</a:t>
                      </a:r>
                      <a:r>
                        <a:rPr lang="zh-CN" sz="900" kern="100" dirty="0">
                          <a:effectLst/>
                          <a:latin typeface="+mj-ea"/>
                          <a:ea typeface="+mj-ea"/>
                        </a:rPr>
                        <a:t>性接触</a:t>
                      </a:r>
                      <a:r>
                        <a:rPr lang="en-US" altLang="zh-CN" sz="900" kern="100" dirty="0">
                          <a:effectLst/>
                          <a:latin typeface="+mj-ea"/>
                          <a:ea typeface="+mj-ea"/>
                        </a:rPr>
                        <a:t>;</a:t>
                      </a:r>
                      <a:r>
                        <a:rPr lang="zh-CN" sz="900" kern="100" dirty="0">
                          <a:effectLst/>
                          <a:latin typeface="+mj-ea"/>
                          <a:ea typeface="+mj-ea"/>
                        </a:rPr>
                        <a:t>间接接触</a:t>
                      </a:r>
                      <a:r>
                        <a:rPr lang="en-US" altLang="zh-CN" sz="900" kern="100" dirty="0">
                          <a:effectLst/>
                          <a:latin typeface="+mj-ea"/>
                          <a:ea typeface="+mj-ea"/>
                        </a:rPr>
                        <a:t>;</a:t>
                      </a:r>
                      <a:r>
                        <a:rPr lang="zh-CN" sz="900" kern="100" dirty="0">
                          <a:effectLst/>
                          <a:latin typeface="+mj-ea"/>
                          <a:ea typeface="+mj-ea"/>
                        </a:rPr>
                        <a:t>母婴</a:t>
                      </a:r>
                      <a:r>
                        <a:rPr lang="en-US" sz="900" kern="100" dirty="0">
                          <a:effectLst/>
                          <a:latin typeface="+mj-ea"/>
                          <a:ea typeface="+mj-ea"/>
                        </a:rPr>
                        <a:t>&gt;</a:t>
                      </a:r>
                      <a:endParaRPr lang="zh-CN" sz="9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808135">
                <a:tc vMerge="1">
                  <a:txBody>
                    <a:bodyPr/>
                    <a:lstStyle/>
                    <a:p>
                      <a:endParaRPr lang="zh-CN"/>
                    </a:p>
                  </a:txBody>
                  <a:tcPr/>
                </a:tc>
                <a:tc>
                  <a:txBody>
                    <a:bodyPr/>
                    <a:lstStyle/>
                    <a:p>
                      <a:pPr algn="ctr">
                        <a:spcAft>
                          <a:spcPts val="0"/>
                        </a:spcAft>
                      </a:pPr>
                      <a:r>
                        <a:rPr lang="zh-CN" sz="900" kern="100">
                          <a:effectLst/>
                          <a:latin typeface="+mj-ea"/>
                          <a:ea typeface="+mj-ea"/>
                        </a:rPr>
                        <a:t>引起</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mj-ea"/>
                          <a:ea typeface="+mj-ea"/>
                        </a:rPr>
                        <a:t>Unknown</a:t>
                      </a:r>
                      <a:endParaRPr lang="zh-CN" sz="9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700" kern="100" dirty="0">
                          <a:effectLst/>
                          <a:latin typeface="+mj-ea"/>
                          <a:ea typeface="+mj-ea"/>
                        </a:rPr>
                        <a:t>&lt;R26138,</a:t>
                      </a:r>
                      <a:r>
                        <a:rPr lang="zh-CN" sz="700" kern="100" dirty="0">
                          <a:effectLst/>
                          <a:latin typeface="+mj-ea"/>
                          <a:ea typeface="+mj-ea"/>
                        </a:rPr>
                        <a:t>引起</a:t>
                      </a:r>
                      <a:r>
                        <a:rPr lang="en-US" altLang="zh-CN" sz="700" kern="100" dirty="0">
                          <a:effectLst/>
                          <a:latin typeface="+mj-ea"/>
                          <a:ea typeface="+mj-ea"/>
                        </a:rPr>
                        <a:t>,</a:t>
                      </a:r>
                      <a:r>
                        <a:rPr lang="en-US" sz="700" kern="100" dirty="0">
                          <a:effectLst/>
                          <a:latin typeface="+mj-ea"/>
                          <a:ea typeface="+mj-ea"/>
                        </a:rPr>
                        <a:t>http://www.openkg.cn/COVID-19/wiki/resource/R26138&gt;</a:t>
                      </a:r>
                      <a:endParaRPr lang="zh-CN" sz="70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
        <p:nvSpPr>
          <p:cNvPr id="2" name="矩形 1"/>
          <p:cNvSpPr/>
          <p:nvPr/>
        </p:nvSpPr>
        <p:spPr>
          <a:xfrm>
            <a:off x="4133418" y="962342"/>
            <a:ext cx="877163" cy="276999"/>
          </a:xfrm>
          <a:prstGeom prst="rect">
            <a:avLst/>
          </a:prstGeom>
        </p:spPr>
        <p:txBody>
          <a:bodyPr wrap="none">
            <a:spAutoFit/>
          </a:bodyPr>
          <a:lstStyle/>
          <a:p>
            <a:r>
              <a:rPr lang="zh-CN" altLang="en-US" sz="1200" b="1" dirty="0">
                <a:solidFill>
                  <a:srgbClr val="2B3649"/>
                </a:solidFill>
                <a:latin typeface="黑体" panose="02010609060101010101" pitchFamily="49" charset="-122"/>
                <a:ea typeface="黑体" panose="02010609060101010101" pitchFamily="49" charset="-122"/>
              </a:rPr>
              <a:t>病毒</a:t>
            </a:r>
            <a:r>
              <a:rPr lang="en-US" altLang="zh-CN" sz="1200" b="1" dirty="0">
                <a:solidFill>
                  <a:srgbClr val="2B3649"/>
                </a:solidFill>
                <a:latin typeface="黑体" panose="02010609060101010101" pitchFamily="49" charset="-122"/>
                <a:ea typeface="黑体" panose="02010609060101010101" pitchFamily="49" charset="-122"/>
              </a:rPr>
              <a:t>CLASS</a:t>
            </a:r>
            <a:endParaRPr lang="zh-CN" altLang="en-US"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图谱关系</a:t>
            </a:r>
            <a:r>
              <a:rPr lang="en-US" altLang="zh-CN" sz="1400" b="1" dirty="0">
                <a:solidFill>
                  <a:srgbClr val="2B3649"/>
                </a:solidFill>
                <a:latin typeface="黑体" panose="02010609060101010101" pitchFamily="49" charset="-122"/>
                <a:ea typeface="黑体" panose="02010609060101010101" pitchFamily="49" charset="-122"/>
              </a:rPr>
              <a:t>/</a:t>
            </a:r>
            <a:r>
              <a:rPr lang="zh-CN" altLang="en-US" sz="1400" b="1" dirty="0">
                <a:solidFill>
                  <a:srgbClr val="2B3649"/>
                </a:solidFill>
                <a:latin typeface="黑体" panose="02010609060101010101" pitchFamily="49" charset="-122"/>
                <a:ea typeface="黑体" panose="02010609060101010101" pitchFamily="49" charset="-122"/>
              </a:rPr>
              <a:t>属性</a:t>
            </a:r>
          </a:p>
        </p:txBody>
      </p:sp>
      <p:sp>
        <p:nvSpPr>
          <p:cNvPr id="2" name="矩形 1"/>
          <p:cNvSpPr/>
          <p:nvPr/>
        </p:nvSpPr>
        <p:spPr>
          <a:xfrm>
            <a:off x="3979529" y="962342"/>
            <a:ext cx="1184940" cy="276999"/>
          </a:xfrm>
          <a:prstGeom prst="rect">
            <a:avLst/>
          </a:prstGeom>
        </p:spPr>
        <p:txBody>
          <a:bodyPr wrap="none">
            <a:spAutoFit/>
          </a:bodyPr>
          <a:lstStyle/>
          <a:p>
            <a:r>
              <a:rPr lang="zh-CN" altLang="en-US" sz="1200" b="1" dirty="0">
                <a:solidFill>
                  <a:srgbClr val="2B3649"/>
                </a:solidFill>
                <a:latin typeface="黑体" panose="02010609060101010101" pitchFamily="49" charset="-122"/>
                <a:ea typeface="黑体" panose="02010609060101010101" pitchFamily="49" charset="-122"/>
              </a:rPr>
              <a:t>医学专科</a:t>
            </a:r>
            <a:r>
              <a:rPr lang="en-US" altLang="zh-CN" sz="1200" b="1" dirty="0">
                <a:solidFill>
                  <a:srgbClr val="2B3649"/>
                </a:solidFill>
                <a:latin typeface="黑体" panose="02010609060101010101" pitchFamily="49" charset="-122"/>
                <a:ea typeface="黑体" panose="02010609060101010101" pitchFamily="49" charset="-122"/>
              </a:rPr>
              <a:t>CLASS</a:t>
            </a:r>
            <a:endParaRPr lang="zh-CN" altLang="en-US" b="1" dirty="0"/>
          </a:p>
        </p:txBody>
      </p:sp>
      <p:graphicFrame>
        <p:nvGraphicFramePr>
          <p:cNvPr id="8" name="表格 7"/>
          <p:cNvGraphicFramePr>
            <a:graphicFrameLocks noGrp="1"/>
          </p:cNvGraphicFramePr>
          <p:nvPr/>
        </p:nvGraphicFramePr>
        <p:xfrm>
          <a:off x="1693343" y="1278904"/>
          <a:ext cx="5757313" cy="3033270"/>
        </p:xfrm>
        <a:graphic>
          <a:graphicData uri="http://schemas.openxmlformats.org/drawingml/2006/table">
            <a:tbl>
              <a:tblPr firstRow="1" firstCol="1" bandRow="1">
                <a:tableStyleId>{7DF18680-E054-41AD-8BC1-D1AEF772440D}</a:tableStyleId>
              </a:tblPr>
              <a:tblGrid>
                <a:gridCol w="1439328">
                  <a:extLst>
                    <a:ext uri="{9D8B030D-6E8A-4147-A177-3AD203B41FA5}">
                      <a16:colId xmlns:a16="http://schemas.microsoft.com/office/drawing/2014/main" val="20000"/>
                    </a:ext>
                  </a:extLst>
                </a:gridCol>
                <a:gridCol w="1437042">
                  <a:extLst>
                    <a:ext uri="{9D8B030D-6E8A-4147-A177-3AD203B41FA5}">
                      <a16:colId xmlns:a16="http://schemas.microsoft.com/office/drawing/2014/main" val="20001"/>
                    </a:ext>
                  </a:extLst>
                </a:gridCol>
                <a:gridCol w="1441615">
                  <a:extLst>
                    <a:ext uri="{9D8B030D-6E8A-4147-A177-3AD203B41FA5}">
                      <a16:colId xmlns:a16="http://schemas.microsoft.com/office/drawing/2014/main" val="20002"/>
                    </a:ext>
                  </a:extLst>
                </a:gridCol>
                <a:gridCol w="1439328">
                  <a:extLst>
                    <a:ext uri="{9D8B030D-6E8A-4147-A177-3AD203B41FA5}">
                      <a16:colId xmlns:a16="http://schemas.microsoft.com/office/drawing/2014/main" val="20003"/>
                    </a:ext>
                  </a:extLst>
                </a:gridCol>
              </a:tblGrid>
              <a:tr h="212392">
                <a:tc>
                  <a:txBody>
                    <a:bodyPr/>
                    <a:lstStyle/>
                    <a:p>
                      <a:pPr algn="ctr">
                        <a:spcAft>
                          <a:spcPts val="0"/>
                        </a:spcAft>
                      </a:pPr>
                      <a:r>
                        <a:rPr lang="zh-CN" sz="1050" kern="100" dirty="0">
                          <a:effectLst/>
                        </a:rPr>
                        <a:t>所属</a:t>
                      </a:r>
                      <a:r>
                        <a:rPr lang="zh-CN" altLang="en-US" sz="1050" kern="100" dirty="0">
                          <a:effectLst/>
                        </a:rPr>
                        <a:t>类别</a:t>
                      </a:r>
                      <a:endParaRPr lang="zh-CN" sz="105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1050" kern="100" dirty="0">
                          <a:effectLst/>
                        </a:rPr>
                        <a:t>关系</a:t>
                      </a:r>
                      <a:r>
                        <a:rPr lang="en-US" sz="1050" kern="100" dirty="0">
                          <a:effectLst/>
                        </a:rPr>
                        <a:t>/</a:t>
                      </a:r>
                      <a:r>
                        <a:rPr lang="zh-CN" sz="1050" kern="100" dirty="0">
                          <a:effectLst/>
                        </a:rPr>
                        <a:t>属性</a:t>
                      </a:r>
                      <a:endParaRPr lang="zh-CN" sz="105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1050" kern="100" dirty="0">
                          <a:effectLst/>
                        </a:rPr>
                        <a:t>含义</a:t>
                      </a:r>
                      <a:endParaRPr lang="zh-CN" sz="105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1050" kern="100" dirty="0">
                          <a:effectLst/>
                        </a:rPr>
                        <a:t>举例</a:t>
                      </a:r>
                      <a:endParaRPr lang="zh-CN" sz="105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0"/>
                  </a:ext>
                </a:extLst>
              </a:tr>
              <a:tr h="181512">
                <a:tc rowSpan="7">
                  <a:txBody>
                    <a:bodyPr/>
                    <a:lstStyle/>
                    <a:p>
                      <a:pPr algn="ctr">
                        <a:spcAft>
                          <a:spcPts val="0"/>
                        </a:spcAft>
                      </a:pPr>
                      <a:r>
                        <a:rPr lang="zh-CN" sz="1050" kern="100" dirty="0">
                          <a:effectLst/>
                        </a:rPr>
                        <a:t>医学专科</a:t>
                      </a:r>
                      <a:endParaRPr lang="zh-CN" sz="105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名称</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医学专科的名称</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en-US" sz="600" kern="100" dirty="0">
                          <a:effectLst/>
                        </a:rPr>
                        <a:t>&lt;R2368,</a:t>
                      </a:r>
                      <a:r>
                        <a:rPr lang="zh-CN" sz="600" kern="100" dirty="0">
                          <a:effectLst/>
                        </a:rPr>
                        <a:t>名称</a:t>
                      </a:r>
                      <a:r>
                        <a:rPr lang="en-US" altLang="zh-CN" sz="600" kern="100" dirty="0">
                          <a:effectLst/>
                        </a:rPr>
                        <a:t>,</a:t>
                      </a:r>
                      <a:r>
                        <a:rPr lang="zh-CN" sz="600" kern="100" dirty="0">
                          <a:effectLst/>
                        </a:rPr>
                        <a:t>内科</a:t>
                      </a:r>
                      <a:r>
                        <a:rPr lang="en-US" sz="600" kern="100" dirty="0">
                          <a:effectLst/>
                        </a:rPr>
                        <a:t>&gt;</a:t>
                      </a:r>
                      <a:endParaRPr lang="zh-CN" sz="60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1"/>
                  </a:ext>
                </a:extLst>
              </a:tr>
              <a:tr h="181512">
                <a:tc vMerge="1">
                  <a:txBody>
                    <a:bodyPr/>
                    <a:lstStyle/>
                    <a:p>
                      <a:endParaRPr lang="zh-CN"/>
                    </a:p>
                  </a:txBody>
                  <a:tcPr/>
                </a:tc>
                <a:tc>
                  <a:txBody>
                    <a:bodyPr/>
                    <a:lstStyle/>
                    <a:p>
                      <a:pPr algn="ctr">
                        <a:spcAft>
                          <a:spcPts val="0"/>
                        </a:spcAft>
                      </a:pPr>
                      <a:r>
                        <a:rPr lang="zh-CN" sz="700" kern="100" dirty="0">
                          <a:effectLst/>
                        </a:rPr>
                        <a:t>学科级数</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医学专</a:t>
                      </a:r>
                      <a:r>
                        <a:rPr lang="zh-CN" altLang="en-US" sz="700" kern="100" dirty="0">
                          <a:effectLst/>
                        </a:rPr>
                        <a:t>科学科</a:t>
                      </a:r>
                      <a:r>
                        <a:rPr lang="zh-CN" sz="700" kern="100" dirty="0">
                          <a:effectLst/>
                        </a:rPr>
                        <a:t>的</a:t>
                      </a:r>
                      <a:r>
                        <a:rPr lang="zh-CN" altLang="en-US" sz="700" kern="100" dirty="0">
                          <a:effectLst/>
                        </a:rPr>
                        <a:t>级数</a:t>
                      </a:r>
                      <a:endParaRPr lang="zh-CN" altLang="en-US" sz="700" kern="100" dirty="0">
                        <a:solidFill>
                          <a:schemeClr val="dk1"/>
                        </a:solidFill>
                        <a:effectLst/>
                        <a:latin typeface="+mj-ea"/>
                        <a:ea typeface="+mj-ea"/>
                        <a:cs typeface="+mn-cs"/>
                      </a:endParaRPr>
                    </a:p>
                  </a:txBody>
                  <a:tcPr marL="37787" marR="37787" marT="0" marB="0" anchor="ctr"/>
                </a:tc>
                <a:tc>
                  <a:txBody>
                    <a:bodyPr/>
                    <a:lstStyle/>
                    <a:p>
                      <a:pPr algn="ctr">
                        <a:spcAft>
                          <a:spcPts val="0"/>
                        </a:spcAft>
                      </a:pPr>
                      <a:r>
                        <a:rPr lang="en-US" sz="600" kern="100" dirty="0">
                          <a:effectLst/>
                        </a:rPr>
                        <a:t>&lt;R2368,</a:t>
                      </a:r>
                      <a:r>
                        <a:rPr lang="zh-CN" sz="600" kern="100" dirty="0">
                          <a:effectLst/>
                        </a:rPr>
                        <a:t>学科级数</a:t>
                      </a:r>
                      <a:r>
                        <a:rPr lang="en-US" altLang="zh-CN" sz="600" kern="100" dirty="0">
                          <a:effectLst/>
                        </a:rPr>
                        <a:t>,</a:t>
                      </a:r>
                      <a:r>
                        <a:rPr lang="zh-CN" sz="600" kern="100" dirty="0">
                          <a:effectLst/>
                        </a:rPr>
                        <a:t>二级学科</a:t>
                      </a:r>
                      <a:r>
                        <a:rPr lang="en-US" sz="600" kern="100" dirty="0">
                          <a:effectLst/>
                        </a:rPr>
                        <a:t>&gt;</a:t>
                      </a:r>
                      <a:endParaRPr lang="zh-CN" sz="60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2"/>
                  </a:ext>
                </a:extLst>
              </a:tr>
              <a:tr h="635293">
                <a:tc vMerge="1">
                  <a:txBody>
                    <a:bodyPr/>
                    <a:lstStyle/>
                    <a:p>
                      <a:endParaRPr lang="zh-CN"/>
                    </a:p>
                  </a:txBody>
                  <a:tcPr/>
                </a:tc>
                <a:tc>
                  <a:txBody>
                    <a:bodyPr/>
                    <a:lstStyle/>
                    <a:p>
                      <a:pPr algn="ctr">
                        <a:spcAft>
                          <a:spcPts val="0"/>
                        </a:spcAft>
                      </a:pPr>
                      <a:r>
                        <a:rPr lang="zh-CN" sz="700" kern="100" dirty="0">
                          <a:effectLst/>
                        </a:rPr>
                        <a:t>学科分支</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医学专科下的分支学科</a:t>
                      </a:r>
                      <a:r>
                        <a:rPr lang="zh-CN" altLang="en-US" sz="700" kern="100" dirty="0">
                          <a:effectLst/>
                        </a:rPr>
                        <a:t>有</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en-US" sz="600" kern="100" dirty="0">
                          <a:effectLst/>
                        </a:rPr>
                        <a:t>&lt;R2368,</a:t>
                      </a:r>
                      <a:r>
                        <a:rPr lang="zh-CN" sz="600" kern="100" dirty="0">
                          <a:effectLst/>
                        </a:rPr>
                        <a:t>学科分支</a:t>
                      </a:r>
                      <a:r>
                        <a:rPr lang="en-US" altLang="zh-CN" sz="600" kern="100" dirty="0">
                          <a:effectLst/>
                        </a:rPr>
                        <a:t>,</a:t>
                      </a:r>
                      <a:r>
                        <a:rPr lang="zh-CN" sz="600" kern="100" dirty="0">
                          <a:effectLst/>
                        </a:rPr>
                        <a:t>呼吸内科</a:t>
                      </a:r>
                      <a:r>
                        <a:rPr lang="en-US" altLang="zh-CN" sz="600" kern="100" dirty="0">
                          <a:effectLst/>
                        </a:rPr>
                        <a:t>;</a:t>
                      </a:r>
                      <a:r>
                        <a:rPr lang="zh-CN" sz="600" kern="100" dirty="0">
                          <a:effectLst/>
                        </a:rPr>
                        <a:t>消化内科</a:t>
                      </a:r>
                      <a:r>
                        <a:rPr lang="en-US" altLang="zh-CN" sz="600" kern="100" dirty="0">
                          <a:effectLst/>
                        </a:rPr>
                        <a:t>;</a:t>
                      </a:r>
                      <a:r>
                        <a:rPr lang="zh-CN" sz="600" kern="100" dirty="0">
                          <a:effectLst/>
                        </a:rPr>
                        <a:t>心血管内科</a:t>
                      </a:r>
                      <a:r>
                        <a:rPr lang="en-US" altLang="zh-CN" sz="600" kern="100" dirty="0">
                          <a:effectLst/>
                        </a:rPr>
                        <a:t>;</a:t>
                      </a:r>
                      <a:r>
                        <a:rPr lang="zh-CN" sz="600" kern="100" dirty="0">
                          <a:effectLst/>
                        </a:rPr>
                        <a:t>神经内科</a:t>
                      </a:r>
                      <a:r>
                        <a:rPr lang="en-US" altLang="zh-CN" sz="600" kern="100" dirty="0">
                          <a:effectLst/>
                        </a:rPr>
                        <a:t>;</a:t>
                      </a:r>
                      <a:r>
                        <a:rPr lang="zh-CN" sz="600" kern="100" dirty="0">
                          <a:effectLst/>
                        </a:rPr>
                        <a:t>肿瘤科</a:t>
                      </a:r>
                      <a:r>
                        <a:rPr lang="en-US" altLang="zh-CN" sz="600" kern="100" dirty="0">
                          <a:effectLst/>
                        </a:rPr>
                        <a:t>;</a:t>
                      </a:r>
                      <a:r>
                        <a:rPr lang="zh-CN" sz="600" kern="100" dirty="0">
                          <a:effectLst/>
                        </a:rPr>
                        <a:t>内分泌科</a:t>
                      </a:r>
                      <a:r>
                        <a:rPr lang="en-US" altLang="zh-CN" sz="600" kern="100" dirty="0">
                          <a:effectLst/>
                        </a:rPr>
                        <a:t>;</a:t>
                      </a:r>
                      <a:r>
                        <a:rPr lang="zh-CN" sz="600" kern="100" dirty="0">
                          <a:effectLst/>
                        </a:rPr>
                        <a:t>血液内科</a:t>
                      </a:r>
                      <a:r>
                        <a:rPr lang="en-US" altLang="zh-CN" sz="600" kern="100" dirty="0">
                          <a:effectLst/>
                        </a:rPr>
                        <a:t>;</a:t>
                      </a:r>
                      <a:r>
                        <a:rPr lang="zh-CN" sz="600" kern="100" dirty="0">
                          <a:effectLst/>
                        </a:rPr>
                        <a:t>传染病科</a:t>
                      </a:r>
                      <a:r>
                        <a:rPr lang="en-US" altLang="zh-CN" sz="600" kern="100" dirty="0">
                          <a:effectLst/>
                        </a:rPr>
                        <a:t>;</a:t>
                      </a:r>
                      <a:r>
                        <a:rPr lang="zh-CN" sz="600" kern="100" dirty="0">
                          <a:effectLst/>
                        </a:rPr>
                        <a:t>小儿内科等 </a:t>
                      </a:r>
                      <a:r>
                        <a:rPr lang="en-US" sz="600" kern="100" dirty="0">
                          <a:effectLst/>
                        </a:rPr>
                        <a:t>&gt;</a:t>
                      </a:r>
                      <a:endParaRPr lang="zh-CN" sz="60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3"/>
                  </a:ext>
                </a:extLst>
              </a:tr>
              <a:tr h="646010">
                <a:tc vMerge="1">
                  <a:txBody>
                    <a:bodyPr/>
                    <a:lstStyle/>
                    <a:p>
                      <a:endParaRPr lang="zh-CN"/>
                    </a:p>
                  </a:txBody>
                  <a:tcPr/>
                </a:tc>
                <a:tc>
                  <a:txBody>
                    <a:bodyPr/>
                    <a:lstStyle/>
                    <a:p>
                      <a:pPr algn="ctr">
                        <a:spcAft>
                          <a:spcPts val="0"/>
                        </a:spcAft>
                      </a:pPr>
                      <a:r>
                        <a:rPr lang="zh-CN" sz="700" kern="100" dirty="0">
                          <a:effectLst/>
                        </a:rPr>
                        <a:t>常见疾病</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医学专科中的常见疾病</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en-US" sz="600" kern="100" dirty="0">
                          <a:effectLst/>
                        </a:rPr>
                        <a:t>&lt;R2368,</a:t>
                      </a:r>
                      <a:r>
                        <a:rPr lang="zh-CN" sz="600" kern="100" dirty="0">
                          <a:effectLst/>
                        </a:rPr>
                        <a:t>常见疾病</a:t>
                      </a:r>
                      <a:r>
                        <a:rPr lang="en-US" altLang="zh-CN" sz="600" kern="100" dirty="0">
                          <a:effectLst/>
                        </a:rPr>
                        <a:t>,</a:t>
                      </a:r>
                      <a:r>
                        <a:rPr lang="zh-CN" sz="600" kern="100" dirty="0">
                          <a:effectLst/>
                        </a:rPr>
                        <a:t>感冒</a:t>
                      </a:r>
                      <a:r>
                        <a:rPr lang="zh-CN" altLang="en-US" sz="600" kern="100" dirty="0">
                          <a:effectLst/>
                        </a:rPr>
                        <a:t>、</a:t>
                      </a:r>
                      <a:r>
                        <a:rPr lang="zh-CN" sz="600" kern="100" dirty="0">
                          <a:effectLst/>
                        </a:rPr>
                        <a:t>肺炎、肺气肿、肺结核、支气管扩张、哮喘、肺癌、肺心病、呼吸衰竭、慢性支气管炎、气胸、肺脓肿、胸腔积液、间质性肺疾病</a:t>
                      </a:r>
                      <a:r>
                        <a:rPr lang="en-US" sz="600" kern="100" dirty="0">
                          <a:effectLst/>
                        </a:rPr>
                        <a:t>&gt;</a:t>
                      </a:r>
                      <a:endParaRPr lang="zh-CN" sz="60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4"/>
                  </a:ext>
                </a:extLst>
              </a:tr>
              <a:tr h="541257">
                <a:tc vMerge="1">
                  <a:txBody>
                    <a:bodyPr/>
                    <a:lstStyle/>
                    <a:p>
                      <a:endParaRPr lang="zh-CN"/>
                    </a:p>
                  </a:txBody>
                  <a:tcPr/>
                </a:tc>
                <a:tc>
                  <a:txBody>
                    <a:bodyPr/>
                    <a:lstStyle/>
                    <a:p>
                      <a:pPr algn="ctr">
                        <a:spcAft>
                          <a:spcPts val="0"/>
                        </a:spcAft>
                      </a:pPr>
                      <a:r>
                        <a:rPr lang="zh-CN" sz="700" kern="100">
                          <a:effectLst/>
                        </a:rPr>
                        <a:t>研究内容</a:t>
                      </a:r>
                      <a:endParaRPr lang="zh-CN" sz="700" kern="10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医学专科的</a:t>
                      </a:r>
                      <a:r>
                        <a:rPr lang="zh-CN" altLang="en-US" sz="700" kern="100" dirty="0">
                          <a:effectLst/>
                        </a:rPr>
                        <a:t>主要</a:t>
                      </a:r>
                      <a:r>
                        <a:rPr lang="zh-CN" sz="700" kern="100" dirty="0">
                          <a:effectLst/>
                        </a:rPr>
                        <a:t>研究内容</a:t>
                      </a:r>
                      <a:r>
                        <a:rPr lang="zh-CN" altLang="en-US" sz="700" kern="100" dirty="0">
                          <a:effectLst/>
                        </a:rPr>
                        <a:t>是</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en-US" sz="600" kern="100" dirty="0">
                          <a:effectLst/>
                        </a:rPr>
                        <a:t>&lt;R2368,</a:t>
                      </a:r>
                      <a:r>
                        <a:rPr lang="zh-CN" sz="600" kern="100" dirty="0">
                          <a:effectLst/>
                        </a:rPr>
                        <a:t>研究内容，内科学的内容包含了疾病的定义、病因、致病机转、流行病学、自然史、症状、征候、实验诊断、影像检查、鉴别诊断、诊断、治疗、预后</a:t>
                      </a:r>
                      <a:r>
                        <a:rPr lang="en-US" sz="600" kern="100" dirty="0">
                          <a:effectLst/>
                        </a:rPr>
                        <a:t>&gt;</a:t>
                      </a:r>
                      <a:endParaRPr lang="zh-CN" sz="60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5"/>
                  </a:ext>
                </a:extLst>
              </a:tr>
              <a:tr h="363025">
                <a:tc vMerge="1">
                  <a:txBody>
                    <a:bodyPr/>
                    <a:lstStyle/>
                    <a:p>
                      <a:endParaRPr lang="zh-CN"/>
                    </a:p>
                  </a:txBody>
                  <a:tcPr/>
                </a:tc>
                <a:tc>
                  <a:txBody>
                    <a:bodyPr/>
                    <a:lstStyle/>
                    <a:p>
                      <a:pPr algn="ctr">
                        <a:spcAft>
                          <a:spcPts val="0"/>
                        </a:spcAft>
                      </a:pPr>
                      <a:r>
                        <a:rPr lang="zh-CN" sz="700" kern="100">
                          <a:effectLst/>
                        </a:rPr>
                        <a:t>主要检查方法</a:t>
                      </a:r>
                      <a:endParaRPr lang="zh-CN" sz="700" kern="10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医学专科的主要检查方法</a:t>
                      </a:r>
                      <a:r>
                        <a:rPr lang="zh-CN" altLang="en-US" sz="700" kern="100" dirty="0">
                          <a:effectLst/>
                        </a:rPr>
                        <a:t>有</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en-US" sz="600" kern="100" dirty="0">
                          <a:effectLst/>
                        </a:rPr>
                        <a:t>&lt;R2368,</a:t>
                      </a:r>
                      <a:r>
                        <a:rPr lang="zh-CN" sz="600" kern="100" dirty="0">
                          <a:effectLst/>
                        </a:rPr>
                        <a:t>主要检查方法，透过病史询问或面谈进行理学检查</a:t>
                      </a:r>
                      <a:r>
                        <a:rPr lang="en-US" sz="600" kern="100" dirty="0">
                          <a:effectLst/>
                        </a:rPr>
                        <a:t>&gt;</a:t>
                      </a:r>
                      <a:endParaRPr lang="zh-CN" sz="60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6"/>
                  </a:ext>
                </a:extLst>
              </a:tr>
              <a:tr h="272269">
                <a:tc vMerge="1">
                  <a:txBody>
                    <a:bodyPr/>
                    <a:lstStyle/>
                    <a:p>
                      <a:endParaRPr lang="zh-CN"/>
                    </a:p>
                  </a:txBody>
                  <a:tcPr/>
                </a:tc>
                <a:tc>
                  <a:txBody>
                    <a:bodyPr/>
                    <a:lstStyle/>
                    <a:p>
                      <a:pPr algn="ctr">
                        <a:spcAft>
                          <a:spcPts val="0"/>
                        </a:spcAft>
                      </a:pPr>
                      <a:r>
                        <a:rPr lang="zh-CN" sz="700" kern="100">
                          <a:effectLst/>
                        </a:rPr>
                        <a:t>主要治疗方法</a:t>
                      </a:r>
                      <a:endParaRPr lang="zh-CN" sz="700" kern="10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zh-CN" sz="700" kern="100" dirty="0">
                          <a:effectLst/>
                        </a:rPr>
                        <a:t>医学专科的主要治疗方法</a:t>
                      </a:r>
                      <a:r>
                        <a:rPr lang="zh-CN" altLang="en-US" sz="700" kern="100" dirty="0">
                          <a:effectLst/>
                        </a:rPr>
                        <a:t>有</a:t>
                      </a:r>
                      <a:endParaRPr lang="zh-CN" sz="700" kern="100" dirty="0">
                        <a:effectLst/>
                        <a:latin typeface="+mj-ea"/>
                        <a:ea typeface="+mj-ea"/>
                        <a:cs typeface="Times New Roman" panose="02020603050405020304" pitchFamily="18" charset="0"/>
                      </a:endParaRPr>
                    </a:p>
                  </a:txBody>
                  <a:tcPr marL="37787" marR="37787" marT="0" marB="0" anchor="ctr"/>
                </a:tc>
                <a:tc>
                  <a:txBody>
                    <a:bodyPr/>
                    <a:lstStyle/>
                    <a:p>
                      <a:pPr algn="ctr">
                        <a:spcAft>
                          <a:spcPts val="0"/>
                        </a:spcAft>
                      </a:pPr>
                      <a:r>
                        <a:rPr lang="en-US" sz="600" kern="100" dirty="0">
                          <a:effectLst/>
                        </a:rPr>
                        <a:t>&lt;R2368,</a:t>
                      </a:r>
                      <a:r>
                        <a:rPr lang="zh-CN" sz="600" kern="100" dirty="0">
                          <a:effectLst/>
                        </a:rPr>
                        <a:t>主要治疗方法，追踪观察、生活方式、药物等</a:t>
                      </a:r>
                      <a:r>
                        <a:rPr lang="en-US" sz="600" kern="100" dirty="0">
                          <a:effectLst/>
                        </a:rPr>
                        <a:t>&gt;</a:t>
                      </a:r>
                      <a:endParaRPr lang="zh-CN" sz="600" kern="100" dirty="0">
                        <a:effectLst/>
                        <a:latin typeface="+mj-ea"/>
                        <a:ea typeface="+mj-ea"/>
                        <a:cs typeface="Times New Roman" panose="02020603050405020304" pitchFamily="18" charset="0"/>
                      </a:endParaRPr>
                    </a:p>
                  </a:txBody>
                  <a:tcPr marL="37787" marR="37787" marT="0" marB="0" anchor="ctr"/>
                </a:tc>
                <a:extLst>
                  <a:ext uri="{0D108BD9-81ED-4DB2-BD59-A6C34878D82A}">
                    <a16:rowId xmlns:a16="http://schemas.microsoft.com/office/drawing/2014/main" val="10007"/>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图谱关系</a:t>
            </a:r>
            <a:r>
              <a:rPr lang="en-US" altLang="zh-CN" sz="1400" b="1" dirty="0">
                <a:solidFill>
                  <a:srgbClr val="2B3649"/>
                </a:solidFill>
                <a:latin typeface="黑体" panose="02010609060101010101" pitchFamily="49" charset="-122"/>
                <a:ea typeface="黑体" panose="02010609060101010101" pitchFamily="49" charset="-122"/>
              </a:rPr>
              <a:t>/</a:t>
            </a:r>
            <a:r>
              <a:rPr lang="zh-CN" altLang="en-US" sz="1400" b="1" dirty="0">
                <a:solidFill>
                  <a:srgbClr val="2B3649"/>
                </a:solidFill>
                <a:latin typeface="黑体" panose="02010609060101010101" pitchFamily="49" charset="-122"/>
                <a:ea typeface="黑体" panose="02010609060101010101" pitchFamily="49" charset="-122"/>
              </a:rPr>
              <a:t>属性</a:t>
            </a:r>
          </a:p>
        </p:txBody>
      </p:sp>
      <p:sp>
        <p:nvSpPr>
          <p:cNvPr id="2" name="矩形 1"/>
          <p:cNvSpPr/>
          <p:nvPr/>
        </p:nvSpPr>
        <p:spPr>
          <a:xfrm>
            <a:off x="4133417" y="942560"/>
            <a:ext cx="877163" cy="276999"/>
          </a:xfrm>
          <a:prstGeom prst="rect">
            <a:avLst/>
          </a:prstGeom>
        </p:spPr>
        <p:txBody>
          <a:bodyPr wrap="none">
            <a:spAutoFit/>
          </a:bodyPr>
          <a:lstStyle/>
          <a:p>
            <a:r>
              <a:rPr lang="zh-CN" altLang="en-US" sz="1200" b="1" dirty="0">
                <a:solidFill>
                  <a:srgbClr val="2B3649"/>
                </a:solidFill>
                <a:latin typeface="黑体" panose="02010609060101010101" pitchFamily="49" charset="-122"/>
                <a:ea typeface="黑体" panose="02010609060101010101" pitchFamily="49" charset="-122"/>
              </a:rPr>
              <a:t>疾病</a:t>
            </a:r>
            <a:r>
              <a:rPr lang="en-US" altLang="zh-CN" sz="1200" b="1" dirty="0">
                <a:solidFill>
                  <a:srgbClr val="2B3649"/>
                </a:solidFill>
                <a:latin typeface="黑体" panose="02010609060101010101" pitchFamily="49" charset="-122"/>
                <a:ea typeface="黑体" panose="02010609060101010101" pitchFamily="49" charset="-122"/>
              </a:rPr>
              <a:t>CLASS</a:t>
            </a:r>
            <a:endParaRPr lang="zh-CN" altLang="en-US" b="1" dirty="0"/>
          </a:p>
        </p:txBody>
      </p:sp>
      <p:graphicFrame>
        <p:nvGraphicFramePr>
          <p:cNvPr id="9" name="表格 8"/>
          <p:cNvGraphicFramePr>
            <a:graphicFrameLocks noGrp="1"/>
          </p:cNvGraphicFramePr>
          <p:nvPr/>
        </p:nvGraphicFramePr>
        <p:xfrm>
          <a:off x="1864181" y="1257303"/>
          <a:ext cx="5415637" cy="3411672"/>
        </p:xfrm>
        <a:graphic>
          <a:graphicData uri="http://schemas.openxmlformats.org/drawingml/2006/table">
            <a:tbl>
              <a:tblPr firstRow="1" firstCol="1" bandRow="1">
                <a:tableStyleId>{5C22544A-7EE6-4342-B048-85BDC9FD1C3A}</a:tableStyleId>
              </a:tblPr>
              <a:tblGrid>
                <a:gridCol w="1256473">
                  <a:extLst>
                    <a:ext uri="{9D8B030D-6E8A-4147-A177-3AD203B41FA5}">
                      <a16:colId xmlns:a16="http://schemas.microsoft.com/office/drawing/2014/main" val="20000"/>
                    </a:ext>
                  </a:extLst>
                </a:gridCol>
                <a:gridCol w="1256473">
                  <a:extLst>
                    <a:ext uri="{9D8B030D-6E8A-4147-A177-3AD203B41FA5}">
                      <a16:colId xmlns:a16="http://schemas.microsoft.com/office/drawing/2014/main" val="20001"/>
                    </a:ext>
                  </a:extLst>
                </a:gridCol>
                <a:gridCol w="1256473">
                  <a:extLst>
                    <a:ext uri="{9D8B030D-6E8A-4147-A177-3AD203B41FA5}">
                      <a16:colId xmlns:a16="http://schemas.microsoft.com/office/drawing/2014/main" val="20002"/>
                    </a:ext>
                  </a:extLst>
                </a:gridCol>
                <a:gridCol w="1646218">
                  <a:extLst>
                    <a:ext uri="{9D8B030D-6E8A-4147-A177-3AD203B41FA5}">
                      <a16:colId xmlns:a16="http://schemas.microsoft.com/office/drawing/2014/main" val="20003"/>
                    </a:ext>
                  </a:extLst>
                </a:gridCol>
              </a:tblGrid>
              <a:tr h="123887">
                <a:tc>
                  <a:txBody>
                    <a:bodyPr/>
                    <a:lstStyle/>
                    <a:p>
                      <a:pPr algn="ctr">
                        <a:spcAft>
                          <a:spcPts val="0"/>
                        </a:spcAft>
                      </a:pPr>
                      <a:r>
                        <a:rPr lang="zh-CN" sz="1050" kern="100" dirty="0">
                          <a:effectLst/>
                          <a:latin typeface="+mj-ea"/>
                          <a:ea typeface="+mj-ea"/>
                        </a:rPr>
                        <a:t>所属</a:t>
                      </a:r>
                      <a:r>
                        <a:rPr lang="zh-CN" altLang="en-US" sz="1050" kern="100" dirty="0">
                          <a:effectLst/>
                          <a:latin typeface="+mj-ea"/>
                          <a:ea typeface="+mj-ea"/>
                        </a:rPr>
                        <a:t>类别</a:t>
                      </a:r>
                      <a:endParaRPr lang="zh-CN" sz="105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1050" kern="100" dirty="0">
                          <a:effectLst/>
                          <a:latin typeface="+mj-ea"/>
                          <a:ea typeface="+mj-ea"/>
                        </a:rPr>
                        <a:t>关系</a:t>
                      </a:r>
                      <a:r>
                        <a:rPr lang="en-US" sz="1050" kern="100" dirty="0">
                          <a:effectLst/>
                          <a:latin typeface="+mj-ea"/>
                          <a:ea typeface="+mj-ea"/>
                        </a:rPr>
                        <a:t>/</a:t>
                      </a:r>
                      <a:r>
                        <a:rPr lang="zh-CN" sz="1050" kern="100" dirty="0">
                          <a:effectLst/>
                          <a:latin typeface="+mj-ea"/>
                          <a:ea typeface="+mj-ea"/>
                        </a:rPr>
                        <a:t>属性</a:t>
                      </a:r>
                      <a:endParaRPr lang="zh-CN" sz="105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1050" kern="100" dirty="0">
                          <a:effectLst/>
                          <a:latin typeface="+mj-ea"/>
                          <a:ea typeface="+mj-ea"/>
                        </a:rPr>
                        <a:t>含义</a:t>
                      </a:r>
                      <a:endParaRPr lang="zh-CN" sz="105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1050" kern="100" dirty="0">
                          <a:effectLst/>
                          <a:latin typeface="+mj-ea"/>
                          <a:ea typeface="+mj-ea"/>
                        </a:rPr>
                        <a:t>举例</a:t>
                      </a:r>
                      <a:endParaRPr lang="zh-CN" sz="105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0"/>
                  </a:ext>
                </a:extLst>
              </a:tr>
              <a:tr h="250947">
                <a:tc rowSpan="10">
                  <a:txBody>
                    <a:bodyPr/>
                    <a:lstStyle/>
                    <a:p>
                      <a:pPr algn="ctr">
                        <a:spcAft>
                          <a:spcPts val="0"/>
                        </a:spcAft>
                      </a:pPr>
                      <a:r>
                        <a:rPr lang="zh-CN" sz="1050" kern="100" dirty="0">
                          <a:effectLst/>
                          <a:latin typeface="+mj-ea"/>
                          <a:ea typeface="+mj-ea"/>
                        </a:rPr>
                        <a:t>疾病</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p>
                      <a:pPr algn="ctr">
                        <a:spcAft>
                          <a:spcPts val="0"/>
                        </a:spcAft>
                      </a:pPr>
                      <a:r>
                        <a:rPr lang="en-US" sz="1050" kern="100" dirty="0">
                          <a:effectLst/>
                          <a:latin typeface="+mj-ea"/>
                          <a:ea typeface="+mj-ea"/>
                        </a:rPr>
                        <a:t> </a:t>
                      </a:r>
                      <a:endParaRPr lang="zh-CN" sz="105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a:effectLst/>
                          <a:latin typeface="+mj-ea"/>
                          <a:ea typeface="+mj-ea"/>
                        </a:rPr>
                        <a:t>名称</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a:effectLst/>
                          <a:latin typeface="+mj-ea"/>
                          <a:ea typeface="+mj-ea"/>
                        </a:rPr>
                        <a:t>疾病的名称</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 R354,</a:t>
                      </a:r>
                      <a:r>
                        <a:rPr lang="zh-CN" sz="800" kern="100" dirty="0">
                          <a:effectLst/>
                          <a:latin typeface="+mj-ea"/>
                          <a:ea typeface="+mj-ea"/>
                        </a:rPr>
                        <a:t>名称</a:t>
                      </a:r>
                      <a:r>
                        <a:rPr lang="en-US" altLang="zh-CN" sz="800" kern="100" dirty="0">
                          <a:effectLst/>
                          <a:latin typeface="+mj-ea"/>
                          <a:ea typeface="+mj-ea"/>
                        </a:rPr>
                        <a:t>,</a:t>
                      </a:r>
                      <a:r>
                        <a:rPr lang="zh-CN" sz="800" kern="100" dirty="0">
                          <a:effectLst/>
                          <a:latin typeface="+mj-ea"/>
                          <a:ea typeface="+mj-ea"/>
                        </a:rPr>
                        <a:t>肺鳞状上皮细胞癌</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1"/>
                  </a:ext>
                </a:extLst>
              </a:tr>
              <a:tr h="250947">
                <a:tc vMerge="1">
                  <a:txBody>
                    <a:bodyPr/>
                    <a:lstStyle/>
                    <a:p>
                      <a:endParaRPr lang="zh-CN"/>
                    </a:p>
                  </a:txBody>
                  <a:tcPr/>
                </a:tc>
                <a:tc>
                  <a:txBody>
                    <a:bodyPr/>
                    <a:lstStyle/>
                    <a:p>
                      <a:pPr algn="ctr">
                        <a:spcAft>
                          <a:spcPts val="0"/>
                        </a:spcAft>
                      </a:pPr>
                      <a:r>
                        <a:rPr lang="zh-CN" sz="800" kern="100">
                          <a:effectLst/>
                          <a:latin typeface="+mj-ea"/>
                          <a:ea typeface="+mj-ea"/>
                        </a:rPr>
                        <a:t>医学专科 </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a:effectLst/>
                          <a:latin typeface="+mj-ea"/>
                          <a:ea typeface="+mj-ea"/>
                        </a:rPr>
                        <a:t>疾病所属医学专科</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 R354,</a:t>
                      </a:r>
                      <a:r>
                        <a:rPr lang="zh-CN" sz="800" kern="100" dirty="0">
                          <a:effectLst/>
                          <a:latin typeface="+mj-ea"/>
                          <a:ea typeface="+mj-ea"/>
                        </a:rPr>
                        <a:t>医学专科</a:t>
                      </a:r>
                      <a:r>
                        <a:rPr lang="en-US" altLang="zh-CN" sz="800" kern="100" dirty="0">
                          <a:effectLst/>
                          <a:latin typeface="+mj-ea"/>
                          <a:ea typeface="+mj-ea"/>
                        </a:rPr>
                        <a:t>,</a:t>
                      </a:r>
                      <a:r>
                        <a:rPr lang="zh-CN" sz="800" kern="100" dirty="0">
                          <a:effectLst/>
                          <a:latin typeface="+mj-ea"/>
                          <a:ea typeface="+mj-ea"/>
                        </a:rPr>
                        <a:t>肿瘤科</a:t>
                      </a:r>
                      <a:r>
                        <a:rPr lang="en-US" altLang="zh-CN" sz="800" kern="100" dirty="0">
                          <a:effectLst/>
                          <a:latin typeface="+mj-ea"/>
                          <a:ea typeface="+mj-ea"/>
                        </a:rPr>
                        <a:t>,</a:t>
                      </a:r>
                      <a:r>
                        <a:rPr lang="zh-CN" sz="800" kern="100" dirty="0">
                          <a:effectLst/>
                          <a:latin typeface="+mj-ea"/>
                          <a:ea typeface="+mj-ea"/>
                        </a:rPr>
                        <a:t>呼吸科</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2"/>
                  </a:ext>
                </a:extLst>
              </a:tr>
              <a:tr h="250947">
                <a:tc vMerge="1">
                  <a:txBody>
                    <a:bodyPr/>
                    <a:lstStyle/>
                    <a:p>
                      <a:endParaRPr lang="zh-CN"/>
                    </a:p>
                  </a:txBody>
                  <a:tcPr/>
                </a:tc>
                <a:tc>
                  <a:txBody>
                    <a:bodyPr/>
                    <a:lstStyle/>
                    <a:p>
                      <a:pPr algn="ctr">
                        <a:spcAft>
                          <a:spcPts val="0"/>
                        </a:spcAft>
                      </a:pPr>
                      <a:r>
                        <a:rPr lang="zh-CN" sz="800" kern="100">
                          <a:effectLst/>
                          <a:latin typeface="+mj-ea"/>
                          <a:ea typeface="+mj-ea"/>
                        </a:rPr>
                        <a:t>发病部位 </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a:effectLst/>
                          <a:latin typeface="+mj-ea"/>
                          <a:ea typeface="+mj-ea"/>
                        </a:rPr>
                        <a:t>疾病的发病部位</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 R354,</a:t>
                      </a:r>
                      <a:r>
                        <a:rPr lang="zh-CN" sz="800" kern="100" dirty="0">
                          <a:effectLst/>
                          <a:latin typeface="+mj-ea"/>
                          <a:ea typeface="+mj-ea"/>
                        </a:rPr>
                        <a:t>发病部位</a:t>
                      </a:r>
                      <a:r>
                        <a:rPr lang="en-US" altLang="zh-CN" sz="800" kern="100" dirty="0">
                          <a:effectLst/>
                          <a:latin typeface="+mj-ea"/>
                          <a:ea typeface="+mj-ea"/>
                        </a:rPr>
                        <a:t>,</a:t>
                      </a:r>
                      <a:r>
                        <a:rPr lang="zh-CN" sz="800" kern="100" dirty="0">
                          <a:effectLst/>
                          <a:latin typeface="+mj-ea"/>
                          <a:ea typeface="+mj-ea"/>
                        </a:rPr>
                        <a:t>肺</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3"/>
                  </a:ext>
                </a:extLst>
              </a:tr>
              <a:tr h="376421">
                <a:tc vMerge="1">
                  <a:txBody>
                    <a:bodyPr/>
                    <a:lstStyle/>
                    <a:p>
                      <a:endParaRPr lang="zh-CN"/>
                    </a:p>
                  </a:txBody>
                  <a:tcPr/>
                </a:tc>
                <a:tc>
                  <a:txBody>
                    <a:bodyPr/>
                    <a:lstStyle/>
                    <a:p>
                      <a:pPr algn="ctr">
                        <a:spcAft>
                          <a:spcPts val="0"/>
                        </a:spcAft>
                      </a:pPr>
                      <a:r>
                        <a:rPr lang="zh-CN" sz="800" kern="100">
                          <a:effectLst/>
                          <a:latin typeface="+mj-ea"/>
                          <a:ea typeface="+mj-ea"/>
                        </a:rPr>
                        <a:t>临床表现 </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altLang="en-US" sz="800" kern="100" dirty="0">
                          <a:effectLst/>
                          <a:latin typeface="+mj-ea"/>
                          <a:ea typeface="+mj-ea"/>
                        </a:rPr>
                        <a:t>感染</a:t>
                      </a:r>
                      <a:r>
                        <a:rPr lang="zh-CN" sz="800" kern="100" dirty="0">
                          <a:effectLst/>
                          <a:latin typeface="+mj-ea"/>
                          <a:ea typeface="+mj-ea"/>
                        </a:rPr>
                        <a:t>疾病的表现与体征</a:t>
                      </a:r>
                      <a:endParaRPr lang="zh-CN" sz="80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 R354,</a:t>
                      </a:r>
                      <a:r>
                        <a:rPr lang="zh-CN" sz="800" kern="100" dirty="0">
                          <a:effectLst/>
                          <a:latin typeface="+mj-ea"/>
                          <a:ea typeface="+mj-ea"/>
                        </a:rPr>
                        <a:t>临床表现</a:t>
                      </a:r>
                      <a:r>
                        <a:rPr lang="en-US" altLang="zh-CN" sz="800" kern="100" dirty="0">
                          <a:effectLst/>
                          <a:latin typeface="+mj-ea"/>
                          <a:ea typeface="+mj-ea"/>
                        </a:rPr>
                        <a:t>,</a:t>
                      </a:r>
                      <a:r>
                        <a:rPr lang="zh-CN" sz="800" kern="100" dirty="0">
                          <a:effectLst/>
                          <a:latin typeface="+mj-ea"/>
                          <a:ea typeface="+mj-ea"/>
                        </a:rPr>
                        <a:t>发热，咳嗽，痰中带血或咯血，胸痛</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4"/>
                  </a:ext>
                </a:extLst>
              </a:tr>
              <a:tr h="376421">
                <a:tc vMerge="1">
                  <a:txBody>
                    <a:bodyPr/>
                    <a:lstStyle/>
                    <a:p>
                      <a:endParaRPr lang="zh-CN"/>
                    </a:p>
                  </a:txBody>
                  <a:tcPr/>
                </a:tc>
                <a:tc>
                  <a:txBody>
                    <a:bodyPr/>
                    <a:lstStyle/>
                    <a:p>
                      <a:pPr algn="ctr">
                        <a:spcAft>
                          <a:spcPts val="0"/>
                        </a:spcAft>
                      </a:pPr>
                      <a:r>
                        <a:rPr lang="zh-CN" sz="800" kern="100">
                          <a:effectLst/>
                          <a:latin typeface="+mj-ea"/>
                          <a:ea typeface="+mj-ea"/>
                        </a:rPr>
                        <a:t>病因 </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altLang="en-US" sz="800" kern="100" dirty="0">
                          <a:effectLst/>
                          <a:latin typeface="+mj-ea"/>
                          <a:ea typeface="+mj-ea"/>
                        </a:rPr>
                        <a:t>造成</a:t>
                      </a:r>
                      <a:r>
                        <a:rPr lang="zh-CN" sz="800" kern="100" dirty="0">
                          <a:effectLst/>
                          <a:latin typeface="+mj-ea"/>
                          <a:ea typeface="+mj-ea"/>
                        </a:rPr>
                        <a:t>疾病的</a:t>
                      </a:r>
                      <a:r>
                        <a:rPr lang="zh-CN" altLang="en-US" sz="800" kern="100" dirty="0">
                          <a:effectLst/>
                          <a:latin typeface="+mj-ea"/>
                          <a:ea typeface="+mj-ea"/>
                        </a:rPr>
                        <a:t>原因</a:t>
                      </a:r>
                      <a:endParaRPr lang="zh-CN" sz="80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&lt;R354,</a:t>
                      </a:r>
                      <a:r>
                        <a:rPr lang="zh-CN" sz="800" kern="100" dirty="0">
                          <a:effectLst/>
                          <a:latin typeface="+mj-ea"/>
                          <a:ea typeface="+mj-ea"/>
                        </a:rPr>
                        <a:t>病因</a:t>
                      </a:r>
                      <a:r>
                        <a:rPr lang="en-US" altLang="zh-CN" sz="800" kern="100" dirty="0">
                          <a:effectLst/>
                          <a:latin typeface="+mj-ea"/>
                          <a:ea typeface="+mj-ea"/>
                        </a:rPr>
                        <a:t>,</a:t>
                      </a:r>
                      <a:r>
                        <a:rPr lang="zh-CN" sz="800" kern="100" dirty="0">
                          <a:effectLst/>
                          <a:latin typeface="+mj-ea"/>
                          <a:ea typeface="+mj-ea"/>
                        </a:rPr>
                        <a:t>病毒、细菌、立克次体、寄生虫等引起</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5"/>
                  </a:ext>
                </a:extLst>
              </a:tr>
              <a:tr h="250947">
                <a:tc vMerge="1">
                  <a:txBody>
                    <a:bodyPr/>
                    <a:lstStyle/>
                    <a:p>
                      <a:endParaRPr lang="zh-CN"/>
                    </a:p>
                  </a:txBody>
                  <a:tcPr/>
                </a:tc>
                <a:tc>
                  <a:txBody>
                    <a:bodyPr/>
                    <a:lstStyle/>
                    <a:p>
                      <a:pPr algn="ctr">
                        <a:spcAft>
                          <a:spcPts val="0"/>
                        </a:spcAft>
                      </a:pPr>
                      <a:r>
                        <a:rPr lang="zh-CN" sz="800" kern="100">
                          <a:effectLst/>
                          <a:latin typeface="+mj-ea"/>
                          <a:ea typeface="+mj-ea"/>
                        </a:rPr>
                        <a:t>传染性 </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a:effectLst/>
                          <a:latin typeface="+mj-ea"/>
                          <a:ea typeface="+mj-ea"/>
                        </a:rPr>
                        <a:t>疾病是否有传染性</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&lt;R354,</a:t>
                      </a:r>
                      <a:r>
                        <a:rPr lang="zh-CN" sz="800" kern="100" dirty="0">
                          <a:effectLst/>
                          <a:latin typeface="+mj-ea"/>
                          <a:ea typeface="+mj-ea"/>
                        </a:rPr>
                        <a:t>传染性</a:t>
                      </a:r>
                      <a:r>
                        <a:rPr lang="en-US" altLang="zh-CN" sz="800" kern="100" dirty="0">
                          <a:effectLst/>
                          <a:latin typeface="+mj-ea"/>
                          <a:ea typeface="+mj-ea"/>
                        </a:rPr>
                        <a:t>,</a:t>
                      </a:r>
                      <a:r>
                        <a:rPr lang="zh-CN" sz="800" kern="100" dirty="0">
                          <a:effectLst/>
                          <a:latin typeface="+mj-ea"/>
                          <a:ea typeface="+mj-ea"/>
                        </a:rPr>
                        <a:t>无</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6"/>
                  </a:ext>
                </a:extLst>
              </a:tr>
              <a:tr h="250947">
                <a:tc vMerge="1">
                  <a:txBody>
                    <a:bodyPr/>
                    <a:lstStyle/>
                    <a:p>
                      <a:endParaRPr lang="zh-CN"/>
                    </a:p>
                  </a:txBody>
                  <a:tcPr/>
                </a:tc>
                <a:tc>
                  <a:txBody>
                    <a:bodyPr/>
                    <a:lstStyle/>
                    <a:p>
                      <a:pPr algn="ctr">
                        <a:spcAft>
                          <a:spcPts val="0"/>
                        </a:spcAft>
                      </a:pPr>
                      <a:r>
                        <a:rPr lang="zh-CN" sz="800" kern="100" dirty="0">
                          <a:effectLst/>
                          <a:latin typeface="+mj-ea"/>
                          <a:ea typeface="+mj-ea"/>
                        </a:rPr>
                        <a:t>病原类型 </a:t>
                      </a:r>
                      <a:endParaRPr lang="zh-CN" sz="80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a:effectLst/>
                          <a:latin typeface="+mj-ea"/>
                          <a:ea typeface="+mj-ea"/>
                        </a:rPr>
                        <a:t>疾病的病原类型</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 R354,</a:t>
                      </a:r>
                      <a:r>
                        <a:rPr lang="zh-CN" sz="800" kern="100" dirty="0">
                          <a:effectLst/>
                          <a:latin typeface="+mj-ea"/>
                          <a:ea typeface="+mj-ea"/>
                        </a:rPr>
                        <a:t>病原类型</a:t>
                      </a:r>
                      <a:r>
                        <a:rPr lang="en-US" altLang="zh-CN" sz="800" kern="100" dirty="0">
                          <a:effectLst/>
                          <a:latin typeface="+mj-ea"/>
                          <a:ea typeface="+mj-ea"/>
                        </a:rPr>
                        <a:t>,</a:t>
                      </a:r>
                      <a:r>
                        <a:rPr lang="zh-CN" sz="800" kern="100" dirty="0">
                          <a:effectLst/>
                          <a:latin typeface="+mj-ea"/>
                          <a:ea typeface="+mj-ea"/>
                        </a:rPr>
                        <a:t>半知菌</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7"/>
                  </a:ext>
                </a:extLst>
              </a:tr>
              <a:tr h="627368">
                <a:tc vMerge="1">
                  <a:txBody>
                    <a:bodyPr/>
                    <a:lstStyle/>
                    <a:p>
                      <a:endParaRPr lang="zh-CN"/>
                    </a:p>
                  </a:txBody>
                  <a:tcPr marL="53774" marR="53774" marT="0" marB="0"/>
                </a:tc>
                <a:tc>
                  <a:txBody>
                    <a:bodyPr/>
                    <a:lstStyle/>
                    <a:p>
                      <a:pPr algn="ctr">
                        <a:spcAft>
                          <a:spcPts val="0"/>
                        </a:spcAft>
                      </a:pPr>
                      <a:r>
                        <a:rPr lang="zh-CN" sz="800" kern="100">
                          <a:effectLst/>
                          <a:latin typeface="+mj-ea"/>
                          <a:ea typeface="+mj-ea"/>
                        </a:rPr>
                        <a:t>常用药物 </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altLang="en-US" sz="800" kern="100" dirty="0">
                          <a:effectLst/>
                          <a:latin typeface="+mj-ea"/>
                          <a:ea typeface="+mj-ea"/>
                        </a:rPr>
                        <a:t>治疗</a:t>
                      </a:r>
                      <a:r>
                        <a:rPr lang="zh-CN" sz="800" kern="100" dirty="0">
                          <a:effectLst/>
                          <a:latin typeface="+mj-ea"/>
                          <a:ea typeface="+mj-ea"/>
                        </a:rPr>
                        <a:t>疾病的常用药物</a:t>
                      </a:r>
                      <a:endParaRPr lang="zh-CN" sz="80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&lt;R354,</a:t>
                      </a:r>
                      <a:r>
                        <a:rPr lang="zh-CN" sz="800" kern="100" dirty="0">
                          <a:effectLst/>
                          <a:latin typeface="+mj-ea"/>
                          <a:ea typeface="+mj-ea"/>
                        </a:rPr>
                        <a:t>常用药物，</a:t>
                      </a:r>
                      <a:r>
                        <a:rPr lang="en-US" sz="800" kern="100" dirty="0">
                          <a:effectLst/>
                          <a:latin typeface="+mj-ea"/>
                          <a:ea typeface="+mj-ea"/>
                        </a:rPr>
                        <a:t>http://www.openkg.cn/COVID-19/wiki/resource/R2683&gt;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8"/>
                  </a:ext>
                </a:extLst>
              </a:tr>
              <a:tr h="250947">
                <a:tc vMerge="1">
                  <a:txBody>
                    <a:bodyPr/>
                    <a:lstStyle/>
                    <a:p>
                      <a:endParaRPr lang="zh-CN"/>
                    </a:p>
                  </a:txBody>
                  <a:tcPr marL="53774" marR="53774" marT="0" marB="0"/>
                </a:tc>
                <a:tc>
                  <a:txBody>
                    <a:bodyPr/>
                    <a:lstStyle/>
                    <a:p>
                      <a:pPr algn="ctr">
                        <a:spcAft>
                          <a:spcPts val="0"/>
                        </a:spcAft>
                      </a:pPr>
                      <a:r>
                        <a:rPr lang="zh-CN" sz="800" kern="100">
                          <a:effectLst/>
                          <a:latin typeface="+mj-ea"/>
                          <a:ea typeface="+mj-ea"/>
                        </a:rPr>
                        <a:t>就诊科室 </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dirty="0">
                          <a:effectLst/>
                          <a:latin typeface="+mj-ea"/>
                          <a:ea typeface="+mj-ea"/>
                        </a:rPr>
                        <a:t>应就诊的科室</a:t>
                      </a:r>
                      <a:endParaRPr lang="zh-CN" sz="80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 R354,</a:t>
                      </a:r>
                      <a:r>
                        <a:rPr lang="zh-CN" sz="800" kern="100" dirty="0">
                          <a:effectLst/>
                          <a:latin typeface="+mj-ea"/>
                          <a:ea typeface="+mj-ea"/>
                        </a:rPr>
                        <a:t>就诊科室</a:t>
                      </a:r>
                      <a:r>
                        <a:rPr lang="en-US" altLang="zh-CN" sz="800" kern="100" dirty="0">
                          <a:effectLst/>
                          <a:latin typeface="+mj-ea"/>
                          <a:ea typeface="+mj-ea"/>
                        </a:rPr>
                        <a:t>,</a:t>
                      </a:r>
                      <a:r>
                        <a:rPr lang="zh-CN" sz="800" kern="100" dirty="0">
                          <a:effectLst/>
                          <a:latin typeface="+mj-ea"/>
                          <a:ea typeface="+mj-ea"/>
                        </a:rPr>
                        <a:t>内科</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09"/>
                  </a:ext>
                </a:extLst>
              </a:tr>
              <a:tr h="250947">
                <a:tc vMerge="1">
                  <a:txBody>
                    <a:bodyPr/>
                    <a:lstStyle/>
                    <a:p>
                      <a:endParaRPr lang="zh-CN"/>
                    </a:p>
                  </a:txBody>
                  <a:tcPr marL="53774" marR="53774" marT="0" marB="0"/>
                </a:tc>
                <a:tc>
                  <a:txBody>
                    <a:bodyPr/>
                    <a:lstStyle/>
                    <a:p>
                      <a:pPr algn="ctr">
                        <a:spcAft>
                          <a:spcPts val="0"/>
                        </a:spcAft>
                      </a:pPr>
                      <a:r>
                        <a:rPr lang="zh-CN" sz="800" kern="100">
                          <a:effectLst/>
                          <a:latin typeface="+mj-ea"/>
                          <a:ea typeface="+mj-ea"/>
                        </a:rPr>
                        <a:t>相关疾病</a:t>
                      </a:r>
                      <a:endParaRPr lang="zh-CN" sz="800" kern="10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zh-CN" sz="800" kern="100" dirty="0">
                          <a:effectLst/>
                          <a:latin typeface="+mj-ea"/>
                          <a:ea typeface="+mj-ea"/>
                        </a:rPr>
                        <a:t>疾病的相关疾病</a:t>
                      </a:r>
                      <a:endParaRPr lang="zh-CN" sz="800" kern="100" dirty="0">
                        <a:effectLst/>
                        <a:latin typeface="+mj-ea"/>
                        <a:ea typeface="+mj-ea"/>
                        <a:cs typeface="Times New Roman" panose="02020603050405020304" pitchFamily="18" charset="0"/>
                      </a:endParaRPr>
                    </a:p>
                  </a:txBody>
                  <a:tcPr marL="53774" marR="53774" marT="0" marB="0" anchor="ctr"/>
                </a:tc>
                <a:tc>
                  <a:txBody>
                    <a:bodyPr/>
                    <a:lstStyle/>
                    <a:p>
                      <a:pPr algn="ctr">
                        <a:spcAft>
                          <a:spcPts val="0"/>
                        </a:spcAft>
                      </a:pPr>
                      <a:r>
                        <a:rPr lang="en-US" sz="800" kern="100" dirty="0">
                          <a:effectLst/>
                          <a:latin typeface="+mj-ea"/>
                          <a:ea typeface="+mj-ea"/>
                        </a:rPr>
                        <a:t>&lt; R354,</a:t>
                      </a:r>
                      <a:r>
                        <a:rPr lang="zh-CN" altLang="en-US" sz="800" kern="100" dirty="0">
                          <a:effectLst/>
                          <a:latin typeface="+mj-ea"/>
                          <a:ea typeface="+mj-ea"/>
                        </a:rPr>
                        <a:t>相关疾病</a:t>
                      </a:r>
                      <a:r>
                        <a:rPr lang="en-US" altLang="zh-CN" sz="800" kern="100" dirty="0">
                          <a:effectLst/>
                          <a:latin typeface="+mj-ea"/>
                          <a:ea typeface="+mj-ea"/>
                        </a:rPr>
                        <a:t>,http://www.openkg.cn/COVID-19/wiki/resource/R2683</a:t>
                      </a:r>
                      <a:r>
                        <a:rPr lang="en-US" sz="800" kern="100" dirty="0">
                          <a:effectLst/>
                          <a:latin typeface="+mj-ea"/>
                          <a:ea typeface="+mj-ea"/>
                        </a:rPr>
                        <a:t>&gt;</a:t>
                      </a:r>
                      <a:endParaRPr lang="zh-CN" sz="800" kern="100" dirty="0">
                        <a:effectLst/>
                        <a:latin typeface="+mj-ea"/>
                        <a:ea typeface="+mj-ea"/>
                        <a:cs typeface="Times New Roman" panose="02020603050405020304" pitchFamily="18" charset="0"/>
                      </a:endParaRPr>
                    </a:p>
                  </a:txBody>
                  <a:tcPr marL="53774" marR="53774" marT="0" marB="0" anchor="ctr"/>
                </a:tc>
                <a:extLst>
                  <a:ext uri="{0D108BD9-81ED-4DB2-BD59-A6C34878D82A}">
                    <a16:rowId xmlns:a16="http://schemas.microsoft.com/office/drawing/2014/main" val="10010"/>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18344" y="3956047"/>
            <a:ext cx="208369" cy="2078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
          <p:cNvSpPr txBox="1"/>
          <p:nvPr>
            <p:custDataLst>
              <p:tags r:id="rId1"/>
            </p:custDataLst>
          </p:nvPr>
        </p:nvSpPr>
        <p:spPr>
          <a:xfrm>
            <a:off x="586204" y="561975"/>
            <a:ext cx="1384995" cy="360804"/>
          </a:xfrm>
          <a:prstGeom prst="rect">
            <a:avLst/>
          </a:prstGeom>
          <a:noFill/>
        </p:spPr>
        <p:txBody>
          <a:bodyPr wrap="none" lIns="0" tIns="0" rIns="0" rtlCol="0">
            <a:spAutoFit/>
          </a:bodyPr>
          <a:lstStyle/>
          <a:p>
            <a:pPr>
              <a:lnSpc>
                <a:spcPts val="2700"/>
              </a:lnSpc>
            </a:pPr>
            <a:r>
              <a:rPr lang="zh-CN" altLang="en-US" sz="1800" b="1" dirty="0">
                <a:solidFill>
                  <a:srgbClr val="2B3649"/>
                </a:solidFill>
                <a:latin typeface="+mj-ea"/>
                <a:ea typeface="+mj-ea"/>
                <a:cs typeface="+mn-ea"/>
              </a:rPr>
              <a:t>新冠百科</a:t>
            </a:r>
            <a:r>
              <a:rPr lang="zh-CN" altLang="zh-CN" sz="1800" b="1" dirty="0">
                <a:solidFill>
                  <a:srgbClr val="2B3649"/>
                </a:solidFill>
                <a:latin typeface="+mj-ea"/>
                <a:ea typeface="+mj-ea"/>
                <a:cs typeface="+mn-ea"/>
              </a:rPr>
              <a:t>图谱</a:t>
            </a:r>
            <a:endParaRPr lang="en-US" altLang="zh-CN" sz="1800" b="1" dirty="0">
              <a:solidFill>
                <a:srgbClr val="2B3649"/>
              </a:solidFill>
              <a:latin typeface="+mj-ea"/>
              <a:ea typeface="+mj-ea"/>
              <a:cs typeface="+mn-ea"/>
              <a:sym typeface="+mn-lt"/>
            </a:endParaRPr>
          </a:p>
        </p:txBody>
      </p:sp>
      <p:sp>
        <p:nvSpPr>
          <p:cNvPr id="20" name="矩形 19"/>
          <p:cNvSpPr/>
          <p:nvPr/>
        </p:nvSpPr>
        <p:spPr>
          <a:xfrm>
            <a:off x="8022522" y="4054664"/>
            <a:ext cx="104185" cy="103900"/>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4013" y="922779"/>
            <a:ext cx="4643483" cy="316562"/>
          </a:xfrm>
          <a:prstGeom prst="rect">
            <a:avLst/>
          </a:prstGeom>
          <a:noFill/>
          <a:effectLst/>
        </p:spPr>
        <p:txBody>
          <a:bodyPr wrap="square" rtlCol="0">
            <a:spAutoFit/>
          </a:bodyPr>
          <a:lstStyle/>
          <a:p>
            <a:pPr marL="285750" indent="-285750">
              <a:lnSpc>
                <a:spcPct val="120000"/>
              </a:lnSpc>
              <a:buFont typeface="Wingdings" panose="05000000000000000000" pitchFamily="2" charset="2"/>
              <a:buChar char="n"/>
            </a:pPr>
            <a:r>
              <a:rPr lang="zh-CN" altLang="en-US" sz="1400" b="1" dirty="0">
                <a:solidFill>
                  <a:srgbClr val="2B3649"/>
                </a:solidFill>
                <a:latin typeface="黑体" panose="02010609060101010101" pitchFamily="49" charset="-122"/>
                <a:ea typeface="黑体" panose="02010609060101010101" pitchFamily="49" charset="-122"/>
              </a:rPr>
              <a:t>图谱关系</a:t>
            </a:r>
            <a:r>
              <a:rPr lang="en-US" altLang="zh-CN" sz="1400" b="1" dirty="0">
                <a:solidFill>
                  <a:srgbClr val="2B3649"/>
                </a:solidFill>
                <a:latin typeface="黑体" panose="02010609060101010101" pitchFamily="49" charset="-122"/>
                <a:ea typeface="黑体" panose="02010609060101010101" pitchFamily="49" charset="-122"/>
              </a:rPr>
              <a:t>/</a:t>
            </a:r>
            <a:r>
              <a:rPr lang="zh-CN" altLang="en-US" sz="1400" b="1" dirty="0">
                <a:solidFill>
                  <a:srgbClr val="2B3649"/>
                </a:solidFill>
                <a:latin typeface="黑体" panose="02010609060101010101" pitchFamily="49" charset="-122"/>
                <a:ea typeface="黑体" panose="02010609060101010101" pitchFamily="49" charset="-122"/>
              </a:rPr>
              <a:t>属性</a:t>
            </a:r>
          </a:p>
        </p:txBody>
      </p:sp>
      <p:sp>
        <p:nvSpPr>
          <p:cNvPr id="2" name="矩形 1"/>
          <p:cNvSpPr/>
          <p:nvPr/>
        </p:nvSpPr>
        <p:spPr>
          <a:xfrm>
            <a:off x="3979530" y="962342"/>
            <a:ext cx="1184940" cy="276999"/>
          </a:xfrm>
          <a:prstGeom prst="rect">
            <a:avLst/>
          </a:prstGeom>
        </p:spPr>
        <p:txBody>
          <a:bodyPr wrap="none">
            <a:spAutoFit/>
          </a:bodyPr>
          <a:lstStyle/>
          <a:p>
            <a:r>
              <a:rPr lang="zh-CN" altLang="en-US" sz="1200" b="1" dirty="0">
                <a:solidFill>
                  <a:srgbClr val="2B3649"/>
                </a:solidFill>
                <a:latin typeface="黑体" panose="02010609060101010101" pitchFamily="49" charset="-122"/>
                <a:ea typeface="黑体" panose="02010609060101010101" pitchFamily="49" charset="-122"/>
              </a:rPr>
              <a:t>检查科目</a:t>
            </a:r>
            <a:r>
              <a:rPr lang="en-US" altLang="zh-CN" sz="1200" b="1" dirty="0">
                <a:solidFill>
                  <a:srgbClr val="2B3649"/>
                </a:solidFill>
                <a:latin typeface="黑体" panose="02010609060101010101" pitchFamily="49" charset="-122"/>
                <a:ea typeface="黑体" panose="02010609060101010101" pitchFamily="49" charset="-122"/>
              </a:rPr>
              <a:t>CLASS</a:t>
            </a:r>
            <a:endParaRPr lang="zh-CN" altLang="en-US" b="1" dirty="0"/>
          </a:p>
        </p:txBody>
      </p:sp>
      <p:graphicFrame>
        <p:nvGraphicFramePr>
          <p:cNvPr id="8" name="表格 7"/>
          <p:cNvGraphicFramePr>
            <a:graphicFrameLocks noGrp="1"/>
          </p:cNvGraphicFramePr>
          <p:nvPr/>
        </p:nvGraphicFramePr>
        <p:xfrm>
          <a:off x="1583608" y="1350730"/>
          <a:ext cx="5976784" cy="2951706"/>
        </p:xfrm>
        <a:graphic>
          <a:graphicData uri="http://schemas.openxmlformats.org/drawingml/2006/table">
            <a:tbl>
              <a:tblPr firstRow="1" firstCol="1" bandRow="1">
                <a:tableStyleId>{7DF18680-E054-41AD-8BC1-D1AEF772440D}</a:tableStyleId>
              </a:tblPr>
              <a:tblGrid>
                <a:gridCol w="1494196">
                  <a:extLst>
                    <a:ext uri="{9D8B030D-6E8A-4147-A177-3AD203B41FA5}">
                      <a16:colId xmlns:a16="http://schemas.microsoft.com/office/drawing/2014/main" val="20000"/>
                    </a:ext>
                  </a:extLst>
                </a:gridCol>
                <a:gridCol w="1494196">
                  <a:extLst>
                    <a:ext uri="{9D8B030D-6E8A-4147-A177-3AD203B41FA5}">
                      <a16:colId xmlns:a16="http://schemas.microsoft.com/office/drawing/2014/main" val="20001"/>
                    </a:ext>
                  </a:extLst>
                </a:gridCol>
                <a:gridCol w="1494196">
                  <a:extLst>
                    <a:ext uri="{9D8B030D-6E8A-4147-A177-3AD203B41FA5}">
                      <a16:colId xmlns:a16="http://schemas.microsoft.com/office/drawing/2014/main" val="20002"/>
                    </a:ext>
                  </a:extLst>
                </a:gridCol>
                <a:gridCol w="1494196">
                  <a:extLst>
                    <a:ext uri="{9D8B030D-6E8A-4147-A177-3AD203B41FA5}">
                      <a16:colId xmlns:a16="http://schemas.microsoft.com/office/drawing/2014/main" val="20003"/>
                    </a:ext>
                  </a:extLst>
                </a:gridCol>
              </a:tblGrid>
              <a:tr h="196780">
                <a:tc>
                  <a:txBody>
                    <a:bodyPr/>
                    <a:lstStyle/>
                    <a:p>
                      <a:pPr algn="ctr">
                        <a:spcAft>
                          <a:spcPts val="0"/>
                        </a:spcAft>
                      </a:pPr>
                      <a:r>
                        <a:rPr lang="zh-CN" sz="1050" kern="100" dirty="0">
                          <a:effectLst/>
                        </a:rPr>
                        <a:t>所属</a:t>
                      </a:r>
                      <a:r>
                        <a:rPr lang="zh-CN" altLang="en-US" sz="1050" kern="100" dirty="0">
                          <a:effectLst/>
                        </a:rPr>
                        <a:t>类别</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关系</a:t>
                      </a:r>
                      <a:r>
                        <a:rPr lang="en-US" sz="1050" kern="100">
                          <a:effectLst/>
                        </a:rPr>
                        <a:t>/</a:t>
                      </a:r>
                      <a:r>
                        <a:rPr lang="zh-CN" sz="1050" kern="100">
                          <a:effectLst/>
                        </a:rPr>
                        <a:t>属性</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含义</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举例</a:t>
                      </a:r>
                      <a:endParaRPr lang="zh-CN" sz="1050" kern="10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93561">
                <a:tc rowSpan="5">
                  <a:txBody>
                    <a:bodyPr/>
                    <a:lstStyle/>
                    <a:p>
                      <a:pPr algn="ctr">
                        <a:spcAft>
                          <a:spcPts val="0"/>
                        </a:spcAft>
                      </a:pPr>
                      <a:r>
                        <a:rPr lang="zh-CN" sz="1050" kern="100" dirty="0">
                          <a:effectLst/>
                        </a:rPr>
                        <a:t>检查科目</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名称</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检查科目的名称</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&lt;R2319,</a:t>
                      </a:r>
                      <a:r>
                        <a:rPr lang="zh-CN" sz="1050" kern="100" dirty="0">
                          <a:effectLst/>
                        </a:rPr>
                        <a:t>名称</a:t>
                      </a:r>
                      <a:r>
                        <a:rPr lang="en-US" altLang="zh-CN" sz="1050" kern="100" dirty="0">
                          <a:effectLst/>
                        </a:rPr>
                        <a:t>,</a:t>
                      </a:r>
                      <a:r>
                        <a:rPr lang="zh-CN" sz="1050" kern="100" dirty="0">
                          <a:effectLst/>
                        </a:rPr>
                        <a:t>凝血酶原时间</a:t>
                      </a:r>
                      <a:r>
                        <a:rPr lang="en-US" sz="1050" kern="100" dirty="0">
                          <a:effectLst/>
                        </a:rPr>
                        <a:t>&gt;</a:t>
                      </a:r>
                      <a:endParaRPr lang="zh-CN"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93561">
                <a:tc vMerge="1">
                  <a:txBody>
                    <a:bodyPr/>
                    <a:lstStyle/>
                    <a:p>
                      <a:endParaRPr lang="zh-CN"/>
                    </a:p>
                  </a:txBody>
                  <a:tcPr/>
                </a:tc>
                <a:tc>
                  <a:txBody>
                    <a:bodyPr/>
                    <a:lstStyle/>
                    <a:p>
                      <a:pPr algn="ctr">
                        <a:spcAft>
                          <a:spcPts val="0"/>
                        </a:spcAft>
                      </a:pPr>
                      <a:r>
                        <a:rPr lang="zh-CN" sz="1050" kern="100">
                          <a:effectLst/>
                        </a:rPr>
                        <a:t>外文名称 </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检查科目的英文名</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&lt;R2320,</a:t>
                      </a:r>
                      <a:r>
                        <a:rPr lang="zh-CN" sz="1050" kern="100" dirty="0">
                          <a:effectLst/>
                        </a:rPr>
                        <a:t>外文名称</a:t>
                      </a:r>
                      <a:r>
                        <a:rPr lang="en-US" altLang="zh-CN" sz="1050" kern="100" dirty="0">
                          <a:effectLst/>
                        </a:rPr>
                        <a:t>,</a:t>
                      </a:r>
                      <a:r>
                        <a:rPr lang="en-US" sz="1050" kern="100" dirty="0">
                          <a:effectLst/>
                        </a:rPr>
                        <a:t>D-Dimer&gt;</a:t>
                      </a:r>
                      <a:endParaRPr lang="zh-CN"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93561">
                <a:tc vMerge="1">
                  <a:txBody>
                    <a:bodyPr/>
                    <a:lstStyle/>
                    <a:p>
                      <a:endParaRPr lang="zh-CN"/>
                    </a:p>
                  </a:txBody>
                  <a:tcPr/>
                </a:tc>
                <a:tc>
                  <a:txBody>
                    <a:bodyPr/>
                    <a:lstStyle/>
                    <a:p>
                      <a:pPr algn="ctr">
                        <a:spcAft>
                          <a:spcPts val="0"/>
                        </a:spcAft>
                      </a:pPr>
                      <a:r>
                        <a:rPr lang="zh-CN" sz="1050" kern="100" dirty="0">
                          <a:effectLst/>
                        </a:rPr>
                        <a:t>类别 </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检查科目的</a:t>
                      </a:r>
                      <a:r>
                        <a:rPr lang="zh-CN" altLang="en-US" sz="1050" kern="100" dirty="0">
                          <a:effectLst/>
                        </a:rPr>
                        <a:t>检查类型</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&lt;R2319,</a:t>
                      </a:r>
                      <a:r>
                        <a:rPr lang="zh-CN" sz="1050" kern="100" dirty="0">
                          <a:effectLst/>
                        </a:rPr>
                        <a:t>类别</a:t>
                      </a:r>
                      <a:r>
                        <a:rPr lang="en-US" altLang="zh-CN" sz="1050" kern="100" dirty="0">
                          <a:effectLst/>
                        </a:rPr>
                        <a:t>,</a:t>
                      </a:r>
                      <a:r>
                        <a:rPr lang="zh-CN" sz="1050" kern="100" dirty="0">
                          <a:effectLst/>
                        </a:rPr>
                        <a:t>血栓性疾病检查</a:t>
                      </a:r>
                      <a:r>
                        <a:rPr lang="en-US" sz="1050" kern="100" dirty="0">
                          <a:effectLst/>
                        </a:rPr>
                        <a:t>&gt;</a:t>
                      </a:r>
                      <a:endParaRPr lang="zh-CN"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90341">
                <a:tc vMerge="1">
                  <a:txBody>
                    <a:bodyPr/>
                    <a:lstStyle/>
                    <a:p>
                      <a:endParaRPr lang="zh-CN"/>
                    </a:p>
                  </a:txBody>
                  <a:tcPr/>
                </a:tc>
                <a:tc>
                  <a:txBody>
                    <a:bodyPr/>
                    <a:lstStyle/>
                    <a:p>
                      <a:pPr algn="ctr">
                        <a:spcAft>
                          <a:spcPts val="0"/>
                        </a:spcAft>
                      </a:pPr>
                      <a:r>
                        <a:rPr lang="zh-CN" sz="1050" kern="100">
                          <a:effectLst/>
                        </a:rPr>
                        <a:t>作用 </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检查科目的用途</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&lt;R2319,</a:t>
                      </a:r>
                      <a:r>
                        <a:rPr lang="zh-CN" sz="1050" kern="100" dirty="0">
                          <a:effectLst/>
                        </a:rPr>
                        <a:t>作用</a:t>
                      </a:r>
                      <a:r>
                        <a:rPr lang="en-US" altLang="zh-CN" sz="1050" kern="100" dirty="0">
                          <a:effectLst/>
                        </a:rPr>
                        <a:t>,</a:t>
                      </a:r>
                      <a:r>
                        <a:rPr lang="zh-CN" sz="1050" kern="100" dirty="0">
                          <a:effectLst/>
                        </a:rPr>
                        <a:t>了解患者的止血功能有无缺陷</a:t>
                      </a:r>
                      <a:r>
                        <a:rPr lang="en-US" sz="1050" kern="100" dirty="0">
                          <a:effectLst/>
                        </a:rPr>
                        <a:t>&gt;</a:t>
                      </a:r>
                      <a:endParaRPr lang="zh-CN"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983902">
                <a:tc vMerge="1">
                  <a:txBody>
                    <a:bodyPr/>
                    <a:lstStyle/>
                    <a:p>
                      <a:endParaRPr lang="zh-CN"/>
                    </a:p>
                  </a:txBody>
                  <a:tcPr/>
                </a:tc>
                <a:tc>
                  <a:txBody>
                    <a:bodyPr/>
                    <a:lstStyle/>
                    <a:p>
                      <a:pPr algn="ctr">
                        <a:spcAft>
                          <a:spcPts val="0"/>
                        </a:spcAft>
                      </a:pPr>
                      <a:r>
                        <a:rPr lang="zh-CN" sz="1050" kern="100">
                          <a:effectLst/>
                        </a:rPr>
                        <a:t>正常值</a:t>
                      </a:r>
                      <a:endParaRPr lang="zh-CN" sz="105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检查科目的正常范围</a:t>
                      </a:r>
                      <a:r>
                        <a:rPr lang="zh-CN" altLang="en-US" sz="1050" kern="100" dirty="0">
                          <a:effectLst/>
                        </a:rPr>
                        <a:t>值</a:t>
                      </a:r>
                      <a:endParaRPr lang="zh-CN"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&lt;R2319,</a:t>
                      </a:r>
                      <a:r>
                        <a:rPr lang="zh-CN" sz="1050" kern="100" dirty="0">
                          <a:effectLst/>
                        </a:rPr>
                        <a:t>正常值</a:t>
                      </a:r>
                      <a:r>
                        <a:rPr lang="en-US" altLang="zh-CN" sz="1050" kern="100" dirty="0">
                          <a:effectLst/>
                        </a:rPr>
                        <a:t>,</a:t>
                      </a:r>
                      <a:r>
                        <a:rPr lang="zh-CN" sz="1050" kern="100" dirty="0">
                          <a:effectLst/>
                        </a:rPr>
                        <a:t>时间：</a:t>
                      </a:r>
                      <a:r>
                        <a:rPr lang="en-US" sz="1050" kern="100" dirty="0">
                          <a:effectLst/>
                        </a:rPr>
                        <a:t>11.0</a:t>
                      </a:r>
                      <a:r>
                        <a:rPr lang="zh-CN" sz="1050" kern="100" dirty="0">
                          <a:effectLst/>
                        </a:rPr>
                        <a:t>～</a:t>
                      </a:r>
                      <a:r>
                        <a:rPr lang="en-US" sz="1050" kern="100" dirty="0">
                          <a:effectLst/>
                        </a:rPr>
                        <a:t>13.0</a:t>
                      </a:r>
                      <a:r>
                        <a:rPr lang="zh-CN" sz="1050" kern="100" dirty="0">
                          <a:effectLst/>
                        </a:rPr>
                        <a:t>秒；活动度：</a:t>
                      </a:r>
                      <a:r>
                        <a:rPr lang="en-US" sz="1050" kern="100" dirty="0">
                          <a:effectLst/>
                        </a:rPr>
                        <a:t>75.0%</a:t>
                      </a:r>
                      <a:r>
                        <a:rPr lang="zh-CN" sz="1050" kern="100" dirty="0">
                          <a:effectLst/>
                        </a:rPr>
                        <a:t>～</a:t>
                      </a:r>
                      <a:r>
                        <a:rPr lang="en-US" sz="1050" kern="100" dirty="0">
                          <a:effectLst/>
                        </a:rPr>
                        <a:t>115.0%</a:t>
                      </a:r>
                      <a:r>
                        <a:rPr lang="zh-CN" sz="1050" kern="100" dirty="0">
                          <a:effectLst/>
                        </a:rPr>
                        <a:t>；</a:t>
                      </a:r>
                      <a:r>
                        <a:rPr lang="en-US" sz="1050" kern="100" dirty="0">
                          <a:effectLst/>
                        </a:rPr>
                        <a:t>INR</a:t>
                      </a:r>
                      <a:r>
                        <a:rPr lang="zh-CN" sz="1050" kern="100" dirty="0">
                          <a:effectLst/>
                        </a:rPr>
                        <a:t>：</a:t>
                      </a:r>
                      <a:r>
                        <a:rPr lang="en-US" sz="1050" kern="100" dirty="0">
                          <a:effectLst/>
                        </a:rPr>
                        <a:t>0.90</a:t>
                      </a:r>
                      <a:r>
                        <a:rPr lang="zh-CN" sz="1050" kern="100" dirty="0">
                          <a:effectLst/>
                        </a:rPr>
                        <a:t>～</a:t>
                      </a:r>
                      <a:r>
                        <a:rPr lang="en-US" sz="1050" kern="100" dirty="0">
                          <a:effectLst/>
                        </a:rPr>
                        <a:t>1.15&gt;</a:t>
                      </a:r>
                      <a:endParaRPr lang="zh-CN"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0330F47-CD13-4DC9-B2F1-B6AE5CB09E1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创业计划书.pptx"/>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TIMING" val="|4.6|4.8|8.3|6.9"/>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TIMING" val="|13|2.8|15.9|32.7|38.8"/>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TIMING" val="|5.4|1.6|19.8"/>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TIMING" val="|5.7|34.1"/>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TIMING" val="|1.1|3.9|3.1"/>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TIMING" val="|0.5|21.4|38.5|16.2"/>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TIMING" val="|6.8"/>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32">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2768</Words>
  <Application>Microsoft Office PowerPoint</Application>
  <PresentationFormat>全屏显示(16:9)</PresentationFormat>
  <Paragraphs>476</Paragraphs>
  <Slides>33</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Lato</vt:lpstr>
      <vt:lpstr>Open Sans</vt:lpstr>
      <vt:lpstr>方正黑体简体</vt:lpstr>
      <vt:lpstr>黑体</vt:lpstr>
      <vt:lpstr>微软雅黑</vt:lpstr>
      <vt:lpstr>微软雅黑 Light</vt:lpstr>
      <vt:lpstr>Agency FB</vt:lpstr>
      <vt:lpstr>Arial</vt:lpstr>
      <vt:lpstr>Calibri</vt:lpstr>
      <vt:lpstr>Calibri Light</vt:lpstr>
      <vt:lpstr>Cambria Math</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蓝灰创业融资计划书</dc:title>
  <dc:creator/>
  <cp:keywords>www.1ppt.com</cp:keywords>
  <dc:description>www.1ppt.com</dc:description>
  <cp:lastModifiedBy/>
  <cp:revision>4</cp:revision>
  <dcterms:created xsi:type="dcterms:W3CDTF">2019-03-25T06:40:00Z</dcterms:created>
  <dcterms:modified xsi:type="dcterms:W3CDTF">2020-04-11T05:58:34Z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