
<file path=[Content_Types].xml><?xml version="1.0" encoding="utf-8"?>
<Types xmlns="http://schemas.openxmlformats.org/package/2006/content-types">
  <Default Extension="vml" ContentType="application/vnd.openxmlformats-officedocument.vmlDrawing"/>
  <Default Extension="xlsx" ContentType="application/vnd.openxmlformats-officedocument.spreadsheetml.sheet"/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3"/>
    <p:sldMasterId id="2147483668" r:id="rId4"/>
  </p:sldMasterIdLst>
  <p:notesMasterIdLst>
    <p:notesMasterId r:id="rId6"/>
  </p:notesMasterIdLst>
  <p:sldIdLst>
    <p:sldId id="672" r:id="rId5"/>
    <p:sldId id="696" r:id="rId7"/>
    <p:sldId id="818" r:id="rId8"/>
    <p:sldId id="789" r:id="rId9"/>
    <p:sldId id="798" r:id="rId10"/>
    <p:sldId id="799" r:id="rId11"/>
    <p:sldId id="819" r:id="rId12"/>
    <p:sldId id="809" r:id="rId13"/>
    <p:sldId id="675" r:id="rId14"/>
    <p:sldId id="802" r:id="rId15"/>
    <p:sldId id="803" r:id="rId16"/>
    <p:sldId id="840" r:id="rId17"/>
    <p:sldId id="804" r:id="rId18"/>
    <p:sldId id="808" r:id="rId19"/>
    <p:sldId id="811" r:id="rId20"/>
    <p:sldId id="812" r:id="rId21"/>
    <p:sldId id="842" r:id="rId22"/>
    <p:sldId id="841" r:id="rId23"/>
    <p:sldId id="814" r:id="rId24"/>
    <p:sldId id="820" r:id="rId25"/>
    <p:sldId id="815" r:id="rId26"/>
    <p:sldId id="822" r:id="rId27"/>
    <p:sldId id="821" r:id="rId28"/>
    <p:sldId id="816" r:id="rId29"/>
    <p:sldId id="698" r:id="rId30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43CF2C3-3950-4E40-A02F-66DCCF188A6B}">
          <p14:sldIdLst>
            <p14:sldId id="672"/>
            <p14:sldId id="696"/>
            <p14:sldId id="818"/>
            <p14:sldId id="789"/>
            <p14:sldId id="798"/>
            <p14:sldId id="819"/>
            <p14:sldId id="809"/>
            <p14:sldId id="675"/>
            <p14:sldId id="802"/>
            <p14:sldId id="803"/>
            <p14:sldId id="840"/>
            <p14:sldId id="804"/>
            <p14:sldId id="808"/>
            <p14:sldId id="811"/>
            <p14:sldId id="812"/>
            <p14:sldId id="842"/>
            <p14:sldId id="841"/>
            <p14:sldId id="814"/>
            <p14:sldId id="820"/>
            <p14:sldId id="815"/>
            <p14:sldId id="822"/>
            <p14:sldId id="821"/>
            <p14:sldId id="816"/>
            <p14:sldId id="698"/>
            <p14:sldId id="79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FDFCFB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79874" autoAdjust="0"/>
  </p:normalViewPr>
  <p:slideViewPr>
    <p:cSldViewPr snapToGrid="0">
      <p:cViewPr varScale="1">
        <p:scale>
          <a:sx n="114" d="100"/>
          <a:sy n="114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98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4" Type="http://schemas.openxmlformats.org/officeDocument/2006/relationships/tags" Target="tags/tag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.emf"/><Relationship Id="rId8" Type="http://schemas.openxmlformats.org/officeDocument/2006/relationships/image" Target="../media/image29.emf"/><Relationship Id="rId7" Type="http://schemas.openxmlformats.org/officeDocument/2006/relationships/image" Target="../media/image28.emf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51752-2BA6-4267-BD9C-0255A6E7A7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D02A4A-2F78-42A2-8BB5-4E355942CA2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D02A4A-2F78-42A2-8BB5-4E355942CA2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包含 树, 户外, 建筑物, 道路&#10;&#10;自动生成的说明"/>
          <p:cNvPicPr>
            <a:picLocks noChangeAspect="1"/>
          </p:cNvPicPr>
          <p:nvPr userDrawn="1"/>
        </p:nvPicPr>
        <p:blipFill rotWithShape="1">
          <a:blip r:embed="rId2" cstate="email">
            <a:alphaModFix amt="15000"/>
          </a:blip>
          <a:srcRect/>
          <a:stretch>
            <a:fillRect/>
          </a:stretch>
        </p:blipFill>
        <p:spPr>
          <a:xfrm>
            <a:off x="4282440" y="0"/>
            <a:ext cx="7909560" cy="685800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10402823" y="853956"/>
            <a:ext cx="1875342" cy="6834393"/>
            <a:chOff x="10402823" y="853956"/>
            <a:chExt cx="1875342" cy="6834393"/>
          </a:xfrm>
        </p:grpSpPr>
        <p:sp>
          <p:nvSpPr>
            <p:cNvPr id="15" name="任意多边形: 形状 14"/>
            <p:cNvSpPr/>
            <p:nvPr userDrawn="1"/>
          </p:nvSpPr>
          <p:spPr>
            <a:xfrm rot="17975649">
              <a:off x="7764318" y="3492461"/>
              <a:ext cx="6834393" cy="1557383"/>
            </a:xfrm>
            <a:custGeom>
              <a:avLst/>
              <a:gdLst>
                <a:gd name="connsiteX0" fmla="*/ 4887162 w 6834393"/>
                <a:gd name="connsiteY0" fmla="*/ 1105918 h 1557383"/>
                <a:gd name="connsiteX1" fmla="*/ 4092251 w 6834393"/>
                <a:gd name="connsiteY1" fmla="*/ 1557383 h 1557383"/>
                <a:gd name="connsiteX2" fmla="*/ 884506 w 6834393"/>
                <a:gd name="connsiteY2" fmla="*/ 1557383 h 1557383"/>
                <a:gd name="connsiteX3" fmla="*/ 628100 w 6834393"/>
                <a:gd name="connsiteY3" fmla="*/ 1105918 h 1557383"/>
                <a:gd name="connsiteX4" fmla="*/ 6834393 w 6834393"/>
                <a:gd name="connsiteY4" fmla="*/ 0 h 1557383"/>
                <a:gd name="connsiteX5" fmla="*/ 6039483 w 6834393"/>
                <a:gd name="connsiteY5" fmla="*/ 451465 h 1557383"/>
                <a:gd name="connsiteX6" fmla="*/ 256407 w 6834393"/>
                <a:gd name="connsiteY6" fmla="*/ 451465 h 1557383"/>
                <a:gd name="connsiteX7" fmla="*/ 0 w 6834393"/>
                <a:gd name="connsiteY7" fmla="*/ 0 h 155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34393" h="1557383">
                  <a:moveTo>
                    <a:pt x="4887162" y="1105918"/>
                  </a:moveTo>
                  <a:lnTo>
                    <a:pt x="4092251" y="1557383"/>
                  </a:lnTo>
                  <a:lnTo>
                    <a:pt x="884506" y="1557383"/>
                  </a:lnTo>
                  <a:lnTo>
                    <a:pt x="628100" y="1105918"/>
                  </a:lnTo>
                  <a:close/>
                  <a:moveTo>
                    <a:pt x="6834393" y="0"/>
                  </a:moveTo>
                  <a:lnTo>
                    <a:pt x="6039483" y="451465"/>
                  </a:lnTo>
                  <a:lnTo>
                    <a:pt x="256407" y="4514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6" name="任意多边形: 形状 15"/>
            <p:cNvSpPr/>
            <p:nvPr userDrawn="1"/>
          </p:nvSpPr>
          <p:spPr>
            <a:xfrm rot="17975649">
              <a:off x="8726108" y="4052302"/>
              <a:ext cx="5546729" cy="1557384"/>
            </a:xfrm>
            <a:custGeom>
              <a:avLst/>
              <a:gdLst>
                <a:gd name="connsiteX0" fmla="*/ 3599499 w 5546729"/>
                <a:gd name="connsiteY0" fmla="*/ 1105919 h 1557384"/>
                <a:gd name="connsiteX1" fmla="*/ 2804588 w 5546729"/>
                <a:gd name="connsiteY1" fmla="*/ 1557384 h 1557384"/>
                <a:gd name="connsiteX2" fmla="*/ 884507 w 5546729"/>
                <a:gd name="connsiteY2" fmla="*/ 1557383 h 1557384"/>
                <a:gd name="connsiteX3" fmla="*/ 628100 w 5546729"/>
                <a:gd name="connsiteY3" fmla="*/ 1105919 h 1557384"/>
                <a:gd name="connsiteX4" fmla="*/ 5546729 w 5546729"/>
                <a:gd name="connsiteY4" fmla="*/ 1 h 1557384"/>
                <a:gd name="connsiteX5" fmla="*/ 4751818 w 5546729"/>
                <a:gd name="connsiteY5" fmla="*/ 451466 h 1557384"/>
                <a:gd name="connsiteX6" fmla="*/ 256407 w 5546729"/>
                <a:gd name="connsiteY6" fmla="*/ 451465 h 1557384"/>
                <a:gd name="connsiteX7" fmla="*/ 0 w 5546729"/>
                <a:gd name="connsiteY7" fmla="*/ 0 h 1557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46729" h="1557384">
                  <a:moveTo>
                    <a:pt x="3599499" y="1105919"/>
                  </a:moveTo>
                  <a:lnTo>
                    <a:pt x="2804588" y="1557384"/>
                  </a:lnTo>
                  <a:lnTo>
                    <a:pt x="884507" y="1557383"/>
                  </a:lnTo>
                  <a:lnTo>
                    <a:pt x="628100" y="1105919"/>
                  </a:lnTo>
                  <a:close/>
                  <a:moveTo>
                    <a:pt x="5546729" y="1"/>
                  </a:moveTo>
                  <a:lnTo>
                    <a:pt x="4751818" y="451466"/>
                  </a:lnTo>
                  <a:lnTo>
                    <a:pt x="256407" y="4514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7" name="图片 16" descr="图片包含 树, 户外, 建筑物, 道路&#10;&#10;自动生成的说明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5178924" y="0"/>
            <a:ext cx="7013076" cy="6858000"/>
          </a:xfrm>
          <a:custGeom>
            <a:avLst/>
            <a:gdLst>
              <a:gd name="connsiteX0" fmla="*/ 3877363 w 7013076"/>
              <a:gd name="connsiteY0" fmla="*/ 0 h 6858000"/>
              <a:gd name="connsiteX1" fmla="*/ 7013076 w 7013076"/>
              <a:gd name="connsiteY1" fmla="*/ 0 h 6858000"/>
              <a:gd name="connsiteX2" fmla="*/ 7013076 w 7013076"/>
              <a:gd name="connsiteY2" fmla="*/ 692654 h 6858000"/>
              <a:gd name="connsiteX3" fmla="*/ 3527325 w 7013076"/>
              <a:gd name="connsiteY3" fmla="*/ 6858000 h 6858000"/>
              <a:gd name="connsiteX4" fmla="*/ 0 w 701307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3076" h="6858000">
                <a:moveTo>
                  <a:pt x="3877363" y="0"/>
                </a:moveTo>
                <a:lnTo>
                  <a:pt x="7013076" y="0"/>
                </a:lnTo>
                <a:lnTo>
                  <a:pt x="7013076" y="692654"/>
                </a:lnTo>
                <a:lnTo>
                  <a:pt x="352732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cxnSp>
        <p:nvCxnSpPr>
          <p:cNvPr id="22" name="直接连接符 21"/>
          <p:cNvCxnSpPr/>
          <p:nvPr userDrawn="1"/>
        </p:nvCxnSpPr>
        <p:spPr>
          <a:xfrm>
            <a:off x="667503" y="4839800"/>
            <a:ext cx="493268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4" cstate="email"/>
          <a:stretch>
            <a:fillRect/>
          </a:stretch>
        </p:blipFill>
        <p:spPr>
          <a:xfrm>
            <a:off x="660400" y="312015"/>
            <a:ext cx="1375700" cy="437285"/>
          </a:xfrm>
          <a:prstGeom prst="rect">
            <a:avLst/>
          </a:prstGeom>
        </p:spPr>
      </p:pic>
      <p:sp>
        <p:nvSpPr>
          <p:cNvPr id="26" name="文本占位符 25"/>
          <p:cNvSpPr>
            <a:spLocks noGrp="1"/>
          </p:cNvSpPr>
          <p:nvPr>
            <p:ph type="body" sz="quarter" idx="10" hasCustomPrompt="1"/>
          </p:nvPr>
        </p:nvSpPr>
        <p:spPr>
          <a:xfrm>
            <a:off x="667503" y="2749690"/>
            <a:ext cx="5798382" cy="8788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5400" b="1" spc="100" baseline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请输入你的大标题</a:t>
            </a:r>
            <a:endParaRPr lang="en-US" altLang="zh-CN" dirty="0"/>
          </a:p>
        </p:txBody>
      </p:sp>
      <p:sp>
        <p:nvSpPr>
          <p:cNvPr id="27" name="文本占位符 25"/>
          <p:cNvSpPr>
            <a:spLocks noGrp="1"/>
          </p:cNvSpPr>
          <p:nvPr>
            <p:ph type="body" sz="quarter" idx="11" hasCustomPrompt="1"/>
          </p:nvPr>
        </p:nvSpPr>
        <p:spPr>
          <a:xfrm>
            <a:off x="667503" y="1869834"/>
            <a:ext cx="5798382" cy="8788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5400" b="0" spc="100" baseline="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请输入答辩类型</a:t>
            </a:r>
            <a:endParaRPr lang="en-US" altLang="zh-CN" dirty="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2" hasCustomPrompt="1"/>
          </p:nvPr>
        </p:nvSpPr>
        <p:spPr>
          <a:xfrm>
            <a:off x="667503" y="3641672"/>
            <a:ext cx="5798382" cy="286232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lnSpc>
                <a:spcPct val="100000"/>
              </a:lnSpc>
              <a:buNone/>
              <a:defRPr sz="1200" spc="55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Supporting Your Text Here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6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图文-1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1" name="椭圆 60"/>
          <p:cNvSpPr/>
          <p:nvPr userDrawn="1"/>
        </p:nvSpPr>
        <p:spPr>
          <a:xfrm>
            <a:off x="5194921" y="1699260"/>
            <a:ext cx="1789458" cy="181313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2" name="椭圆 61"/>
          <p:cNvSpPr/>
          <p:nvPr userDrawn="1"/>
        </p:nvSpPr>
        <p:spPr>
          <a:xfrm>
            <a:off x="8999857" y="1699260"/>
            <a:ext cx="1789458" cy="181313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0" name="椭圆 29"/>
          <p:cNvSpPr/>
          <p:nvPr userDrawn="1"/>
        </p:nvSpPr>
        <p:spPr>
          <a:xfrm>
            <a:off x="1389985" y="1699260"/>
            <a:ext cx="1789458" cy="181313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4" name="图片占位符 53"/>
          <p:cNvSpPr>
            <a:spLocks noGrp="1"/>
          </p:cNvSpPr>
          <p:nvPr>
            <p:ph type="pic" sz="quarter" idx="12"/>
          </p:nvPr>
        </p:nvSpPr>
        <p:spPr>
          <a:xfrm>
            <a:off x="1437869" y="1747777"/>
            <a:ext cx="1693690" cy="1716096"/>
          </a:xfrm>
          <a:custGeom>
            <a:avLst/>
            <a:gdLst>
              <a:gd name="connsiteX0" fmla="*/ 846845 w 1693690"/>
              <a:gd name="connsiteY0" fmla="*/ 0 h 1716096"/>
              <a:gd name="connsiteX1" fmla="*/ 1693690 w 1693690"/>
              <a:gd name="connsiteY1" fmla="*/ 858048 h 1716096"/>
              <a:gd name="connsiteX2" fmla="*/ 846845 w 1693690"/>
              <a:gd name="connsiteY2" fmla="*/ 1716096 h 1716096"/>
              <a:gd name="connsiteX3" fmla="*/ 0 w 1693690"/>
              <a:gd name="connsiteY3" fmla="*/ 858048 h 1716096"/>
              <a:gd name="connsiteX4" fmla="*/ 846845 w 1693690"/>
              <a:gd name="connsiteY4" fmla="*/ 0 h 171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3690" h="1716096">
                <a:moveTo>
                  <a:pt x="846845" y="0"/>
                </a:moveTo>
                <a:cubicBezTo>
                  <a:pt x="1314545" y="0"/>
                  <a:pt x="1693690" y="384161"/>
                  <a:pt x="1693690" y="858048"/>
                </a:cubicBezTo>
                <a:cubicBezTo>
                  <a:pt x="1693690" y="1331935"/>
                  <a:pt x="1314545" y="1716096"/>
                  <a:pt x="846845" y="1716096"/>
                </a:cubicBezTo>
                <a:cubicBezTo>
                  <a:pt x="379145" y="1716096"/>
                  <a:pt x="0" y="1331935"/>
                  <a:pt x="0" y="858048"/>
                </a:cubicBezTo>
                <a:cubicBezTo>
                  <a:pt x="0" y="384161"/>
                  <a:pt x="379145" y="0"/>
                  <a:pt x="8468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25" name="文本占位符 67"/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  <a:endParaRPr lang="zh-CN" altLang="en-US" dirty="0"/>
          </a:p>
        </p:txBody>
      </p:sp>
      <p:sp>
        <p:nvSpPr>
          <p:cNvPr id="29" name="矩形 28"/>
          <p:cNvSpPr/>
          <p:nvPr userDrawn="1"/>
        </p:nvSpPr>
        <p:spPr>
          <a:xfrm>
            <a:off x="660400" y="2730417"/>
            <a:ext cx="3248628" cy="3403683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2" name="矩形 31"/>
          <p:cNvSpPr/>
          <p:nvPr userDrawn="1"/>
        </p:nvSpPr>
        <p:spPr>
          <a:xfrm>
            <a:off x="8270272" y="2730417"/>
            <a:ext cx="3248628" cy="3403683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1" name="矩形 40"/>
          <p:cNvSpPr/>
          <p:nvPr userDrawn="1"/>
        </p:nvSpPr>
        <p:spPr>
          <a:xfrm>
            <a:off x="4465336" y="2730417"/>
            <a:ext cx="3248628" cy="3403683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9" name="图片占位符 58"/>
          <p:cNvSpPr>
            <a:spLocks noGrp="1"/>
          </p:cNvSpPr>
          <p:nvPr>
            <p:ph type="pic" sz="quarter" idx="13"/>
          </p:nvPr>
        </p:nvSpPr>
        <p:spPr>
          <a:xfrm>
            <a:off x="5242805" y="1747777"/>
            <a:ext cx="1693690" cy="1716096"/>
          </a:xfrm>
          <a:custGeom>
            <a:avLst/>
            <a:gdLst>
              <a:gd name="connsiteX0" fmla="*/ 846845 w 1693690"/>
              <a:gd name="connsiteY0" fmla="*/ 0 h 1716096"/>
              <a:gd name="connsiteX1" fmla="*/ 1693690 w 1693690"/>
              <a:gd name="connsiteY1" fmla="*/ 858048 h 1716096"/>
              <a:gd name="connsiteX2" fmla="*/ 846845 w 1693690"/>
              <a:gd name="connsiteY2" fmla="*/ 1716096 h 1716096"/>
              <a:gd name="connsiteX3" fmla="*/ 0 w 1693690"/>
              <a:gd name="connsiteY3" fmla="*/ 858048 h 1716096"/>
              <a:gd name="connsiteX4" fmla="*/ 846845 w 1693690"/>
              <a:gd name="connsiteY4" fmla="*/ 0 h 171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3690" h="1716096">
                <a:moveTo>
                  <a:pt x="846845" y="0"/>
                </a:moveTo>
                <a:cubicBezTo>
                  <a:pt x="1314545" y="0"/>
                  <a:pt x="1693690" y="384161"/>
                  <a:pt x="1693690" y="858048"/>
                </a:cubicBezTo>
                <a:cubicBezTo>
                  <a:pt x="1693690" y="1331935"/>
                  <a:pt x="1314545" y="1716096"/>
                  <a:pt x="846845" y="1716096"/>
                </a:cubicBezTo>
                <a:cubicBezTo>
                  <a:pt x="379145" y="1716096"/>
                  <a:pt x="0" y="1331935"/>
                  <a:pt x="0" y="858048"/>
                </a:cubicBezTo>
                <a:cubicBezTo>
                  <a:pt x="0" y="384161"/>
                  <a:pt x="379145" y="0"/>
                  <a:pt x="8468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60" name="图片占位符 59"/>
          <p:cNvSpPr>
            <a:spLocks noGrp="1"/>
          </p:cNvSpPr>
          <p:nvPr>
            <p:ph type="pic" sz="quarter" idx="14"/>
          </p:nvPr>
        </p:nvSpPr>
        <p:spPr>
          <a:xfrm>
            <a:off x="9047741" y="1747777"/>
            <a:ext cx="1693690" cy="1716096"/>
          </a:xfrm>
          <a:custGeom>
            <a:avLst/>
            <a:gdLst>
              <a:gd name="connsiteX0" fmla="*/ 846845 w 1693690"/>
              <a:gd name="connsiteY0" fmla="*/ 0 h 1716096"/>
              <a:gd name="connsiteX1" fmla="*/ 1693690 w 1693690"/>
              <a:gd name="connsiteY1" fmla="*/ 858048 h 1716096"/>
              <a:gd name="connsiteX2" fmla="*/ 846845 w 1693690"/>
              <a:gd name="connsiteY2" fmla="*/ 1716096 h 1716096"/>
              <a:gd name="connsiteX3" fmla="*/ 0 w 1693690"/>
              <a:gd name="connsiteY3" fmla="*/ 858048 h 1716096"/>
              <a:gd name="connsiteX4" fmla="*/ 846845 w 1693690"/>
              <a:gd name="connsiteY4" fmla="*/ 0 h 171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3690" h="1716096">
                <a:moveTo>
                  <a:pt x="846845" y="0"/>
                </a:moveTo>
                <a:cubicBezTo>
                  <a:pt x="1314545" y="0"/>
                  <a:pt x="1693690" y="384161"/>
                  <a:pt x="1693690" y="858048"/>
                </a:cubicBezTo>
                <a:cubicBezTo>
                  <a:pt x="1693690" y="1331935"/>
                  <a:pt x="1314545" y="1716096"/>
                  <a:pt x="846845" y="1716096"/>
                </a:cubicBezTo>
                <a:cubicBezTo>
                  <a:pt x="379145" y="1716096"/>
                  <a:pt x="0" y="1331935"/>
                  <a:pt x="0" y="858048"/>
                </a:cubicBezTo>
                <a:cubicBezTo>
                  <a:pt x="0" y="384161"/>
                  <a:pt x="379145" y="0"/>
                  <a:pt x="8468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endParaRPr lang="zh-CN" altLang="en-US"/>
          </a:p>
        </p:txBody>
      </p:sp>
      <p:sp>
        <p:nvSpPr>
          <p:cNvPr id="63" name="文本占位符 8"/>
          <p:cNvSpPr>
            <a:spLocks noGrp="1"/>
          </p:cNvSpPr>
          <p:nvPr>
            <p:ph type="body" sz="quarter" idx="15" hasCustomPrompt="1"/>
          </p:nvPr>
        </p:nvSpPr>
        <p:spPr>
          <a:xfrm>
            <a:off x="943753" y="3648867"/>
            <a:ext cx="2681922" cy="3940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66" name="文本占位符 11"/>
          <p:cNvSpPr>
            <a:spLocks noGrp="1"/>
          </p:cNvSpPr>
          <p:nvPr>
            <p:ph type="body" sz="quarter" idx="16" hasCustomPrompt="1"/>
          </p:nvPr>
        </p:nvSpPr>
        <p:spPr>
          <a:xfrm>
            <a:off x="822334" y="4325324"/>
            <a:ext cx="2924760" cy="14773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sp>
        <p:nvSpPr>
          <p:cNvPr id="67" name="文本占位符 8"/>
          <p:cNvSpPr>
            <a:spLocks noGrp="1"/>
          </p:cNvSpPr>
          <p:nvPr>
            <p:ph type="body" sz="quarter" idx="17" hasCustomPrompt="1"/>
          </p:nvPr>
        </p:nvSpPr>
        <p:spPr>
          <a:xfrm>
            <a:off x="4748689" y="3648867"/>
            <a:ext cx="2681922" cy="3940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68" name="文本占位符 11"/>
          <p:cNvSpPr>
            <a:spLocks noGrp="1"/>
          </p:cNvSpPr>
          <p:nvPr>
            <p:ph type="body" sz="quarter" idx="18" hasCustomPrompt="1"/>
          </p:nvPr>
        </p:nvSpPr>
        <p:spPr>
          <a:xfrm>
            <a:off x="4627270" y="4325324"/>
            <a:ext cx="2924760" cy="14773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sp>
        <p:nvSpPr>
          <p:cNvPr id="69" name="文本占位符 8"/>
          <p:cNvSpPr>
            <a:spLocks noGrp="1"/>
          </p:cNvSpPr>
          <p:nvPr>
            <p:ph type="body" sz="quarter" idx="19" hasCustomPrompt="1"/>
          </p:nvPr>
        </p:nvSpPr>
        <p:spPr>
          <a:xfrm>
            <a:off x="8553625" y="3648867"/>
            <a:ext cx="2681922" cy="3940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70" name="文本占位符 11"/>
          <p:cNvSpPr>
            <a:spLocks noGrp="1"/>
          </p:cNvSpPr>
          <p:nvPr>
            <p:ph type="body" sz="quarter" idx="20" hasCustomPrompt="1"/>
          </p:nvPr>
        </p:nvSpPr>
        <p:spPr>
          <a:xfrm>
            <a:off x="8432206" y="4325324"/>
            <a:ext cx="2924760" cy="14773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1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35" name="组合 34"/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36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7" name="íṥlíḓê"/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8" name="ïśļiḑé"/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27" name="直接连接符 26"/>
          <p:cNvCxnSpPr/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图文-2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文本占位符 67"/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 userDrawn="1"/>
        </p:nvCxnSpPr>
        <p:spPr>
          <a:xfrm>
            <a:off x="669228" y="3632200"/>
            <a:ext cx="10858500" cy="0"/>
          </a:xfrm>
          <a:prstGeom prst="line">
            <a:avLst/>
          </a:prstGeom>
          <a:ln w="25400" cap="flat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 userDrawn="1"/>
        </p:nvSpPr>
        <p:spPr>
          <a:xfrm>
            <a:off x="669228" y="1496583"/>
            <a:ext cx="2124544" cy="1785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>
            <a:off x="9394356" y="3984612"/>
            <a:ext cx="2124544" cy="1785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图片占位符 42"/>
          <p:cNvSpPr>
            <a:spLocks noGrp="1"/>
          </p:cNvSpPr>
          <p:nvPr>
            <p:ph type="pic" sz="quarter" idx="12"/>
          </p:nvPr>
        </p:nvSpPr>
        <p:spPr>
          <a:xfrm>
            <a:off x="726750" y="1536731"/>
            <a:ext cx="2009500" cy="1689041"/>
          </a:xfrm>
          <a:custGeom>
            <a:avLst/>
            <a:gdLst>
              <a:gd name="connsiteX0" fmla="*/ 0 w 2009500"/>
              <a:gd name="connsiteY0" fmla="*/ 0 h 1689041"/>
              <a:gd name="connsiteX1" fmla="*/ 2009500 w 2009500"/>
              <a:gd name="connsiteY1" fmla="*/ 0 h 1689041"/>
              <a:gd name="connsiteX2" fmla="*/ 2009500 w 2009500"/>
              <a:gd name="connsiteY2" fmla="*/ 1689041 h 1689041"/>
              <a:gd name="connsiteX3" fmla="*/ 0 w 2009500"/>
              <a:gd name="connsiteY3" fmla="*/ 1689041 h 168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9500" h="1689041">
                <a:moveTo>
                  <a:pt x="0" y="0"/>
                </a:moveTo>
                <a:lnTo>
                  <a:pt x="2009500" y="0"/>
                </a:lnTo>
                <a:lnTo>
                  <a:pt x="2009500" y="1689041"/>
                </a:lnTo>
                <a:lnTo>
                  <a:pt x="0" y="168904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44" name="图片占位符 43"/>
          <p:cNvSpPr>
            <a:spLocks noGrp="1"/>
          </p:cNvSpPr>
          <p:nvPr>
            <p:ph type="pic" sz="quarter" idx="13"/>
          </p:nvPr>
        </p:nvSpPr>
        <p:spPr>
          <a:xfrm>
            <a:off x="9451878" y="4032961"/>
            <a:ext cx="2009500" cy="1689041"/>
          </a:xfrm>
          <a:custGeom>
            <a:avLst/>
            <a:gdLst>
              <a:gd name="connsiteX0" fmla="*/ 0 w 2009500"/>
              <a:gd name="connsiteY0" fmla="*/ 0 h 1689041"/>
              <a:gd name="connsiteX1" fmla="*/ 2009500 w 2009500"/>
              <a:gd name="connsiteY1" fmla="*/ 0 h 1689041"/>
              <a:gd name="connsiteX2" fmla="*/ 2009500 w 2009500"/>
              <a:gd name="connsiteY2" fmla="*/ 1689041 h 1689041"/>
              <a:gd name="connsiteX3" fmla="*/ 0 w 2009500"/>
              <a:gd name="connsiteY3" fmla="*/ 1689041 h 168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9500" h="1689041">
                <a:moveTo>
                  <a:pt x="0" y="0"/>
                </a:moveTo>
                <a:lnTo>
                  <a:pt x="2009500" y="0"/>
                </a:lnTo>
                <a:lnTo>
                  <a:pt x="2009500" y="1689041"/>
                </a:lnTo>
                <a:lnTo>
                  <a:pt x="0" y="168904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3246271" y="1535879"/>
            <a:ext cx="2793341" cy="46196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45" name="文本占位符 4"/>
          <p:cNvSpPr>
            <a:spLocks noGrp="1"/>
          </p:cNvSpPr>
          <p:nvPr>
            <p:ph type="body" sz="quarter" idx="15" hasCustomPrompt="1"/>
          </p:nvPr>
        </p:nvSpPr>
        <p:spPr>
          <a:xfrm>
            <a:off x="6148516" y="4025048"/>
            <a:ext cx="2793341" cy="461962"/>
          </a:xfrm>
          <a:prstGeom prst="rect">
            <a:avLst/>
          </a:prstGeom>
        </p:spPr>
        <p:txBody>
          <a:bodyPr lIns="90000" r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46" name="文本占位符 11"/>
          <p:cNvSpPr>
            <a:spLocks noGrp="1"/>
          </p:cNvSpPr>
          <p:nvPr>
            <p:ph type="body" sz="quarter" idx="18" hasCustomPrompt="1"/>
          </p:nvPr>
        </p:nvSpPr>
        <p:spPr>
          <a:xfrm>
            <a:off x="3246271" y="2153813"/>
            <a:ext cx="8272629" cy="64633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sp>
        <p:nvSpPr>
          <p:cNvPr id="47" name="文本占位符 11"/>
          <p:cNvSpPr>
            <a:spLocks noGrp="1"/>
          </p:cNvSpPr>
          <p:nvPr>
            <p:ph type="body" sz="quarter" idx="19" hasCustomPrompt="1"/>
          </p:nvPr>
        </p:nvSpPr>
        <p:spPr>
          <a:xfrm>
            <a:off x="669228" y="4619089"/>
            <a:ext cx="8272629" cy="646331"/>
          </a:xfrm>
          <a:prstGeom prst="rect">
            <a:avLst/>
          </a:prstGeom>
        </p:spPr>
        <p:txBody>
          <a:bodyPr lIns="90000" rIns="0">
            <a:noAutofit/>
          </a:bodyPr>
          <a:lstStyle>
            <a:lvl1pPr marL="0" indent="0" algn="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0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33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" name="íṥlíḓê"/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6" name="ïśļiḑé"/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21" name="直接连接符 20"/>
          <p:cNvCxnSpPr/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图文-3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60402" y="2447962"/>
            <a:ext cx="4420885" cy="3686138"/>
          </a:xfrm>
          <a:custGeom>
            <a:avLst/>
            <a:gdLst>
              <a:gd name="connsiteX0" fmla="*/ 0 w 4420885"/>
              <a:gd name="connsiteY0" fmla="*/ 0 h 3686138"/>
              <a:gd name="connsiteX1" fmla="*/ 4420885 w 4420885"/>
              <a:gd name="connsiteY1" fmla="*/ 0 h 3686138"/>
              <a:gd name="connsiteX2" fmla="*/ 4420885 w 4420885"/>
              <a:gd name="connsiteY2" fmla="*/ 3686138 h 3686138"/>
              <a:gd name="connsiteX3" fmla="*/ 0 w 4420885"/>
              <a:gd name="connsiteY3" fmla="*/ 3686138 h 368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0885" h="3686138">
                <a:moveTo>
                  <a:pt x="0" y="0"/>
                </a:moveTo>
                <a:lnTo>
                  <a:pt x="4420885" y="0"/>
                </a:lnTo>
                <a:lnTo>
                  <a:pt x="4420885" y="3686138"/>
                </a:lnTo>
                <a:lnTo>
                  <a:pt x="0" y="368613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5" name="文本占位符 67"/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  <a:endParaRPr lang="zh-CN" altLang="en-US" dirty="0"/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5162118" y="2447964"/>
            <a:ext cx="3154730" cy="1802652"/>
          </a:xfrm>
          <a:custGeom>
            <a:avLst/>
            <a:gdLst>
              <a:gd name="connsiteX0" fmla="*/ 0 w 3154730"/>
              <a:gd name="connsiteY0" fmla="*/ 0 h 1829349"/>
              <a:gd name="connsiteX1" fmla="*/ 3154730 w 3154730"/>
              <a:gd name="connsiteY1" fmla="*/ 0 h 1829349"/>
              <a:gd name="connsiteX2" fmla="*/ 3154730 w 3154730"/>
              <a:gd name="connsiteY2" fmla="*/ 1829349 h 1829349"/>
              <a:gd name="connsiteX3" fmla="*/ 0 w 3154730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0" h="1829349">
                <a:moveTo>
                  <a:pt x="0" y="0"/>
                </a:moveTo>
                <a:lnTo>
                  <a:pt x="3154730" y="0"/>
                </a:lnTo>
                <a:lnTo>
                  <a:pt x="3154730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/>
          <p:cNvSpPr/>
          <p:nvPr userDrawn="1"/>
        </p:nvSpPr>
        <p:spPr>
          <a:xfrm>
            <a:off x="8397680" y="2447964"/>
            <a:ext cx="3154731" cy="1802652"/>
          </a:xfrm>
          <a:custGeom>
            <a:avLst/>
            <a:gdLst>
              <a:gd name="connsiteX0" fmla="*/ 0 w 3154731"/>
              <a:gd name="connsiteY0" fmla="*/ 0 h 1829349"/>
              <a:gd name="connsiteX1" fmla="*/ 3154731 w 3154731"/>
              <a:gd name="connsiteY1" fmla="*/ 0 h 1829349"/>
              <a:gd name="connsiteX2" fmla="*/ 3154731 w 3154731"/>
              <a:gd name="connsiteY2" fmla="*/ 1829349 h 1829349"/>
              <a:gd name="connsiteX3" fmla="*/ 0 w 3154731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1" h="1829349">
                <a:moveTo>
                  <a:pt x="0" y="0"/>
                </a:moveTo>
                <a:lnTo>
                  <a:pt x="3154731" y="0"/>
                </a:lnTo>
                <a:lnTo>
                  <a:pt x="3154731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/>
          <p:cNvSpPr/>
          <p:nvPr userDrawn="1"/>
        </p:nvSpPr>
        <p:spPr>
          <a:xfrm>
            <a:off x="5162118" y="4331447"/>
            <a:ext cx="3154730" cy="1802654"/>
          </a:xfrm>
          <a:custGeom>
            <a:avLst/>
            <a:gdLst>
              <a:gd name="connsiteX0" fmla="*/ 0 w 3154730"/>
              <a:gd name="connsiteY0" fmla="*/ 0 h 1829349"/>
              <a:gd name="connsiteX1" fmla="*/ 3154730 w 3154730"/>
              <a:gd name="connsiteY1" fmla="*/ 0 h 1829349"/>
              <a:gd name="connsiteX2" fmla="*/ 3154730 w 3154730"/>
              <a:gd name="connsiteY2" fmla="*/ 1829349 h 1829349"/>
              <a:gd name="connsiteX3" fmla="*/ 0 w 3154730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0" h="1829349">
                <a:moveTo>
                  <a:pt x="0" y="0"/>
                </a:moveTo>
                <a:lnTo>
                  <a:pt x="3154730" y="0"/>
                </a:lnTo>
                <a:lnTo>
                  <a:pt x="3154730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 userDrawn="1"/>
        </p:nvSpPr>
        <p:spPr>
          <a:xfrm>
            <a:off x="8397680" y="4331447"/>
            <a:ext cx="3154731" cy="1802654"/>
          </a:xfrm>
          <a:custGeom>
            <a:avLst/>
            <a:gdLst>
              <a:gd name="connsiteX0" fmla="*/ 0 w 3154731"/>
              <a:gd name="connsiteY0" fmla="*/ 0 h 1829349"/>
              <a:gd name="connsiteX1" fmla="*/ 3154731 w 3154731"/>
              <a:gd name="connsiteY1" fmla="*/ 0 h 1829349"/>
              <a:gd name="connsiteX2" fmla="*/ 3154731 w 3154731"/>
              <a:gd name="connsiteY2" fmla="*/ 1829349 h 1829349"/>
              <a:gd name="connsiteX3" fmla="*/ 0 w 3154731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1" h="1829349">
                <a:moveTo>
                  <a:pt x="0" y="0"/>
                </a:moveTo>
                <a:lnTo>
                  <a:pt x="3154731" y="0"/>
                </a:lnTo>
                <a:lnTo>
                  <a:pt x="3154731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8522" y="2612248"/>
            <a:ext cx="2681922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5277103" y="3336053"/>
            <a:ext cx="2924760" cy="7392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sp>
        <p:nvSpPr>
          <p:cNvPr id="46" name="文本占位符 8"/>
          <p:cNvSpPr>
            <a:spLocks noGrp="1"/>
          </p:cNvSpPr>
          <p:nvPr>
            <p:ph type="body" sz="quarter" idx="15" hasCustomPrompt="1"/>
          </p:nvPr>
        </p:nvSpPr>
        <p:spPr>
          <a:xfrm>
            <a:off x="8634084" y="2612248"/>
            <a:ext cx="2681922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47" name="文本占位符 11"/>
          <p:cNvSpPr>
            <a:spLocks noGrp="1"/>
          </p:cNvSpPr>
          <p:nvPr>
            <p:ph type="body" sz="quarter" idx="16" hasCustomPrompt="1"/>
          </p:nvPr>
        </p:nvSpPr>
        <p:spPr>
          <a:xfrm>
            <a:off x="8512665" y="3336053"/>
            <a:ext cx="2924760" cy="7392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sp>
        <p:nvSpPr>
          <p:cNvPr id="48" name="文本占位符 8"/>
          <p:cNvSpPr>
            <a:spLocks noGrp="1"/>
          </p:cNvSpPr>
          <p:nvPr>
            <p:ph type="body" sz="quarter" idx="17" hasCustomPrompt="1"/>
          </p:nvPr>
        </p:nvSpPr>
        <p:spPr>
          <a:xfrm>
            <a:off x="8634084" y="4499120"/>
            <a:ext cx="2681922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49" name="文本占位符 11"/>
          <p:cNvSpPr>
            <a:spLocks noGrp="1"/>
          </p:cNvSpPr>
          <p:nvPr>
            <p:ph type="body" sz="quarter" idx="18" hasCustomPrompt="1"/>
          </p:nvPr>
        </p:nvSpPr>
        <p:spPr>
          <a:xfrm>
            <a:off x="8512665" y="5222925"/>
            <a:ext cx="2924760" cy="7392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sp>
        <p:nvSpPr>
          <p:cNvPr id="50" name="文本占位符 8"/>
          <p:cNvSpPr>
            <a:spLocks noGrp="1"/>
          </p:cNvSpPr>
          <p:nvPr>
            <p:ph type="body" sz="quarter" idx="19" hasCustomPrompt="1"/>
          </p:nvPr>
        </p:nvSpPr>
        <p:spPr>
          <a:xfrm>
            <a:off x="5398522" y="4499120"/>
            <a:ext cx="2681922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51" name="文本占位符 11"/>
          <p:cNvSpPr>
            <a:spLocks noGrp="1"/>
          </p:cNvSpPr>
          <p:nvPr>
            <p:ph type="body" sz="quarter" idx="20" hasCustomPrompt="1"/>
          </p:nvPr>
        </p:nvSpPr>
        <p:spPr>
          <a:xfrm>
            <a:off x="5277103" y="5222925"/>
            <a:ext cx="2924760" cy="7392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sp>
        <p:nvSpPr>
          <p:cNvPr id="52" name="文本占位符 11"/>
          <p:cNvSpPr>
            <a:spLocks noGrp="1"/>
          </p:cNvSpPr>
          <p:nvPr>
            <p:ph type="body" sz="quarter" idx="21" hasCustomPrompt="1"/>
          </p:nvPr>
        </p:nvSpPr>
        <p:spPr>
          <a:xfrm>
            <a:off x="660400" y="1337587"/>
            <a:ext cx="10858500" cy="7355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33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" name="íṥlíḓê"/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5" name="ïśļiḑé"/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22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图文-4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60402" y="1585023"/>
            <a:ext cx="5984238" cy="4554593"/>
          </a:xfrm>
          <a:custGeom>
            <a:avLst/>
            <a:gdLst>
              <a:gd name="connsiteX0" fmla="*/ 0 w 4420885"/>
              <a:gd name="connsiteY0" fmla="*/ 0 h 3686138"/>
              <a:gd name="connsiteX1" fmla="*/ 4420885 w 4420885"/>
              <a:gd name="connsiteY1" fmla="*/ 0 h 3686138"/>
              <a:gd name="connsiteX2" fmla="*/ 4420885 w 4420885"/>
              <a:gd name="connsiteY2" fmla="*/ 3686138 h 3686138"/>
              <a:gd name="connsiteX3" fmla="*/ 0 w 4420885"/>
              <a:gd name="connsiteY3" fmla="*/ 3686138 h 368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0885" h="3686138">
                <a:moveTo>
                  <a:pt x="0" y="0"/>
                </a:moveTo>
                <a:lnTo>
                  <a:pt x="4420885" y="0"/>
                </a:lnTo>
                <a:lnTo>
                  <a:pt x="4420885" y="3686138"/>
                </a:lnTo>
                <a:lnTo>
                  <a:pt x="0" y="368613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5" name="文本占位符 67"/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  <a:endParaRPr lang="zh-CN" altLang="en-US" dirty="0"/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6644640" y="1585023"/>
            <a:ext cx="4874260" cy="4554589"/>
          </a:xfrm>
          <a:custGeom>
            <a:avLst/>
            <a:gdLst>
              <a:gd name="connsiteX0" fmla="*/ 0 w 3154730"/>
              <a:gd name="connsiteY0" fmla="*/ 0 h 1829349"/>
              <a:gd name="connsiteX1" fmla="*/ 3154730 w 3154730"/>
              <a:gd name="connsiteY1" fmla="*/ 0 h 1829349"/>
              <a:gd name="connsiteX2" fmla="*/ 3154730 w 3154730"/>
              <a:gd name="connsiteY2" fmla="*/ 1829349 h 1829349"/>
              <a:gd name="connsiteX3" fmla="*/ 0 w 3154730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0" h="1829349">
                <a:moveTo>
                  <a:pt x="0" y="0"/>
                </a:moveTo>
                <a:lnTo>
                  <a:pt x="3154730" y="0"/>
                </a:lnTo>
                <a:lnTo>
                  <a:pt x="3154730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7031469" y="1815023"/>
            <a:ext cx="2969058" cy="461665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5" y="2864776"/>
            <a:ext cx="3773347" cy="859337"/>
          </a:xfrm>
          <a:prstGeom prst="rect">
            <a:avLst/>
          </a:prstGeom>
        </p:spPr>
        <p:txBody>
          <a:bodyPr lIns="0" tIns="0" rIns="90000" bIns="468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请输入你的内容</a:t>
            </a:r>
            <a:endParaRPr lang="zh-CN" altLang="en-US" dirty="0"/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33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" name="íṥlíḓê"/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5" name="ïśļiḑé"/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22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7031469" y="2473505"/>
            <a:ext cx="864000" cy="9629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占位符 11"/>
          <p:cNvSpPr>
            <a:spLocks noGrp="1"/>
          </p:cNvSpPr>
          <p:nvPr>
            <p:ph type="body" sz="quarter" idx="25" hasCustomPrompt="1"/>
          </p:nvPr>
        </p:nvSpPr>
        <p:spPr>
          <a:xfrm>
            <a:off x="7454095" y="3924346"/>
            <a:ext cx="3773347" cy="859337"/>
          </a:xfrm>
          <a:prstGeom prst="rect">
            <a:avLst/>
          </a:prstGeom>
        </p:spPr>
        <p:txBody>
          <a:bodyPr lIns="0" tIns="0">
            <a:normAutofit/>
          </a:bodyPr>
          <a:lstStyle>
            <a:lvl1pPr marL="0" indent="0" algn="l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sp>
        <p:nvSpPr>
          <p:cNvPr id="36" name="文本占位符 11"/>
          <p:cNvSpPr>
            <a:spLocks noGrp="1"/>
          </p:cNvSpPr>
          <p:nvPr>
            <p:ph type="body" sz="quarter" idx="26" hasCustomPrompt="1"/>
          </p:nvPr>
        </p:nvSpPr>
        <p:spPr>
          <a:xfrm>
            <a:off x="7454095" y="4983916"/>
            <a:ext cx="3773347" cy="859337"/>
          </a:xfrm>
          <a:prstGeom prst="rect">
            <a:avLst/>
          </a:prstGeom>
        </p:spPr>
        <p:txBody>
          <a:bodyPr lIns="0" tIns="0">
            <a:normAutofit/>
          </a:bodyPr>
          <a:lstStyle>
            <a:lvl1pPr marL="0" indent="0" algn="l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图文-5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图片占位符 62"/>
          <p:cNvSpPr>
            <a:spLocks noGrp="1"/>
          </p:cNvSpPr>
          <p:nvPr>
            <p:ph type="pic" sz="quarter" idx="27"/>
          </p:nvPr>
        </p:nvSpPr>
        <p:spPr>
          <a:xfrm>
            <a:off x="660404" y="1585023"/>
            <a:ext cx="2947901" cy="2243642"/>
          </a:xfrm>
          <a:custGeom>
            <a:avLst/>
            <a:gdLst>
              <a:gd name="connsiteX0" fmla="*/ 0 w 2947901"/>
              <a:gd name="connsiteY0" fmla="*/ 0 h 2243642"/>
              <a:gd name="connsiteX1" fmla="*/ 2947901 w 2947901"/>
              <a:gd name="connsiteY1" fmla="*/ 0 h 2243642"/>
              <a:gd name="connsiteX2" fmla="*/ 2947901 w 2947901"/>
              <a:gd name="connsiteY2" fmla="*/ 2243642 h 2243642"/>
              <a:gd name="connsiteX3" fmla="*/ 0 w 2947901"/>
              <a:gd name="connsiteY3" fmla="*/ 2243642 h 224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7901" h="2243642">
                <a:moveTo>
                  <a:pt x="0" y="0"/>
                </a:moveTo>
                <a:lnTo>
                  <a:pt x="2947901" y="0"/>
                </a:lnTo>
                <a:lnTo>
                  <a:pt x="2947901" y="2243642"/>
                </a:lnTo>
                <a:lnTo>
                  <a:pt x="0" y="22436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4" name="图片占位符 63"/>
          <p:cNvSpPr>
            <a:spLocks noGrp="1"/>
          </p:cNvSpPr>
          <p:nvPr>
            <p:ph type="pic" sz="quarter" idx="28"/>
          </p:nvPr>
        </p:nvSpPr>
        <p:spPr>
          <a:xfrm>
            <a:off x="3696741" y="1585023"/>
            <a:ext cx="2947901" cy="2243642"/>
          </a:xfrm>
          <a:custGeom>
            <a:avLst/>
            <a:gdLst>
              <a:gd name="connsiteX0" fmla="*/ 0 w 2947901"/>
              <a:gd name="connsiteY0" fmla="*/ 0 h 2243642"/>
              <a:gd name="connsiteX1" fmla="*/ 2947901 w 2947901"/>
              <a:gd name="connsiteY1" fmla="*/ 0 h 2243642"/>
              <a:gd name="connsiteX2" fmla="*/ 2947901 w 2947901"/>
              <a:gd name="connsiteY2" fmla="*/ 2243642 h 2243642"/>
              <a:gd name="connsiteX3" fmla="*/ 0 w 2947901"/>
              <a:gd name="connsiteY3" fmla="*/ 2243642 h 224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7901" h="2243642">
                <a:moveTo>
                  <a:pt x="0" y="0"/>
                </a:moveTo>
                <a:lnTo>
                  <a:pt x="2947901" y="0"/>
                </a:lnTo>
                <a:lnTo>
                  <a:pt x="2947901" y="2243642"/>
                </a:lnTo>
                <a:lnTo>
                  <a:pt x="0" y="22436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5" name="图片占位符 64"/>
          <p:cNvSpPr>
            <a:spLocks noGrp="1"/>
          </p:cNvSpPr>
          <p:nvPr>
            <p:ph type="pic" sz="quarter" idx="29"/>
          </p:nvPr>
        </p:nvSpPr>
        <p:spPr>
          <a:xfrm>
            <a:off x="660404" y="3895974"/>
            <a:ext cx="2947901" cy="2243642"/>
          </a:xfrm>
          <a:custGeom>
            <a:avLst/>
            <a:gdLst>
              <a:gd name="connsiteX0" fmla="*/ 0 w 2947901"/>
              <a:gd name="connsiteY0" fmla="*/ 0 h 2243642"/>
              <a:gd name="connsiteX1" fmla="*/ 2947901 w 2947901"/>
              <a:gd name="connsiteY1" fmla="*/ 0 h 2243642"/>
              <a:gd name="connsiteX2" fmla="*/ 2947901 w 2947901"/>
              <a:gd name="connsiteY2" fmla="*/ 2243642 h 2243642"/>
              <a:gd name="connsiteX3" fmla="*/ 0 w 2947901"/>
              <a:gd name="connsiteY3" fmla="*/ 2243642 h 224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7901" h="2243642">
                <a:moveTo>
                  <a:pt x="0" y="0"/>
                </a:moveTo>
                <a:lnTo>
                  <a:pt x="2947901" y="0"/>
                </a:lnTo>
                <a:lnTo>
                  <a:pt x="2947901" y="2243642"/>
                </a:lnTo>
                <a:lnTo>
                  <a:pt x="0" y="22436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6" name="图片占位符 65"/>
          <p:cNvSpPr>
            <a:spLocks noGrp="1"/>
          </p:cNvSpPr>
          <p:nvPr>
            <p:ph type="pic" sz="quarter" idx="30"/>
          </p:nvPr>
        </p:nvSpPr>
        <p:spPr>
          <a:xfrm>
            <a:off x="3696741" y="3895974"/>
            <a:ext cx="2947899" cy="2243642"/>
          </a:xfrm>
          <a:custGeom>
            <a:avLst/>
            <a:gdLst>
              <a:gd name="connsiteX0" fmla="*/ 0 w 2947901"/>
              <a:gd name="connsiteY0" fmla="*/ 0 h 2243642"/>
              <a:gd name="connsiteX1" fmla="*/ 2947901 w 2947901"/>
              <a:gd name="connsiteY1" fmla="*/ 0 h 2243642"/>
              <a:gd name="connsiteX2" fmla="*/ 2947901 w 2947901"/>
              <a:gd name="connsiteY2" fmla="*/ 2243642 h 2243642"/>
              <a:gd name="connsiteX3" fmla="*/ 0 w 2947901"/>
              <a:gd name="connsiteY3" fmla="*/ 2243642 h 224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7901" h="2243642">
                <a:moveTo>
                  <a:pt x="0" y="0"/>
                </a:moveTo>
                <a:lnTo>
                  <a:pt x="2947901" y="0"/>
                </a:lnTo>
                <a:lnTo>
                  <a:pt x="2947901" y="2243642"/>
                </a:lnTo>
                <a:lnTo>
                  <a:pt x="0" y="22436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文本占位符 67"/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  <a:endParaRPr lang="zh-CN" altLang="en-US" dirty="0"/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6644640" y="1585023"/>
            <a:ext cx="4874260" cy="4554589"/>
          </a:xfrm>
          <a:custGeom>
            <a:avLst/>
            <a:gdLst>
              <a:gd name="connsiteX0" fmla="*/ 0 w 3154730"/>
              <a:gd name="connsiteY0" fmla="*/ 0 h 1829349"/>
              <a:gd name="connsiteX1" fmla="*/ 3154730 w 3154730"/>
              <a:gd name="connsiteY1" fmla="*/ 0 h 1829349"/>
              <a:gd name="connsiteX2" fmla="*/ 3154730 w 3154730"/>
              <a:gd name="connsiteY2" fmla="*/ 1829349 h 1829349"/>
              <a:gd name="connsiteX3" fmla="*/ 0 w 3154730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0" h="1829349">
                <a:moveTo>
                  <a:pt x="0" y="0"/>
                </a:moveTo>
                <a:lnTo>
                  <a:pt x="3154730" y="0"/>
                </a:lnTo>
                <a:lnTo>
                  <a:pt x="3154730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7031469" y="1815023"/>
            <a:ext cx="2969058" cy="461665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5" y="2864776"/>
            <a:ext cx="3773347" cy="859337"/>
          </a:xfrm>
          <a:prstGeom prst="rect">
            <a:avLst/>
          </a:prstGeom>
        </p:spPr>
        <p:txBody>
          <a:bodyPr lIns="0" tIns="0" rIns="90000" bIns="468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请输入你的内容</a:t>
            </a:r>
            <a:endParaRPr lang="zh-CN" altLang="en-US" dirty="0"/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33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" name="íṥlíḓê"/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5" name="ïśļiḑé"/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22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7031469" y="2473505"/>
            <a:ext cx="864000" cy="9629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占位符 11"/>
          <p:cNvSpPr>
            <a:spLocks noGrp="1"/>
          </p:cNvSpPr>
          <p:nvPr>
            <p:ph type="body" sz="quarter" idx="25" hasCustomPrompt="1"/>
          </p:nvPr>
        </p:nvSpPr>
        <p:spPr>
          <a:xfrm>
            <a:off x="7454095" y="3924346"/>
            <a:ext cx="3773347" cy="859337"/>
          </a:xfrm>
          <a:prstGeom prst="rect">
            <a:avLst/>
          </a:prstGeom>
        </p:spPr>
        <p:txBody>
          <a:bodyPr lIns="0" tIns="0">
            <a:normAutofit/>
          </a:bodyPr>
          <a:lstStyle>
            <a:lvl1pPr marL="0" indent="0" algn="l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sp>
        <p:nvSpPr>
          <p:cNvPr id="36" name="文本占位符 11"/>
          <p:cNvSpPr>
            <a:spLocks noGrp="1"/>
          </p:cNvSpPr>
          <p:nvPr>
            <p:ph type="body" sz="quarter" idx="26" hasCustomPrompt="1"/>
          </p:nvPr>
        </p:nvSpPr>
        <p:spPr>
          <a:xfrm>
            <a:off x="7454095" y="4983916"/>
            <a:ext cx="3773347" cy="859337"/>
          </a:xfrm>
          <a:prstGeom prst="rect">
            <a:avLst/>
          </a:prstGeom>
        </p:spPr>
        <p:txBody>
          <a:bodyPr lIns="0" tIns="0">
            <a:normAutofit/>
          </a:bodyPr>
          <a:lstStyle>
            <a:lvl1pPr marL="0" indent="0" algn="l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图片包含 树, 户外, 建筑物, 道路&#10;&#10;自动生成的说明"/>
          <p:cNvPicPr>
            <a:picLocks noChangeAspect="1"/>
          </p:cNvPicPr>
          <p:nvPr userDrawn="1"/>
        </p:nvPicPr>
        <p:blipFill rotWithShape="1">
          <a:blip r:embed="rId2" cstate="email">
            <a:alphaModFix amt="15000"/>
          </a:blip>
          <a:srcRect/>
          <a:stretch>
            <a:fillRect/>
          </a:stretch>
        </p:blipFill>
        <p:spPr>
          <a:xfrm>
            <a:off x="4282440" y="0"/>
            <a:ext cx="7909560" cy="6858000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 cstate="email">
              <a:alphaModFix amt="5000"/>
            </a:blip>
            <a:srcRect/>
            <a:tile tx="0" ty="0" sx="100000" sy="100000" flip="none" algn="tl"/>
          </a:blip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9" name="图片 48" descr="图片包含 树, 户外, 建筑物, 道路&#10;&#10;自动生成的说明"/>
          <p:cNvPicPr>
            <a:picLocks noChangeAspect="1"/>
          </p:cNvPicPr>
          <p:nvPr userDrawn="1"/>
        </p:nvPicPr>
        <p:blipFill rotWithShape="1">
          <a:blip r:embed="rId4" cstate="email"/>
          <a:srcRect/>
          <a:stretch>
            <a:fillRect/>
          </a:stretch>
        </p:blipFill>
        <p:spPr>
          <a:xfrm>
            <a:off x="5178924" y="0"/>
            <a:ext cx="7013076" cy="6858000"/>
          </a:xfrm>
          <a:custGeom>
            <a:avLst/>
            <a:gdLst>
              <a:gd name="connsiteX0" fmla="*/ 3877363 w 7013076"/>
              <a:gd name="connsiteY0" fmla="*/ 0 h 6858000"/>
              <a:gd name="connsiteX1" fmla="*/ 7013076 w 7013076"/>
              <a:gd name="connsiteY1" fmla="*/ 0 h 6858000"/>
              <a:gd name="connsiteX2" fmla="*/ 7013076 w 7013076"/>
              <a:gd name="connsiteY2" fmla="*/ 692654 h 6858000"/>
              <a:gd name="connsiteX3" fmla="*/ 3527325 w 7013076"/>
              <a:gd name="connsiteY3" fmla="*/ 6858000 h 6858000"/>
              <a:gd name="connsiteX4" fmla="*/ 0 w 701307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3076" h="6858000">
                <a:moveTo>
                  <a:pt x="3877363" y="0"/>
                </a:moveTo>
                <a:lnTo>
                  <a:pt x="7013076" y="0"/>
                </a:lnTo>
                <a:lnTo>
                  <a:pt x="7013076" y="692654"/>
                </a:lnTo>
                <a:lnTo>
                  <a:pt x="352732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2" name="任意多边形: 形状 51"/>
          <p:cNvSpPr/>
          <p:nvPr userDrawn="1"/>
        </p:nvSpPr>
        <p:spPr>
          <a:xfrm rot="1759603">
            <a:off x="5759550" y="3287609"/>
            <a:ext cx="326672" cy="3900322"/>
          </a:xfrm>
          <a:custGeom>
            <a:avLst/>
            <a:gdLst>
              <a:gd name="connsiteX0" fmla="*/ 0 w 326672"/>
              <a:gd name="connsiteY0" fmla="*/ 0 h 3900322"/>
              <a:gd name="connsiteX1" fmla="*/ 326672 w 326672"/>
              <a:gd name="connsiteY1" fmla="*/ 0 h 3900322"/>
              <a:gd name="connsiteX2" fmla="*/ 326672 w 326672"/>
              <a:gd name="connsiteY2" fmla="*/ 3716802 h 3900322"/>
              <a:gd name="connsiteX3" fmla="*/ 0 w 326672"/>
              <a:gd name="connsiteY3" fmla="*/ 3900322 h 3900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672" h="3900322">
                <a:moveTo>
                  <a:pt x="0" y="0"/>
                </a:moveTo>
                <a:lnTo>
                  <a:pt x="326672" y="0"/>
                </a:lnTo>
                <a:lnTo>
                  <a:pt x="326672" y="3716802"/>
                </a:lnTo>
                <a:lnTo>
                  <a:pt x="0" y="39003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4" name="任意多边形: 形状 43"/>
          <p:cNvSpPr/>
          <p:nvPr userDrawn="1"/>
        </p:nvSpPr>
        <p:spPr>
          <a:xfrm rot="1759603">
            <a:off x="8280302" y="-201925"/>
            <a:ext cx="170609" cy="2499133"/>
          </a:xfrm>
          <a:custGeom>
            <a:avLst/>
            <a:gdLst>
              <a:gd name="connsiteX0" fmla="*/ 0 w 170609"/>
              <a:gd name="connsiteY0" fmla="*/ 95846 h 2499133"/>
              <a:gd name="connsiteX1" fmla="*/ 170609 w 170609"/>
              <a:gd name="connsiteY1" fmla="*/ 0 h 2499133"/>
              <a:gd name="connsiteX2" fmla="*/ 170609 w 170609"/>
              <a:gd name="connsiteY2" fmla="*/ 2499133 h 2499133"/>
              <a:gd name="connsiteX3" fmla="*/ 0 w 170609"/>
              <a:gd name="connsiteY3" fmla="*/ 2499133 h 2499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609" h="2499133">
                <a:moveTo>
                  <a:pt x="0" y="95846"/>
                </a:moveTo>
                <a:lnTo>
                  <a:pt x="170609" y="0"/>
                </a:lnTo>
                <a:lnTo>
                  <a:pt x="170609" y="2499133"/>
                </a:lnTo>
                <a:lnTo>
                  <a:pt x="0" y="24991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2" name="任意多边形: 形状 21"/>
          <p:cNvSpPr/>
          <p:nvPr userDrawn="1"/>
        </p:nvSpPr>
        <p:spPr>
          <a:xfrm rot="1759603">
            <a:off x="11257062" y="-144084"/>
            <a:ext cx="326672" cy="3732241"/>
          </a:xfrm>
          <a:custGeom>
            <a:avLst/>
            <a:gdLst>
              <a:gd name="connsiteX0" fmla="*/ 0 w 326672"/>
              <a:gd name="connsiteY0" fmla="*/ 0 h 3732241"/>
              <a:gd name="connsiteX1" fmla="*/ 326672 w 326672"/>
              <a:gd name="connsiteY1" fmla="*/ 581488 h 3732241"/>
              <a:gd name="connsiteX2" fmla="*/ 326672 w 326672"/>
              <a:gd name="connsiteY2" fmla="*/ 3732241 h 3732241"/>
              <a:gd name="connsiteX3" fmla="*/ 0 w 326672"/>
              <a:gd name="connsiteY3" fmla="*/ 3732241 h 37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672" h="3732241">
                <a:moveTo>
                  <a:pt x="0" y="0"/>
                </a:moveTo>
                <a:lnTo>
                  <a:pt x="326672" y="581488"/>
                </a:lnTo>
                <a:lnTo>
                  <a:pt x="326672" y="3732241"/>
                </a:lnTo>
                <a:lnTo>
                  <a:pt x="0" y="37322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3" name="任意多边形: 形状 52"/>
          <p:cNvSpPr/>
          <p:nvPr userDrawn="1"/>
        </p:nvSpPr>
        <p:spPr>
          <a:xfrm rot="1759603">
            <a:off x="9271255" y="4019758"/>
            <a:ext cx="170609" cy="3077209"/>
          </a:xfrm>
          <a:custGeom>
            <a:avLst/>
            <a:gdLst>
              <a:gd name="connsiteX0" fmla="*/ 0 w 170609"/>
              <a:gd name="connsiteY0" fmla="*/ 0 h 3077209"/>
              <a:gd name="connsiteX1" fmla="*/ 170609 w 170609"/>
              <a:gd name="connsiteY1" fmla="*/ 0 h 3077209"/>
              <a:gd name="connsiteX2" fmla="*/ 170609 w 170609"/>
              <a:gd name="connsiteY2" fmla="*/ 2981364 h 3077209"/>
              <a:gd name="connsiteX3" fmla="*/ 0 w 170609"/>
              <a:gd name="connsiteY3" fmla="*/ 3077209 h 3077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609" h="3077209">
                <a:moveTo>
                  <a:pt x="0" y="0"/>
                </a:moveTo>
                <a:lnTo>
                  <a:pt x="170609" y="0"/>
                </a:lnTo>
                <a:lnTo>
                  <a:pt x="170609" y="2981364"/>
                </a:lnTo>
                <a:lnTo>
                  <a:pt x="0" y="30772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7" name="文本占位符 25"/>
          <p:cNvSpPr>
            <a:spLocks noGrp="1"/>
          </p:cNvSpPr>
          <p:nvPr>
            <p:ph type="body" sz="quarter" idx="11" hasCustomPrompt="1"/>
          </p:nvPr>
        </p:nvSpPr>
        <p:spPr>
          <a:xfrm>
            <a:off x="667503" y="2749690"/>
            <a:ext cx="5798382" cy="8788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5400" b="1" spc="100" baseline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请输入你的大标题</a:t>
            </a:r>
            <a:endParaRPr lang="en-US" altLang="zh-CN" dirty="0"/>
          </a:p>
        </p:txBody>
      </p:sp>
      <p:sp>
        <p:nvSpPr>
          <p:cNvPr id="38" name="文本占位符 25"/>
          <p:cNvSpPr>
            <a:spLocks noGrp="1"/>
          </p:cNvSpPr>
          <p:nvPr>
            <p:ph type="body" sz="quarter" idx="12" hasCustomPrompt="1"/>
          </p:nvPr>
        </p:nvSpPr>
        <p:spPr>
          <a:xfrm>
            <a:off x="667503" y="1869834"/>
            <a:ext cx="5798382" cy="8788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5400" b="0" spc="100" baseline="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请输入答辩类型</a:t>
            </a:r>
            <a:endParaRPr lang="en-US" altLang="zh-CN" dirty="0"/>
          </a:p>
        </p:txBody>
      </p:sp>
      <p:cxnSp>
        <p:nvCxnSpPr>
          <p:cNvPr id="39" name="直接连接符 38"/>
          <p:cNvCxnSpPr/>
          <p:nvPr userDrawn="1"/>
        </p:nvCxnSpPr>
        <p:spPr>
          <a:xfrm>
            <a:off x="667503" y="4839800"/>
            <a:ext cx="493268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6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5" cstate="email"/>
          <a:stretch>
            <a:fillRect/>
          </a:stretch>
        </p:blipFill>
        <p:spPr>
          <a:xfrm>
            <a:off x="660400" y="312015"/>
            <a:ext cx="1375700" cy="437285"/>
          </a:xfrm>
          <a:prstGeom prst="rect">
            <a:avLst/>
          </a:prstGeom>
        </p:spPr>
      </p:pic>
      <p:sp>
        <p:nvSpPr>
          <p:cNvPr id="20" name="文本占位符 28"/>
          <p:cNvSpPr>
            <a:spLocks noGrp="1"/>
          </p:cNvSpPr>
          <p:nvPr>
            <p:ph type="body" sz="quarter" idx="17" hasCustomPrompt="1"/>
          </p:nvPr>
        </p:nvSpPr>
        <p:spPr>
          <a:xfrm>
            <a:off x="667503" y="3641672"/>
            <a:ext cx="5798382" cy="286232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lnSpc>
                <a:spcPct val="100000"/>
              </a:lnSpc>
              <a:buNone/>
              <a:defRPr sz="1200" spc="55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Supporting Your Text Here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1" y="-5557"/>
            <a:ext cx="12192000" cy="6863557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3" y="2077796"/>
            <a:ext cx="12192000" cy="4780204"/>
          </a:xfrm>
          <a:prstGeom prst="rect">
            <a:avLst/>
          </a:prstGeom>
          <a:gradFill>
            <a:gsLst>
              <a:gs pos="0">
                <a:srgbClr val="010000">
                  <a:alpha val="0"/>
                </a:srgbClr>
              </a:gs>
              <a:gs pos="100000">
                <a:srgbClr val="010000">
                  <a:alpha val="8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 rot="10800000">
            <a:off x="-1" y="-5557"/>
            <a:ext cx="12191999" cy="3217764"/>
          </a:xfrm>
          <a:prstGeom prst="rect">
            <a:avLst/>
          </a:prstGeom>
          <a:gradFill>
            <a:gsLst>
              <a:gs pos="0">
                <a:srgbClr val="010000">
                  <a:alpha val="0"/>
                </a:srgbClr>
              </a:gs>
              <a:gs pos="100000">
                <a:srgbClr val="01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-1" y="0"/>
            <a:ext cx="12192001" cy="6811864"/>
          </a:xfrm>
          <a:prstGeom prst="rect">
            <a:avLst/>
          </a:prstGeom>
          <a:solidFill>
            <a:srgbClr val="080304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4760680" y="564634"/>
            <a:ext cx="267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16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本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PPT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模板正参与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602350" y="2482543"/>
            <a:ext cx="4987300" cy="400109"/>
          </a:xfrm>
          <a:prstGeom prst="rect">
            <a:avLst/>
          </a:prstGeom>
          <a:gradFill flip="none" rotWithShape="1">
            <a:gsLst>
              <a:gs pos="100000">
                <a:srgbClr val="CB9B53">
                  <a:alpha val="0"/>
                </a:srgbClr>
              </a:gs>
              <a:gs pos="0">
                <a:srgbClr val="CB9B53">
                  <a:alpha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E5177"/>
              </a:solidFill>
              <a:effectLst/>
              <a:uLnTx/>
              <a:uFillTx/>
              <a:latin typeface="Segoe UI" panose="020B0502040204020203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049486" y="2517885"/>
            <a:ext cx="4093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第一届高校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PPT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模板设计大赛 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6133678" y="4824918"/>
            <a:ext cx="2545865" cy="1061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微信扫码</a:t>
            </a:r>
            <a:endParaRPr kumimoji="0" lang="en-US" altLang="zh-CN" sz="1800" b="0" i="0" u="none" strike="noStrike" kern="1200" cap="none" spc="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来聆听模板作者</a:t>
            </a:r>
            <a:endParaRPr kumimoji="0" lang="en-US" altLang="zh-CN" sz="1800" b="0" i="0" u="none" strike="noStrike" kern="1200" cap="none" spc="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设计灵感、制作思路</a:t>
            </a:r>
            <a:endParaRPr kumimoji="0" lang="en-US" sz="1800" b="0" i="0" u="none" strike="noStrike" kern="1200" cap="none" spc="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-615419" y="3771974"/>
            <a:ext cx="13817069" cy="399642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email"/>
          <a:stretch>
            <a:fillRect/>
          </a:stretch>
        </p:blipFill>
        <p:spPr>
          <a:xfrm>
            <a:off x="1683657" y="716939"/>
            <a:ext cx="8824686" cy="1844708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3742050" y="2971888"/>
            <a:ext cx="1983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活动主办：秋叶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PPT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6079638" y="2971888"/>
            <a:ext cx="2492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技术支持：微软听听文档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600610" y="3494767"/>
            <a:ext cx="2318400" cy="2318400"/>
          </a:xfrm>
          <a:prstGeom prst="rect">
            <a:avLst/>
          </a:prstGeom>
          <a:solidFill>
            <a:schemeClr val="bg1"/>
          </a:solidFill>
          <a:ln w="57150">
            <a:solidFill>
              <a:srgbClr val="CB9B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2025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使用说明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本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PPT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模板为作者原创，著作权归作者所有。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您仅可以个人非商业用途使用本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PPT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模板，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 panose="020B0503020204020204" charset="-122"/>
                <a:cs typeface="+mn-cs"/>
              </a:rPr>
              <a:t>未经权利人书面明确授权，不可将信息内容的全部或部分用于出售，或以出租、出借、转让、分销、发布等其他任何方式供他人使用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，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 panose="020B0503020204020204" charset="-122"/>
                <a:cs typeface="+mn-cs"/>
              </a:rPr>
              <a:t>否则将承担法律责任。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尊重知识产权并注重保护用户享有的各项权利。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拥有对本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PPT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模板进行展示、报道、宣传及用于市场活动的权利，若在比赛或商业应用过程中发生版权纠纷，其法律责任由作者本人承担。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email">
            <a:alphaModFix amt="10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任意多边形: 形状 17"/>
          <p:cNvSpPr/>
          <p:nvPr userDrawn="1"/>
        </p:nvSpPr>
        <p:spPr>
          <a:xfrm>
            <a:off x="0" y="0"/>
            <a:ext cx="5953266" cy="6858000"/>
          </a:xfrm>
          <a:custGeom>
            <a:avLst/>
            <a:gdLst>
              <a:gd name="connsiteX0" fmla="*/ 0 w 5953266"/>
              <a:gd name="connsiteY0" fmla="*/ 0 h 6858000"/>
              <a:gd name="connsiteX1" fmla="*/ 4026732 w 5953266"/>
              <a:gd name="connsiteY1" fmla="*/ 0 h 6858000"/>
              <a:gd name="connsiteX2" fmla="*/ 4359910 w 5953266"/>
              <a:gd name="connsiteY2" fmla="*/ 252902 h 6858000"/>
              <a:gd name="connsiteX3" fmla="*/ 5953266 w 5953266"/>
              <a:gd name="connsiteY3" fmla="*/ 3682471 h 6858000"/>
              <a:gd name="connsiteX4" fmla="*/ 4670843 w 5953266"/>
              <a:gd name="connsiteY4" fmla="*/ 6825186 h 6858000"/>
              <a:gd name="connsiteX5" fmla="*/ 4635274 w 5953266"/>
              <a:gd name="connsiteY5" fmla="*/ 6858000 h 6858000"/>
              <a:gd name="connsiteX6" fmla="*/ 0 w 59532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53266" h="6858000">
                <a:moveTo>
                  <a:pt x="0" y="0"/>
                </a:moveTo>
                <a:lnTo>
                  <a:pt x="4026732" y="0"/>
                </a:lnTo>
                <a:lnTo>
                  <a:pt x="4359910" y="252902"/>
                </a:lnTo>
                <a:cubicBezTo>
                  <a:pt x="5333013" y="1068083"/>
                  <a:pt x="5953266" y="2301751"/>
                  <a:pt x="5953266" y="3682471"/>
                </a:cubicBezTo>
                <a:cubicBezTo>
                  <a:pt x="5953266" y="4909778"/>
                  <a:pt x="5463189" y="6020895"/>
                  <a:pt x="4670843" y="6825186"/>
                </a:cubicBezTo>
                <a:lnTo>
                  <a:pt x="463527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2" name="图片 121"/>
          <p:cNvPicPr>
            <a:picLocks noChangeAspect="1"/>
          </p:cNvPicPr>
          <p:nvPr userDrawn="1"/>
        </p:nvPicPr>
        <p:blipFill>
          <a:blip r:embed="rId3" cstate="email"/>
          <a:srcRect l="35649" t="16934" b="16934"/>
          <a:stretch>
            <a:fillRect/>
          </a:stretch>
        </p:blipFill>
        <p:spPr>
          <a:xfrm>
            <a:off x="2" y="0"/>
            <a:ext cx="6677201" cy="6858000"/>
          </a:xfrm>
          <a:custGeom>
            <a:avLst/>
            <a:gdLst>
              <a:gd name="connsiteX0" fmla="*/ 0 w 6677201"/>
              <a:gd name="connsiteY0" fmla="*/ 0 h 6858000"/>
              <a:gd name="connsiteX1" fmla="*/ 6677201 w 6677201"/>
              <a:gd name="connsiteY1" fmla="*/ 0 h 6858000"/>
              <a:gd name="connsiteX2" fmla="*/ 6677201 w 6677201"/>
              <a:gd name="connsiteY2" fmla="*/ 6858000 h 6858000"/>
              <a:gd name="connsiteX3" fmla="*/ 0 w 66772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77201" h="6858000">
                <a:moveTo>
                  <a:pt x="0" y="0"/>
                </a:moveTo>
                <a:lnTo>
                  <a:pt x="6677201" y="0"/>
                </a:lnTo>
                <a:lnTo>
                  <a:pt x="667720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21" name="图片 120"/>
          <p:cNvPicPr/>
          <p:nvPr userDrawn="1"/>
        </p:nvPicPr>
        <p:blipFill>
          <a:blip r:embed="rId4" cstate="email">
            <a:alphaModFix amt="3000"/>
          </a:blip>
          <a:srcRect l="33973" t="9127" b="14811"/>
          <a:stretch>
            <a:fillRect/>
          </a:stretch>
        </p:blipFill>
        <p:spPr>
          <a:xfrm>
            <a:off x="0" y="0"/>
            <a:ext cx="5953266" cy="6858000"/>
          </a:xfrm>
          <a:custGeom>
            <a:avLst/>
            <a:gdLst>
              <a:gd name="connsiteX0" fmla="*/ 0 w 5953266"/>
              <a:gd name="connsiteY0" fmla="*/ 0 h 6858000"/>
              <a:gd name="connsiteX1" fmla="*/ 5953266 w 5953266"/>
              <a:gd name="connsiteY1" fmla="*/ 0 h 6858000"/>
              <a:gd name="connsiteX2" fmla="*/ 5953266 w 5953266"/>
              <a:gd name="connsiteY2" fmla="*/ 6858000 h 6858000"/>
              <a:gd name="connsiteX3" fmla="*/ 0 w 595326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53266" h="6858000">
                <a:moveTo>
                  <a:pt x="0" y="0"/>
                </a:moveTo>
                <a:lnTo>
                  <a:pt x="5953266" y="0"/>
                </a:lnTo>
                <a:lnTo>
                  <a:pt x="595326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矩形 8"/>
          <p:cNvSpPr/>
          <p:nvPr userDrawn="1"/>
        </p:nvSpPr>
        <p:spPr>
          <a:xfrm>
            <a:off x="2122934" y="3082752"/>
            <a:ext cx="2964273" cy="110799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0" algn="ctr">
              <a:defRPr/>
            </a:pPr>
            <a:r>
              <a:rPr lang="en-US" altLang="zh-CN" sz="6600" dirty="0">
                <a:solidFill>
                  <a:schemeClr val="bg1">
                    <a:lumMod val="75000"/>
                  </a:schemeClr>
                </a:solidFill>
              </a:rPr>
              <a:t>content</a:t>
            </a:r>
            <a:endParaRPr lang="zh-CN" altLang="en-US" sz="6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2214374" y="3872827"/>
            <a:ext cx="2325409" cy="2590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2183589" y="2598003"/>
            <a:ext cx="1421481" cy="8309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目录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4" name="日期占位符 123"/>
          <p:cNvSpPr>
            <a:spLocks noGrp="1"/>
          </p:cNvSpPr>
          <p:nvPr>
            <p:ph type="dt" sz="half" idx="10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5" cstate="email"/>
          <a:stretch>
            <a:fillRect/>
          </a:stretch>
        </p:blipFill>
        <p:spPr>
          <a:xfrm>
            <a:off x="660400" y="312015"/>
            <a:ext cx="1375700" cy="4372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 userDrawn="1"/>
        </p:nvPicPr>
        <p:blipFill rotWithShape="1">
          <a:blip r:embed="rId2" cstate="email">
            <a:alphaModFix amt="15000"/>
          </a:blip>
          <a:srcRect/>
          <a:stretch>
            <a:fillRect/>
          </a:stretch>
        </p:blipFill>
        <p:spPr>
          <a:xfrm>
            <a:off x="4511550" y="0"/>
            <a:ext cx="7680450" cy="6858000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5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5349870" y="0"/>
            <a:ext cx="6842131" cy="6858000"/>
          </a:xfrm>
          <a:custGeom>
            <a:avLst/>
            <a:gdLst>
              <a:gd name="connsiteX0" fmla="*/ 3866540 w 6842131"/>
              <a:gd name="connsiteY0" fmla="*/ 0 h 6858000"/>
              <a:gd name="connsiteX1" fmla="*/ 6842131 w 6842131"/>
              <a:gd name="connsiteY1" fmla="*/ 0 h 6858000"/>
              <a:gd name="connsiteX2" fmla="*/ 6842131 w 6842131"/>
              <a:gd name="connsiteY2" fmla="*/ 2518051 h 6858000"/>
              <a:gd name="connsiteX3" fmla="*/ 4395268 w 6842131"/>
              <a:gd name="connsiteY3" fmla="*/ 6858000 h 6858000"/>
              <a:gd name="connsiteX4" fmla="*/ 0 w 6842131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42131" h="6858000">
                <a:moveTo>
                  <a:pt x="3866540" y="0"/>
                </a:moveTo>
                <a:lnTo>
                  <a:pt x="6842131" y="0"/>
                </a:lnTo>
                <a:lnTo>
                  <a:pt x="6842131" y="2518051"/>
                </a:lnTo>
                <a:lnTo>
                  <a:pt x="439526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31" name="组合 30"/>
          <p:cNvGrpSpPr/>
          <p:nvPr userDrawn="1"/>
        </p:nvGrpSpPr>
        <p:grpSpPr>
          <a:xfrm>
            <a:off x="5852864" y="578865"/>
            <a:ext cx="5910561" cy="8110350"/>
            <a:chOff x="5852864" y="578865"/>
            <a:chExt cx="5910561" cy="8110350"/>
          </a:xfrm>
        </p:grpSpPr>
        <p:sp>
          <p:nvSpPr>
            <p:cNvPr id="32" name="任意多边形: 形状 31"/>
            <p:cNvSpPr/>
            <p:nvPr/>
          </p:nvSpPr>
          <p:spPr>
            <a:xfrm rot="1764741">
              <a:off x="6434339" y="578865"/>
              <a:ext cx="5329086" cy="8110349"/>
            </a:xfrm>
            <a:custGeom>
              <a:avLst/>
              <a:gdLst>
                <a:gd name="connsiteX0" fmla="*/ 4907596 w 5329086"/>
                <a:gd name="connsiteY0" fmla="*/ 1735493 h 8110349"/>
                <a:gd name="connsiteX1" fmla="*/ 5329086 w 5329086"/>
                <a:gd name="connsiteY1" fmla="*/ 2483140 h 8110349"/>
                <a:gd name="connsiteX2" fmla="*/ 5329086 w 5329086"/>
                <a:gd name="connsiteY2" fmla="*/ 5106050 h 8110349"/>
                <a:gd name="connsiteX3" fmla="*/ 4907597 w 5329086"/>
                <a:gd name="connsiteY3" fmla="*/ 5343666 h 8110349"/>
                <a:gd name="connsiteX4" fmla="*/ 0 w 5329086"/>
                <a:gd name="connsiteY4" fmla="*/ 237617 h 8110349"/>
                <a:gd name="connsiteX5" fmla="*/ 421490 w 5329086"/>
                <a:gd name="connsiteY5" fmla="*/ 0 h 8110349"/>
                <a:gd name="connsiteX6" fmla="*/ 421489 w 5329086"/>
                <a:gd name="connsiteY6" fmla="*/ 7872732 h 8110349"/>
                <a:gd name="connsiteX7" fmla="*/ 0 w 5329086"/>
                <a:gd name="connsiteY7" fmla="*/ 8110349 h 8110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29086" h="8110349">
                  <a:moveTo>
                    <a:pt x="4907596" y="1735493"/>
                  </a:moveTo>
                  <a:lnTo>
                    <a:pt x="5329086" y="2483140"/>
                  </a:lnTo>
                  <a:lnTo>
                    <a:pt x="5329086" y="5106050"/>
                  </a:lnTo>
                  <a:lnTo>
                    <a:pt x="4907597" y="5343666"/>
                  </a:lnTo>
                  <a:close/>
                  <a:moveTo>
                    <a:pt x="0" y="237617"/>
                  </a:moveTo>
                  <a:lnTo>
                    <a:pt x="421490" y="0"/>
                  </a:lnTo>
                  <a:lnTo>
                    <a:pt x="421489" y="7872732"/>
                  </a:lnTo>
                  <a:lnTo>
                    <a:pt x="0" y="81103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3" name="任意多边形: 形状 32"/>
            <p:cNvSpPr/>
            <p:nvPr/>
          </p:nvSpPr>
          <p:spPr>
            <a:xfrm rot="1764741">
              <a:off x="5852864" y="578866"/>
              <a:ext cx="5329086" cy="8110349"/>
            </a:xfrm>
            <a:custGeom>
              <a:avLst/>
              <a:gdLst>
                <a:gd name="connsiteX0" fmla="*/ 4907597 w 5329086"/>
                <a:gd name="connsiteY0" fmla="*/ 551447 h 8110349"/>
                <a:gd name="connsiteX1" fmla="*/ 5329086 w 5329086"/>
                <a:gd name="connsiteY1" fmla="*/ 1299093 h 8110349"/>
                <a:gd name="connsiteX2" fmla="*/ 5329086 w 5329086"/>
                <a:gd name="connsiteY2" fmla="*/ 5106050 h 8110349"/>
                <a:gd name="connsiteX3" fmla="*/ 4907596 w 5329086"/>
                <a:gd name="connsiteY3" fmla="*/ 5343667 h 8110349"/>
                <a:gd name="connsiteX4" fmla="*/ 0 w 5329086"/>
                <a:gd name="connsiteY4" fmla="*/ 237617 h 8110349"/>
                <a:gd name="connsiteX5" fmla="*/ 421489 w 5329086"/>
                <a:gd name="connsiteY5" fmla="*/ 0 h 8110349"/>
                <a:gd name="connsiteX6" fmla="*/ 421489 w 5329086"/>
                <a:gd name="connsiteY6" fmla="*/ 7872732 h 8110349"/>
                <a:gd name="connsiteX7" fmla="*/ 0 w 5329086"/>
                <a:gd name="connsiteY7" fmla="*/ 8110349 h 8110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29086" h="8110349">
                  <a:moveTo>
                    <a:pt x="4907597" y="551447"/>
                  </a:moveTo>
                  <a:lnTo>
                    <a:pt x="5329086" y="1299093"/>
                  </a:lnTo>
                  <a:lnTo>
                    <a:pt x="5329086" y="5106050"/>
                  </a:lnTo>
                  <a:lnTo>
                    <a:pt x="4907596" y="5343667"/>
                  </a:lnTo>
                  <a:close/>
                  <a:moveTo>
                    <a:pt x="0" y="237617"/>
                  </a:moveTo>
                  <a:lnTo>
                    <a:pt x="421489" y="0"/>
                  </a:lnTo>
                  <a:lnTo>
                    <a:pt x="421489" y="7872732"/>
                  </a:lnTo>
                  <a:lnTo>
                    <a:pt x="0" y="81103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45" name="文本占位符 44"/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4189677"/>
            <a:ext cx="5368944" cy="725488"/>
          </a:xfrm>
          <a:prstGeom prst="rect">
            <a:avLst/>
          </a:prstGeom>
        </p:spPr>
        <p:txBody>
          <a:bodyPr lIns="0" rIns="90000">
            <a:noAutofit/>
          </a:bodyPr>
          <a:lstStyle>
            <a:lvl1pPr marL="0" indent="0" algn="ctr">
              <a:lnSpc>
                <a:spcPct val="100000"/>
              </a:lnSpc>
              <a:buNone/>
              <a:defRPr sz="4400" b="1" spc="100" baseline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请输入你的节标题</a:t>
            </a:r>
            <a:endParaRPr lang="zh-CN" altLang="en-US" dirty="0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4857350"/>
            <a:ext cx="5368944" cy="424732"/>
          </a:xfrm>
          <a:prstGeom prst="rect">
            <a:avLst/>
          </a:prstGeom>
        </p:spPr>
        <p:txBody>
          <a:bodyPr lIns="900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spc="50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Supporting Your Text Here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email"/>
          <a:stretch>
            <a:fillRect/>
          </a:stretch>
        </p:blipFill>
        <p:spPr>
          <a:xfrm>
            <a:off x="660400" y="312015"/>
            <a:ext cx="1375700" cy="4372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我介绍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图片占位符 29"/>
          <p:cNvSpPr>
            <a:spLocks noGrp="1"/>
          </p:cNvSpPr>
          <p:nvPr>
            <p:ph type="pic" sz="quarter" idx="12"/>
          </p:nvPr>
        </p:nvSpPr>
        <p:spPr>
          <a:xfrm>
            <a:off x="2571074" y="1465802"/>
            <a:ext cx="3524926" cy="4336612"/>
          </a:xfrm>
          <a:custGeom>
            <a:avLst/>
            <a:gdLst>
              <a:gd name="connsiteX0" fmla="*/ 0 w 3524926"/>
              <a:gd name="connsiteY0" fmla="*/ 0 h 4326855"/>
              <a:gd name="connsiteX1" fmla="*/ 3524926 w 3524926"/>
              <a:gd name="connsiteY1" fmla="*/ 0 h 4326855"/>
              <a:gd name="connsiteX2" fmla="*/ 3524926 w 3524926"/>
              <a:gd name="connsiteY2" fmla="*/ 4326855 h 4326855"/>
              <a:gd name="connsiteX3" fmla="*/ 0 w 3524926"/>
              <a:gd name="connsiteY3" fmla="*/ 4326855 h 4326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926" h="4326855">
                <a:moveTo>
                  <a:pt x="0" y="0"/>
                </a:moveTo>
                <a:lnTo>
                  <a:pt x="3524926" y="0"/>
                </a:lnTo>
                <a:lnTo>
                  <a:pt x="3524926" y="4326855"/>
                </a:lnTo>
                <a:lnTo>
                  <a:pt x="0" y="4326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  <p:grpSp>
        <p:nvGrpSpPr>
          <p:cNvPr id="25" name="组合 24"/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26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" name="íṥlíḓê"/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" name="ïśļiḑé"/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68" name="文本占位符 67"/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tIns="4680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  <a:endParaRPr lang="zh-CN" altLang="en-US" dirty="0"/>
          </a:p>
        </p:txBody>
      </p:sp>
      <p:sp>
        <p:nvSpPr>
          <p:cNvPr id="16" name="文本框 15"/>
          <p:cNvSpPr txBox="1"/>
          <p:nvPr userDrawn="1"/>
        </p:nvSpPr>
        <p:spPr>
          <a:xfrm rot="16200000">
            <a:off x="-1272970" y="3259723"/>
            <a:ext cx="4113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pc="800" dirty="0">
                <a:solidFill>
                  <a:schemeClr val="bg1">
                    <a:lumMod val="75000"/>
                  </a:schemeClr>
                </a:solidFill>
              </a:rPr>
              <a:t>Southeast University</a:t>
            </a:r>
            <a:endParaRPr lang="zh-CN" altLang="en-US" sz="1600" spc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6632171" y="1253531"/>
            <a:ext cx="4886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r">
              <a:lnSpc>
                <a:spcPct val="100000"/>
              </a:lnSpc>
              <a:buNone/>
              <a:defRPr lang="zh-CN" altLang="en-US" sz="7200" i="1" dirty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lvl="0"/>
            <a:r>
              <a:rPr lang="en-US" altLang="zh-CN" dirty="0"/>
              <a:t>Your name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2" hasCustomPrompt="1"/>
          </p:nvPr>
        </p:nvSpPr>
        <p:spPr>
          <a:xfrm>
            <a:off x="7398196" y="3937575"/>
            <a:ext cx="3814536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简单地介绍一下自己吧</a:t>
            </a:r>
            <a:endParaRPr lang="zh-CN" altLang="en-US" dirty="0"/>
          </a:p>
        </p:txBody>
      </p:sp>
      <p:sp>
        <p:nvSpPr>
          <p:cNvPr id="40" name="文本占位符 11"/>
          <p:cNvSpPr>
            <a:spLocks noGrp="1"/>
          </p:cNvSpPr>
          <p:nvPr>
            <p:ph type="body" sz="quarter" idx="23" hasCustomPrompt="1"/>
          </p:nvPr>
        </p:nvSpPr>
        <p:spPr>
          <a:xfrm>
            <a:off x="7398196" y="4685329"/>
            <a:ext cx="3814536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简单地介绍一下自己吧</a:t>
            </a:r>
            <a:endParaRPr lang="zh-CN" altLang="en-US" dirty="0"/>
          </a:p>
        </p:txBody>
      </p:sp>
      <p:sp>
        <p:nvSpPr>
          <p:cNvPr id="41" name="文本占位符 11"/>
          <p:cNvSpPr>
            <a:spLocks noGrp="1"/>
          </p:cNvSpPr>
          <p:nvPr>
            <p:ph type="body" sz="quarter" idx="24" hasCustomPrompt="1"/>
          </p:nvPr>
        </p:nvSpPr>
        <p:spPr>
          <a:xfrm>
            <a:off x="7398196" y="5433083"/>
            <a:ext cx="3814536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简单地介绍一下自己吧</a:t>
            </a:r>
            <a:endParaRPr lang="zh-CN" altLang="en-US" dirty="0"/>
          </a:p>
        </p:txBody>
      </p:sp>
      <p:sp>
        <p:nvSpPr>
          <p:cNvPr id="3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6749903" y="2564527"/>
            <a:ext cx="3396528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lnSpc>
                <a:spcPct val="100000"/>
              </a:lnSpc>
              <a:buNone/>
              <a:defRPr lang="zh-CN" altLang="en-US" b="1" dirty="0">
                <a:solidFill>
                  <a:schemeClr val="accent2"/>
                </a:solidFill>
              </a:defRPr>
            </a:lvl1pPr>
          </a:lstStyle>
          <a:p>
            <a:pPr marL="0" lvl="0"/>
            <a:r>
              <a:rPr lang="zh-CN" altLang="en-US" dirty="0"/>
              <a:t>你所在的院系 </a:t>
            </a:r>
            <a:r>
              <a:rPr lang="en-US" altLang="zh-CN" dirty="0"/>
              <a:t>/ </a:t>
            </a:r>
            <a:r>
              <a:rPr lang="zh-CN" altLang="en-US" dirty="0"/>
              <a:t>部门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6749903" y="1812873"/>
            <a:ext cx="3088698" cy="76944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lnSpc>
                <a:spcPct val="100000"/>
              </a:lnSpc>
              <a:buNone/>
              <a:defRPr lang="zh-CN" altLang="en-US" sz="4400" b="1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zh-CN" altLang="en-US" dirty="0"/>
              <a:t>你的姓名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5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2" name="矩形 21"/>
          <p:cNvSpPr/>
          <p:nvPr userDrawn="1"/>
        </p:nvSpPr>
        <p:spPr>
          <a:xfrm>
            <a:off x="5341519" y="3365304"/>
            <a:ext cx="2252502" cy="154113"/>
          </a:xfrm>
          <a:prstGeom prst="rect">
            <a:avLst/>
          </a:prstGeom>
          <a:gradFill>
            <a:gsLst>
              <a:gs pos="100000">
                <a:srgbClr val="FDA913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我介绍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" name="图片 22"/>
          <p:cNvPicPr/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25" hasCustomPrompt="1"/>
          </p:nvPr>
        </p:nvSpPr>
        <p:spPr>
          <a:xfrm>
            <a:off x="0" y="1093511"/>
            <a:ext cx="64007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kumimoji="0" lang="zh-CN" altLang="en-US" sz="8800" b="0" i="1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/>
              <a:t>Your name</a:t>
            </a:r>
            <a:endParaRPr lang="zh-CN" altLang="en-US" dirty="0"/>
          </a:p>
        </p:txBody>
      </p:sp>
      <p:sp>
        <p:nvSpPr>
          <p:cNvPr id="68" name="文本占位符 67"/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2" hasCustomPrompt="1"/>
          </p:nvPr>
        </p:nvSpPr>
        <p:spPr>
          <a:xfrm>
            <a:off x="660400" y="3881451"/>
            <a:ext cx="3610645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简单地介绍一下自己吧</a:t>
            </a:r>
            <a:endParaRPr lang="zh-CN" altLang="en-US" dirty="0"/>
          </a:p>
        </p:txBody>
      </p:sp>
      <p:sp>
        <p:nvSpPr>
          <p:cNvPr id="40" name="文本占位符 11"/>
          <p:cNvSpPr>
            <a:spLocks noGrp="1"/>
          </p:cNvSpPr>
          <p:nvPr>
            <p:ph type="body" sz="quarter" idx="23" hasCustomPrompt="1"/>
          </p:nvPr>
        </p:nvSpPr>
        <p:spPr>
          <a:xfrm>
            <a:off x="660400" y="4685329"/>
            <a:ext cx="3610646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简单地介绍一下自己吧</a:t>
            </a:r>
            <a:endParaRPr lang="zh-CN" altLang="en-US" dirty="0"/>
          </a:p>
        </p:txBody>
      </p:sp>
      <p:sp>
        <p:nvSpPr>
          <p:cNvPr id="41" name="文本占位符 11"/>
          <p:cNvSpPr>
            <a:spLocks noGrp="1"/>
          </p:cNvSpPr>
          <p:nvPr>
            <p:ph type="body" sz="quarter" idx="24" hasCustomPrompt="1"/>
          </p:nvPr>
        </p:nvSpPr>
        <p:spPr>
          <a:xfrm>
            <a:off x="660400" y="5433083"/>
            <a:ext cx="3610646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简单地介绍一下自己吧</a:t>
            </a:r>
            <a:endParaRPr lang="zh-CN" altLang="en-US" dirty="0"/>
          </a:p>
        </p:txBody>
      </p:sp>
      <p:sp>
        <p:nvSpPr>
          <p:cNvPr id="52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331720" y="2106802"/>
            <a:ext cx="3088698" cy="769441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>
            <a:lvl1pPr marL="0" indent="0" algn="r">
              <a:lnSpc>
                <a:spcPct val="100000"/>
              </a:lnSpc>
              <a:buNone/>
              <a:defRPr lang="zh-CN" altLang="en-US" sz="4400" b="1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zh-CN" altLang="en-US" dirty="0"/>
              <a:t>你的姓名</a:t>
            </a:r>
            <a:endParaRPr lang="zh-CN" altLang="en-US" dirty="0"/>
          </a:p>
        </p:txBody>
      </p:sp>
      <p:sp>
        <p:nvSpPr>
          <p:cNvPr id="53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1541828" y="3152034"/>
            <a:ext cx="3396528" cy="40011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>
            <a:lvl1pPr marL="0" indent="0" algn="r">
              <a:lnSpc>
                <a:spcPct val="100000"/>
              </a:lnSpc>
              <a:buNone/>
              <a:defRPr lang="zh-CN" altLang="en-US" b="1" dirty="0">
                <a:solidFill>
                  <a:schemeClr val="accent2"/>
                </a:solidFill>
              </a:defRPr>
            </a:lvl1pPr>
          </a:lstStyle>
          <a:p>
            <a:pPr marL="0" lvl="0"/>
            <a:r>
              <a:rPr lang="zh-CN" altLang="en-US" dirty="0"/>
              <a:t>你所在的院系 </a:t>
            </a:r>
            <a:r>
              <a:rPr lang="en-US" altLang="zh-CN" dirty="0"/>
              <a:t>/ </a:t>
            </a:r>
            <a:r>
              <a:rPr lang="zh-CN" altLang="en-US" dirty="0"/>
              <a:t>部门</a:t>
            </a:r>
            <a:endParaRPr lang="zh-CN" altLang="en-US" dirty="0"/>
          </a:p>
        </p:txBody>
      </p:sp>
      <p:sp>
        <p:nvSpPr>
          <p:cNvPr id="33" name="图片占位符 32"/>
          <p:cNvSpPr>
            <a:spLocks noGrp="1"/>
          </p:cNvSpPr>
          <p:nvPr>
            <p:ph type="pic" sz="quarter" idx="12"/>
          </p:nvPr>
        </p:nvSpPr>
        <p:spPr>
          <a:xfrm>
            <a:off x="5131444" y="0"/>
            <a:ext cx="7060556" cy="6858000"/>
          </a:xfrm>
          <a:custGeom>
            <a:avLst/>
            <a:gdLst>
              <a:gd name="connsiteX0" fmla="*/ 2232141 w 7060556"/>
              <a:gd name="connsiteY0" fmla="*/ 0 h 6858000"/>
              <a:gd name="connsiteX1" fmla="*/ 7060556 w 7060556"/>
              <a:gd name="connsiteY1" fmla="*/ 0 h 6858000"/>
              <a:gd name="connsiteX2" fmla="*/ 7060556 w 7060556"/>
              <a:gd name="connsiteY2" fmla="*/ 6858000 h 6858000"/>
              <a:gd name="connsiteX3" fmla="*/ 659756 w 7060556"/>
              <a:gd name="connsiteY3" fmla="*/ 6858000 h 6858000"/>
              <a:gd name="connsiteX4" fmla="*/ 0 w 7060556"/>
              <a:gd name="connsiteY4" fmla="*/ 5318567 h 6858000"/>
              <a:gd name="connsiteX5" fmla="*/ 2076565 w 7060556"/>
              <a:gd name="connsiteY5" fmla="*/ 3419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60556" h="6858000">
                <a:moveTo>
                  <a:pt x="2232141" y="0"/>
                </a:moveTo>
                <a:lnTo>
                  <a:pt x="7060556" y="0"/>
                </a:lnTo>
                <a:lnTo>
                  <a:pt x="7060556" y="6858000"/>
                </a:lnTo>
                <a:lnTo>
                  <a:pt x="659756" y="6858000"/>
                </a:lnTo>
                <a:lnTo>
                  <a:pt x="0" y="5318567"/>
                </a:lnTo>
                <a:cubicBezTo>
                  <a:pt x="292020" y="4312534"/>
                  <a:pt x="1148983" y="2384867"/>
                  <a:pt x="2076565" y="341996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29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" name="íṥlíḓê"/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" name="ïśļiḑé"/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26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介绍内容拓展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660400" y="1383671"/>
            <a:ext cx="5001787" cy="132343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zh-CN" sz="8000" i="1" dirty="0">
                <a:solidFill>
                  <a:schemeClr val="bg1">
                    <a:lumMod val="95000"/>
                  </a:schemeClr>
                </a:solidFill>
              </a:rPr>
              <a:t>Our team</a:t>
            </a:r>
            <a:endParaRPr lang="zh-CN" altLang="en-US" sz="8000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图片占位符 31"/>
          <p:cNvSpPr>
            <a:spLocks noGrp="1"/>
          </p:cNvSpPr>
          <p:nvPr>
            <p:ph type="pic" sz="quarter" idx="31"/>
          </p:nvPr>
        </p:nvSpPr>
        <p:spPr>
          <a:xfrm>
            <a:off x="5792230" y="1461189"/>
            <a:ext cx="1908733" cy="3364810"/>
          </a:xfrm>
          <a:custGeom>
            <a:avLst/>
            <a:gdLst>
              <a:gd name="connsiteX0" fmla="*/ 0 w 1908733"/>
              <a:gd name="connsiteY0" fmla="*/ 0 h 3364810"/>
              <a:gd name="connsiteX1" fmla="*/ 1908733 w 1908733"/>
              <a:gd name="connsiteY1" fmla="*/ 0 h 3364810"/>
              <a:gd name="connsiteX2" fmla="*/ 1908733 w 1908733"/>
              <a:gd name="connsiteY2" fmla="*/ 3364810 h 3364810"/>
              <a:gd name="connsiteX3" fmla="*/ 0 w 1908733"/>
              <a:gd name="connsiteY3" fmla="*/ 3364810 h 33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8733" h="3364810">
                <a:moveTo>
                  <a:pt x="0" y="0"/>
                </a:moveTo>
                <a:lnTo>
                  <a:pt x="1908733" y="0"/>
                </a:lnTo>
                <a:lnTo>
                  <a:pt x="1908733" y="3364810"/>
                </a:lnTo>
                <a:lnTo>
                  <a:pt x="0" y="33648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文本占位符 67"/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  <a:endParaRPr lang="zh-CN" alt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10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" name="íṥlíḓê"/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" name="ïśļiḑé"/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3" name="日期占位符 4"/>
          <p:cNvSpPr>
            <a:spLocks noGrp="1"/>
          </p:cNvSpPr>
          <p:nvPr>
            <p:ph type="dt" sz="half" idx="26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灯片编号占位符 7"/>
          <p:cNvSpPr>
            <a:spLocks noGrp="1"/>
          </p:cNvSpPr>
          <p:nvPr>
            <p:ph type="sldNum" sz="quarter" idx="28"/>
          </p:nvPr>
        </p:nvSpPr>
        <p:spPr>
          <a:xfrm>
            <a:off x="8775700" y="6235702"/>
            <a:ext cx="2743200" cy="365125"/>
          </a:xfrm>
        </p:spPr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29" hasCustomPrompt="1"/>
          </p:nvPr>
        </p:nvSpPr>
        <p:spPr>
          <a:xfrm>
            <a:off x="1019067" y="2170482"/>
            <a:ext cx="3982720" cy="584775"/>
          </a:xfrm>
        </p:spPr>
        <p:txBody>
          <a:bodyPr lIns="0">
            <a:spAutoFit/>
          </a:bodyPr>
          <a:lstStyle>
            <a:lvl1pPr marL="0" indent="0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请输入你的团队名</a:t>
            </a:r>
            <a:endParaRPr lang="zh-CN" altLang="en-US" dirty="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30" hasCustomPrompt="1"/>
          </p:nvPr>
        </p:nvSpPr>
        <p:spPr>
          <a:xfrm>
            <a:off x="1019067" y="3119036"/>
            <a:ext cx="3982720" cy="1706963"/>
          </a:xfrm>
        </p:spPr>
        <p:txBody>
          <a:bodyPr wrap="square" lIns="0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zh-CN" altLang="en-US" dirty="0"/>
              <a:t>请输入你的团队介绍</a:t>
            </a:r>
            <a:endParaRPr lang="zh-CN" altLang="en-US" dirty="0"/>
          </a:p>
        </p:txBody>
      </p:sp>
      <p:sp>
        <p:nvSpPr>
          <p:cNvPr id="33" name="图片占位符 32"/>
          <p:cNvSpPr>
            <a:spLocks noGrp="1"/>
          </p:cNvSpPr>
          <p:nvPr>
            <p:ph type="pic" sz="quarter" idx="32"/>
          </p:nvPr>
        </p:nvSpPr>
        <p:spPr>
          <a:xfrm>
            <a:off x="7700964" y="1461189"/>
            <a:ext cx="1908733" cy="3364810"/>
          </a:xfrm>
          <a:custGeom>
            <a:avLst/>
            <a:gdLst>
              <a:gd name="connsiteX0" fmla="*/ 0 w 1908733"/>
              <a:gd name="connsiteY0" fmla="*/ 0 h 3364810"/>
              <a:gd name="connsiteX1" fmla="*/ 1908733 w 1908733"/>
              <a:gd name="connsiteY1" fmla="*/ 0 h 3364810"/>
              <a:gd name="connsiteX2" fmla="*/ 1908733 w 1908733"/>
              <a:gd name="connsiteY2" fmla="*/ 3364810 h 3364810"/>
              <a:gd name="connsiteX3" fmla="*/ 0 w 1908733"/>
              <a:gd name="connsiteY3" fmla="*/ 3364810 h 33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8733" h="3364810">
                <a:moveTo>
                  <a:pt x="0" y="0"/>
                </a:moveTo>
                <a:lnTo>
                  <a:pt x="1908733" y="0"/>
                </a:lnTo>
                <a:lnTo>
                  <a:pt x="1908733" y="3364810"/>
                </a:lnTo>
                <a:lnTo>
                  <a:pt x="0" y="33648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4" name="图片占位符 33"/>
          <p:cNvSpPr>
            <a:spLocks noGrp="1"/>
          </p:cNvSpPr>
          <p:nvPr>
            <p:ph type="pic" sz="quarter" idx="33"/>
          </p:nvPr>
        </p:nvSpPr>
        <p:spPr>
          <a:xfrm>
            <a:off x="9609697" y="1461189"/>
            <a:ext cx="1908733" cy="3364810"/>
          </a:xfrm>
          <a:custGeom>
            <a:avLst/>
            <a:gdLst>
              <a:gd name="connsiteX0" fmla="*/ 0 w 1908733"/>
              <a:gd name="connsiteY0" fmla="*/ 0 h 3364810"/>
              <a:gd name="connsiteX1" fmla="*/ 1908733 w 1908733"/>
              <a:gd name="connsiteY1" fmla="*/ 0 h 3364810"/>
              <a:gd name="connsiteX2" fmla="*/ 1908733 w 1908733"/>
              <a:gd name="connsiteY2" fmla="*/ 3364810 h 3364810"/>
              <a:gd name="connsiteX3" fmla="*/ 0 w 1908733"/>
              <a:gd name="connsiteY3" fmla="*/ 3364810 h 33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8733" h="3364810">
                <a:moveTo>
                  <a:pt x="0" y="0"/>
                </a:moveTo>
                <a:lnTo>
                  <a:pt x="1908733" y="0"/>
                </a:lnTo>
                <a:lnTo>
                  <a:pt x="1908733" y="3364810"/>
                </a:lnTo>
                <a:lnTo>
                  <a:pt x="0" y="33648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5" name="文本占位符 11"/>
          <p:cNvSpPr>
            <a:spLocks noGrp="1"/>
          </p:cNvSpPr>
          <p:nvPr>
            <p:ph type="body" sz="quarter" idx="22" hasCustomPrompt="1"/>
          </p:nvPr>
        </p:nvSpPr>
        <p:spPr>
          <a:xfrm>
            <a:off x="5792309" y="5510702"/>
            <a:ext cx="1908733" cy="6233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26" name="文本占位符 11"/>
          <p:cNvSpPr>
            <a:spLocks noGrp="1"/>
          </p:cNvSpPr>
          <p:nvPr>
            <p:ph type="body" sz="quarter" idx="34" hasCustomPrompt="1"/>
          </p:nvPr>
        </p:nvSpPr>
        <p:spPr>
          <a:xfrm>
            <a:off x="7700964" y="5510702"/>
            <a:ext cx="1908733" cy="6233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28" name="文本占位符 11"/>
          <p:cNvSpPr>
            <a:spLocks noGrp="1"/>
          </p:cNvSpPr>
          <p:nvPr>
            <p:ph type="body" sz="quarter" idx="35" hasCustomPrompt="1"/>
          </p:nvPr>
        </p:nvSpPr>
        <p:spPr>
          <a:xfrm>
            <a:off x="9609619" y="5510702"/>
            <a:ext cx="1908733" cy="6233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30" name="文本占位符 11"/>
          <p:cNvSpPr>
            <a:spLocks noGrp="1"/>
          </p:cNvSpPr>
          <p:nvPr>
            <p:ph type="body" sz="quarter" idx="36" hasCustomPrompt="1"/>
          </p:nvPr>
        </p:nvSpPr>
        <p:spPr>
          <a:xfrm>
            <a:off x="5792387" y="5105677"/>
            <a:ext cx="1908733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文本占位符 11"/>
          <p:cNvSpPr>
            <a:spLocks noGrp="1"/>
          </p:cNvSpPr>
          <p:nvPr>
            <p:ph type="body" sz="quarter" idx="37" hasCustomPrompt="1"/>
          </p:nvPr>
        </p:nvSpPr>
        <p:spPr>
          <a:xfrm>
            <a:off x="7700808" y="5105677"/>
            <a:ext cx="1908733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5" name="文本占位符 11"/>
          <p:cNvSpPr>
            <a:spLocks noGrp="1"/>
          </p:cNvSpPr>
          <p:nvPr>
            <p:ph type="body" sz="quarter" idx="38" hasCustomPrompt="1"/>
          </p:nvPr>
        </p:nvSpPr>
        <p:spPr>
          <a:xfrm>
            <a:off x="9609229" y="5105677"/>
            <a:ext cx="1908733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4" name="直接连接符 23"/>
          <p:cNvCxnSpPr/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介绍内容拓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/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图片占位符 47"/>
          <p:cNvSpPr>
            <a:spLocks noGrp="1"/>
          </p:cNvSpPr>
          <p:nvPr>
            <p:ph type="pic" sz="quarter" idx="31"/>
          </p:nvPr>
        </p:nvSpPr>
        <p:spPr>
          <a:xfrm>
            <a:off x="669868" y="3062205"/>
            <a:ext cx="2702712" cy="2106578"/>
          </a:xfrm>
          <a:custGeom>
            <a:avLst/>
            <a:gdLst>
              <a:gd name="connsiteX0" fmla="*/ 0 w 2712258"/>
              <a:gd name="connsiteY0" fmla="*/ 0 h 2106578"/>
              <a:gd name="connsiteX1" fmla="*/ 2712258 w 2712258"/>
              <a:gd name="connsiteY1" fmla="*/ 0 h 2106578"/>
              <a:gd name="connsiteX2" fmla="*/ 2712258 w 2712258"/>
              <a:gd name="connsiteY2" fmla="*/ 2106578 h 2106578"/>
              <a:gd name="connsiteX3" fmla="*/ 0 w 2712258"/>
              <a:gd name="connsiteY3" fmla="*/ 2106578 h 210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2258" h="2106578">
                <a:moveTo>
                  <a:pt x="0" y="0"/>
                </a:moveTo>
                <a:lnTo>
                  <a:pt x="2712258" y="0"/>
                </a:lnTo>
                <a:lnTo>
                  <a:pt x="2712258" y="2106578"/>
                </a:lnTo>
                <a:lnTo>
                  <a:pt x="0" y="21065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文本占位符 67"/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  <a:endParaRPr lang="zh-CN" alt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10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" name="íṥlíḓê"/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" name="ïśļiḑé"/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3" name="日期占位符 4"/>
          <p:cNvSpPr>
            <a:spLocks noGrp="1"/>
          </p:cNvSpPr>
          <p:nvPr>
            <p:ph type="dt" sz="half" idx="26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灯片编号占位符 7"/>
          <p:cNvSpPr>
            <a:spLocks noGrp="1"/>
          </p:cNvSpPr>
          <p:nvPr>
            <p:ph type="sldNum" sz="quarter" idx="28"/>
          </p:nvPr>
        </p:nvSpPr>
        <p:spPr>
          <a:xfrm>
            <a:off x="8775700" y="6235702"/>
            <a:ext cx="2743200" cy="365125"/>
          </a:xfrm>
        </p:spPr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4104640" y="852965"/>
            <a:ext cx="3982720" cy="1107996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algn="ctr"/>
            <a:r>
              <a:rPr lang="en-US" altLang="zh-CN" sz="6600" i="1" dirty="0">
                <a:solidFill>
                  <a:schemeClr val="bg1">
                    <a:lumMod val="95000"/>
                  </a:schemeClr>
                </a:solidFill>
              </a:rPr>
              <a:t>Our team</a:t>
            </a:r>
            <a:endParaRPr lang="zh-CN" altLang="en-US" sz="6600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29" hasCustomPrompt="1"/>
          </p:nvPr>
        </p:nvSpPr>
        <p:spPr>
          <a:xfrm>
            <a:off x="4104640" y="1593828"/>
            <a:ext cx="3982720" cy="584775"/>
          </a:xfrm>
        </p:spPr>
        <p:txBody>
          <a:bodyPr lIns="90000">
            <a:sp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请输入你的团队名</a:t>
            </a:r>
            <a:endParaRPr lang="zh-CN" altLang="en-US" dirty="0"/>
          </a:p>
        </p:txBody>
      </p:sp>
      <p:sp>
        <p:nvSpPr>
          <p:cNvPr id="17" name="文本占位符 28"/>
          <p:cNvSpPr>
            <a:spLocks noGrp="1"/>
          </p:cNvSpPr>
          <p:nvPr>
            <p:ph type="body" sz="quarter" idx="30" hasCustomPrompt="1"/>
          </p:nvPr>
        </p:nvSpPr>
        <p:spPr>
          <a:xfrm>
            <a:off x="682883" y="2295279"/>
            <a:ext cx="10826234" cy="425698"/>
          </a:xfrm>
        </p:spPr>
        <p:txBody>
          <a:bodyPr wrap="square" lIns="90000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zh-CN" altLang="en-US" dirty="0"/>
              <a:t>请输入你的团队介绍</a:t>
            </a:r>
            <a:endParaRPr lang="zh-CN" altLang="en-US" dirty="0"/>
          </a:p>
        </p:txBody>
      </p:sp>
      <p:sp>
        <p:nvSpPr>
          <p:cNvPr id="33" name="文本占位符 11"/>
          <p:cNvSpPr>
            <a:spLocks noGrp="1"/>
          </p:cNvSpPr>
          <p:nvPr>
            <p:ph type="body" sz="quarter" idx="22" hasCustomPrompt="1"/>
          </p:nvPr>
        </p:nvSpPr>
        <p:spPr>
          <a:xfrm>
            <a:off x="660322" y="5732617"/>
            <a:ext cx="2712258" cy="4001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34" name="文本占位符 11"/>
          <p:cNvSpPr>
            <a:spLocks noGrp="1"/>
          </p:cNvSpPr>
          <p:nvPr>
            <p:ph type="body" sz="quarter" idx="36" hasCustomPrompt="1"/>
          </p:nvPr>
        </p:nvSpPr>
        <p:spPr>
          <a:xfrm>
            <a:off x="660400" y="5327590"/>
            <a:ext cx="2712258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1" name="文本占位符 11"/>
          <p:cNvSpPr>
            <a:spLocks noGrp="1"/>
          </p:cNvSpPr>
          <p:nvPr>
            <p:ph type="body" sz="quarter" idx="37" hasCustomPrompt="1"/>
          </p:nvPr>
        </p:nvSpPr>
        <p:spPr>
          <a:xfrm>
            <a:off x="3382047" y="5732616"/>
            <a:ext cx="2712258" cy="401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42" name="文本占位符 11"/>
          <p:cNvSpPr>
            <a:spLocks noGrp="1"/>
          </p:cNvSpPr>
          <p:nvPr>
            <p:ph type="body" sz="quarter" idx="38" hasCustomPrompt="1"/>
          </p:nvPr>
        </p:nvSpPr>
        <p:spPr>
          <a:xfrm>
            <a:off x="3382125" y="5327590"/>
            <a:ext cx="2712258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3" name="文本占位符 11"/>
          <p:cNvSpPr>
            <a:spLocks noGrp="1"/>
          </p:cNvSpPr>
          <p:nvPr>
            <p:ph type="body" sz="quarter" idx="39" hasCustomPrompt="1"/>
          </p:nvPr>
        </p:nvSpPr>
        <p:spPr>
          <a:xfrm>
            <a:off x="6103772" y="5732616"/>
            <a:ext cx="2712258" cy="401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44" name="文本占位符 11"/>
          <p:cNvSpPr>
            <a:spLocks noGrp="1"/>
          </p:cNvSpPr>
          <p:nvPr>
            <p:ph type="body" sz="quarter" idx="40" hasCustomPrompt="1"/>
          </p:nvPr>
        </p:nvSpPr>
        <p:spPr>
          <a:xfrm>
            <a:off x="6103850" y="5327590"/>
            <a:ext cx="2712258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5" name="文本占位符 11"/>
          <p:cNvSpPr>
            <a:spLocks noGrp="1"/>
          </p:cNvSpPr>
          <p:nvPr>
            <p:ph type="body" sz="quarter" idx="41" hasCustomPrompt="1"/>
          </p:nvPr>
        </p:nvSpPr>
        <p:spPr>
          <a:xfrm>
            <a:off x="8825497" y="5732616"/>
            <a:ext cx="2693323" cy="4001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46" name="文本占位符 11"/>
          <p:cNvSpPr>
            <a:spLocks noGrp="1"/>
          </p:cNvSpPr>
          <p:nvPr>
            <p:ph type="body" sz="quarter" idx="42" hasCustomPrompt="1"/>
          </p:nvPr>
        </p:nvSpPr>
        <p:spPr>
          <a:xfrm>
            <a:off x="8825575" y="5327590"/>
            <a:ext cx="2693323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5" name="图片占位符 54"/>
          <p:cNvSpPr>
            <a:spLocks noGrp="1"/>
          </p:cNvSpPr>
          <p:nvPr>
            <p:ph type="pic" sz="quarter" idx="43"/>
          </p:nvPr>
        </p:nvSpPr>
        <p:spPr>
          <a:xfrm>
            <a:off x="3382047" y="3062205"/>
            <a:ext cx="2702712" cy="2106578"/>
          </a:xfrm>
          <a:custGeom>
            <a:avLst/>
            <a:gdLst>
              <a:gd name="connsiteX0" fmla="*/ 0 w 2712258"/>
              <a:gd name="connsiteY0" fmla="*/ 0 h 2106578"/>
              <a:gd name="connsiteX1" fmla="*/ 2712258 w 2712258"/>
              <a:gd name="connsiteY1" fmla="*/ 0 h 2106578"/>
              <a:gd name="connsiteX2" fmla="*/ 2712258 w 2712258"/>
              <a:gd name="connsiteY2" fmla="*/ 2106578 h 2106578"/>
              <a:gd name="connsiteX3" fmla="*/ 0 w 2712258"/>
              <a:gd name="connsiteY3" fmla="*/ 2106578 h 210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2258" h="2106578">
                <a:moveTo>
                  <a:pt x="0" y="0"/>
                </a:moveTo>
                <a:lnTo>
                  <a:pt x="2712258" y="0"/>
                </a:lnTo>
                <a:lnTo>
                  <a:pt x="2712258" y="2106578"/>
                </a:lnTo>
                <a:lnTo>
                  <a:pt x="0" y="21065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56" name="图片占位符 55"/>
          <p:cNvSpPr>
            <a:spLocks noGrp="1"/>
          </p:cNvSpPr>
          <p:nvPr>
            <p:ph type="pic" sz="quarter" idx="44"/>
          </p:nvPr>
        </p:nvSpPr>
        <p:spPr>
          <a:xfrm>
            <a:off x="6094226" y="3062205"/>
            <a:ext cx="2702712" cy="2106578"/>
          </a:xfrm>
          <a:custGeom>
            <a:avLst/>
            <a:gdLst>
              <a:gd name="connsiteX0" fmla="*/ 0 w 2712258"/>
              <a:gd name="connsiteY0" fmla="*/ 0 h 2106578"/>
              <a:gd name="connsiteX1" fmla="*/ 2712258 w 2712258"/>
              <a:gd name="connsiteY1" fmla="*/ 0 h 2106578"/>
              <a:gd name="connsiteX2" fmla="*/ 2712258 w 2712258"/>
              <a:gd name="connsiteY2" fmla="*/ 2106578 h 2106578"/>
              <a:gd name="connsiteX3" fmla="*/ 0 w 2712258"/>
              <a:gd name="connsiteY3" fmla="*/ 2106578 h 210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2258" h="2106578">
                <a:moveTo>
                  <a:pt x="0" y="0"/>
                </a:moveTo>
                <a:lnTo>
                  <a:pt x="2712258" y="0"/>
                </a:lnTo>
                <a:lnTo>
                  <a:pt x="2712258" y="2106578"/>
                </a:lnTo>
                <a:lnTo>
                  <a:pt x="0" y="21065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57" name="图片占位符 56"/>
          <p:cNvSpPr>
            <a:spLocks noGrp="1"/>
          </p:cNvSpPr>
          <p:nvPr>
            <p:ph type="pic" sz="quarter" idx="45"/>
          </p:nvPr>
        </p:nvSpPr>
        <p:spPr>
          <a:xfrm>
            <a:off x="8806405" y="3062205"/>
            <a:ext cx="2702712" cy="2106578"/>
          </a:xfrm>
          <a:custGeom>
            <a:avLst/>
            <a:gdLst>
              <a:gd name="connsiteX0" fmla="*/ 0 w 2712258"/>
              <a:gd name="connsiteY0" fmla="*/ 0 h 2106578"/>
              <a:gd name="connsiteX1" fmla="*/ 2712258 w 2712258"/>
              <a:gd name="connsiteY1" fmla="*/ 0 h 2106578"/>
              <a:gd name="connsiteX2" fmla="*/ 2712258 w 2712258"/>
              <a:gd name="connsiteY2" fmla="*/ 2106578 h 2106578"/>
              <a:gd name="connsiteX3" fmla="*/ 0 w 2712258"/>
              <a:gd name="connsiteY3" fmla="*/ 2106578 h 210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2258" h="2106578">
                <a:moveTo>
                  <a:pt x="0" y="0"/>
                </a:moveTo>
                <a:lnTo>
                  <a:pt x="2712258" y="0"/>
                </a:lnTo>
                <a:lnTo>
                  <a:pt x="2712258" y="2106578"/>
                </a:lnTo>
                <a:lnTo>
                  <a:pt x="0" y="21065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（主副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8" name="文本占位符 67"/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  <a:endParaRPr lang="zh-CN" altLang="en-US" dirty="0"/>
          </a:p>
        </p:txBody>
      </p:sp>
      <p:sp>
        <p:nvSpPr>
          <p:cNvPr id="69" name="文本占位符 67"/>
          <p:cNvSpPr>
            <a:spLocks noGrp="1"/>
          </p:cNvSpPr>
          <p:nvPr>
            <p:ph type="body" sz="quarter" idx="12" hasCustomPrompt="1"/>
          </p:nvPr>
        </p:nvSpPr>
        <p:spPr>
          <a:xfrm>
            <a:off x="3950574" y="1119503"/>
            <a:ext cx="4290852" cy="585866"/>
          </a:xfrm>
          <a:prstGeom prst="rect">
            <a:avLst/>
          </a:prstGeom>
        </p:spPr>
        <p:txBody>
          <a:bodyPr lIns="90000" bIns="46800">
            <a:sp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请输入你的主标题</a:t>
            </a:r>
            <a:endParaRPr lang="zh-CN" altLang="en-US" dirty="0"/>
          </a:p>
        </p:txBody>
      </p:sp>
      <p:sp>
        <p:nvSpPr>
          <p:cNvPr id="72" name="文本占位符 6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574" y="1740158"/>
            <a:ext cx="4290852" cy="462755"/>
          </a:xfrm>
          <a:prstGeom prst="rect">
            <a:avLst/>
          </a:prstGeom>
        </p:spPr>
        <p:txBody>
          <a:bodyPr lIns="90000" bIns="46800"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请输入你的副标题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19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" name="íṥlíḓê"/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" name="ïśļiḑé"/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14" name="直接连接符 13"/>
          <p:cNvCxnSpPr/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（无主副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文本占位符 67"/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17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" name="íṥlíḓê"/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ïśļiḑé"/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869" y="1"/>
            <a:ext cx="10849030" cy="74929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869" y="850901"/>
            <a:ext cx="10849031" cy="528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22800" y="6235702"/>
            <a:ext cx="294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i="0" spc="300" baseline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775700" y="6235702"/>
            <a:ext cx="27432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package" Target="../embeddings/Workbook5.xlsx"/><Relationship Id="rId8" Type="http://schemas.openxmlformats.org/officeDocument/2006/relationships/image" Target="../media/image25.emf"/><Relationship Id="rId7" Type="http://schemas.openxmlformats.org/officeDocument/2006/relationships/package" Target="../embeddings/Workbook4.xlsx"/><Relationship Id="rId6" Type="http://schemas.openxmlformats.org/officeDocument/2006/relationships/image" Target="../media/image24.emf"/><Relationship Id="rId5" Type="http://schemas.openxmlformats.org/officeDocument/2006/relationships/package" Target="../embeddings/Workbook3.xlsx"/><Relationship Id="rId4" Type="http://schemas.openxmlformats.org/officeDocument/2006/relationships/image" Target="../media/image23.emf"/><Relationship Id="rId3" Type="http://schemas.openxmlformats.org/officeDocument/2006/relationships/package" Target="../embeddings/Workbook2.xlsx"/><Relationship Id="rId21" Type="http://schemas.openxmlformats.org/officeDocument/2006/relationships/notesSlide" Target="../notesSlides/notesSlide9.xml"/><Relationship Id="rId20" Type="http://schemas.openxmlformats.org/officeDocument/2006/relationships/vmlDrawing" Target="../drawings/vmlDrawing1.vml"/><Relationship Id="rId2" Type="http://schemas.openxmlformats.org/officeDocument/2006/relationships/image" Target="../media/image22.emf"/><Relationship Id="rId19" Type="http://schemas.openxmlformats.org/officeDocument/2006/relationships/slideLayout" Target="../slideLayouts/slideLayout8.xml"/><Relationship Id="rId18" Type="http://schemas.openxmlformats.org/officeDocument/2006/relationships/image" Target="../media/image30.emf"/><Relationship Id="rId17" Type="http://schemas.openxmlformats.org/officeDocument/2006/relationships/package" Target="../embeddings/Workbook9.xlsx"/><Relationship Id="rId16" Type="http://schemas.openxmlformats.org/officeDocument/2006/relationships/image" Target="../media/image29.emf"/><Relationship Id="rId15" Type="http://schemas.openxmlformats.org/officeDocument/2006/relationships/package" Target="../embeddings/Workbook8.xlsx"/><Relationship Id="rId14" Type="http://schemas.openxmlformats.org/officeDocument/2006/relationships/image" Target="../media/image28.emf"/><Relationship Id="rId13" Type="http://schemas.openxmlformats.org/officeDocument/2006/relationships/package" Target="../embeddings/Workbook7.xlsx"/><Relationship Id="rId12" Type="http://schemas.openxmlformats.org/officeDocument/2006/relationships/image" Target="../media/image27.emf"/><Relationship Id="rId11" Type="http://schemas.openxmlformats.org/officeDocument/2006/relationships/package" Target="../embeddings/Workbook6.xlsx"/><Relationship Id="rId10" Type="http://schemas.openxmlformats.org/officeDocument/2006/relationships/image" Target="../media/image26.emf"/><Relationship Id="rId1" Type="http://schemas.openxmlformats.org/officeDocument/2006/relationships/package" Target="../embeddings/Workbook1.xls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1.xml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81330" y="1505585"/>
            <a:ext cx="6553835" cy="1899285"/>
          </a:xfrm>
        </p:spPr>
        <p:txBody>
          <a:bodyPr/>
          <a:lstStyle/>
          <a:p>
            <a:r>
              <a:rPr lang="en-US" altLang="zh-CN" dirty="0">
                <a:ea typeface="+mn-ea"/>
                <a:cs typeface="+mn-ea"/>
              </a:rPr>
              <a:t>CEKG-COVOD19</a:t>
            </a:r>
            <a:endParaRPr lang="en-US" altLang="zh-CN" dirty="0">
              <a:ea typeface="+mn-ea"/>
              <a:cs typeface="+mn-ea"/>
            </a:endParaRPr>
          </a:p>
          <a:p>
            <a:r>
              <a:rPr lang="zh-CN" dirty="0">
                <a:ea typeface="+mn-ea"/>
                <a:cs typeface="+mn-ea"/>
              </a:rPr>
              <a:t>新冠百科图谱构建</a:t>
            </a:r>
            <a:endParaRPr lang="zh-CN" dirty="0">
              <a:ea typeface="+mn-ea"/>
              <a:cs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60925" y="3660140"/>
            <a:ext cx="881380" cy="101473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cs typeface="+mn-ea"/>
              </a:rPr>
              <a:t>李志强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cs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cs typeface="+mn-ea"/>
              </a:rPr>
              <a:t>秦旭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cs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cs typeface="+mn-ea"/>
              </a:rPr>
              <a:t>许茜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28340" y="5036820"/>
            <a:ext cx="27393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指导老师</a:t>
            </a:r>
            <a:r>
              <a:rPr lang="zh-CN" altLang="en-US"/>
              <a:t>： 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 b="1"/>
              <a:t>漆桂林</a:t>
            </a:r>
            <a:endParaRPr lang="zh-CN" altLang="en-US" b="1"/>
          </a:p>
          <a:p>
            <a:r>
              <a:rPr lang="en-US" altLang="zh-CN" b="1"/>
              <a:t>	</a:t>
            </a:r>
            <a:r>
              <a:rPr lang="zh-CN" altLang="en-US" b="1">
                <a:sym typeface="+mn-ea"/>
              </a:rPr>
              <a:t>吴天星</a:t>
            </a:r>
            <a:endParaRPr lang="zh-CN" altLang="en-US" b="1">
              <a:sym typeface="+mn-ea"/>
            </a:endParaRPr>
          </a:p>
          <a:p>
            <a:r>
              <a:rPr lang="en-US" altLang="zh-CN" b="1">
                <a:sym typeface="+mn-ea"/>
              </a:rPr>
              <a:t>	</a:t>
            </a:r>
            <a:r>
              <a:rPr lang="zh-CN" altLang="en-US" b="1"/>
              <a:t>王昊奋</a:t>
            </a:r>
            <a:endParaRPr lang="zh-CN" altLang="en-US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en-US" dirty="0"/>
              <a:t>Ontology Sample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60400" y="1306195"/>
            <a:ext cx="2981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本体样例图部分截取</a:t>
            </a:r>
            <a:endParaRPr lang="zh-CN" altLang="en-US" sz="2400" b="1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712335" y="3075940"/>
          <a:ext cx="5073015" cy="149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" name="Worksheet" r:id="rId1" imgW="4124325" imgH="1219200" progId="Excel.Sheet.12">
                  <p:embed/>
                </p:oleObj>
              </mc:Choice>
              <mc:Fallback>
                <p:oleObj name="Worksheet" r:id="rId1" imgW="4124325" imgH="1219200" progId="Excel.Sheet.12">
                  <p:embed/>
                  <p:pic>
                    <p:nvPicPr>
                      <p:cNvPr id="0" name="图片 11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12335" y="3075940"/>
                        <a:ext cx="5073015" cy="1493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438729" y="2239088"/>
          <a:ext cx="254635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" name="Worksheet" r:id="rId3" imgW="2552700" imgH="200025" progId="Excel.Sheet.12">
                  <p:embed/>
                </p:oleObj>
              </mc:Choice>
              <mc:Fallback>
                <p:oleObj name="Worksheet" r:id="rId3" imgW="2552700" imgH="200025" progId="Excel.Sheet.12">
                  <p:embed/>
                  <p:pic>
                    <p:nvPicPr>
                      <p:cNvPr id="0" name="图片 11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38729" y="2239088"/>
                        <a:ext cx="254635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7511971" y="2239088"/>
          <a:ext cx="254635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" name="Worksheet" r:id="rId5" imgW="2552700" imgH="200025" progId="Excel.Sheet.12">
                  <p:embed/>
                </p:oleObj>
              </mc:Choice>
              <mc:Fallback>
                <p:oleObj name="Worksheet" r:id="rId5" imgW="2552700" imgH="200025" progId="Excel.Sheet.12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11971" y="2239088"/>
                        <a:ext cx="254635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445079" y="1212489"/>
          <a:ext cx="254635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" name="Worksheet" r:id="rId7" imgW="2552700" imgH="200025" progId="Excel.Sheet.12">
                  <p:embed/>
                </p:oleObj>
              </mc:Choice>
              <mc:Fallback>
                <p:oleObj name="Worksheet" r:id="rId7" imgW="2552700" imgH="200025" progId="Excel.Sheet.12">
                  <p:embed/>
                  <p:pic>
                    <p:nvPicPr>
                      <p:cNvPr id="0" name="对象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45079" y="1212489"/>
                        <a:ext cx="254635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7511971" y="1212489"/>
          <a:ext cx="254635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" name="Worksheet" r:id="rId9" imgW="2552700" imgH="200025" progId="Excel.Sheet.12">
                  <p:embed/>
                </p:oleObj>
              </mc:Choice>
              <mc:Fallback>
                <p:oleObj name="Worksheet" r:id="rId9" imgW="2552700" imgH="200025" progId="Excel.Sheet.12">
                  <p:embed/>
                  <p:pic>
                    <p:nvPicPr>
                      <p:cNvPr id="0" name="对象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11971" y="1212489"/>
                        <a:ext cx="254635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438729" y="5234692"/>
          <a:ext cx="254635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" name="Worksheet" r:id="rId11" imgW="2552700" imgH="200025" progId="Excel.Sheet.12">
                  <p:embed/>
                </p:oleObj>
              </mc:Choice>
              <mc:Fallback>
                <p:oleObj name="Worksheet" r:id="rId11" imgW="2552700" imgH="200025" progId="Excel.Sheet.12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38729" y="5234692"/>
                        <a:ext cx="254635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7511971" y="5228362"/>
          <a:ext cx="254635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" name="Worksheet" r:id="rId13" imgW="2552700" imgH="200025" progId="Excel.Sheet.12">
                  <p:embed/>
                </p:oleObj>
              </mc:Choice>
              <mc:Fallback>
                <p:oleObj name="Worksheet" r:id="rId13" imgW="2552700" imgH="200025" progId="Excel.Sheet.12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11971" y="5228362"/>
                        <a:ext cx="254635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438729" y="6337511"/>
          <a:ext cx="254635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" name="Worksheet" r:id="rId15" imgW="2552700" imgH="200025" progId="Excel.Sheet.12">
                  <p:embed/>
                </p:oleObj>
              </mc:Choice>
              <mc:Fallback>
                <p:oleObj name="Worksheet" r:id="rId15" imgW="2552700" imgH="200025" progId="Excel.Sheet.12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38729" y="6337511"/>
                        <a:ext cx="254635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7511971" y="6337511"/>
          <a:ext cx="254635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" name="Worksheet" r:id="rId17" imgW="2552700" imgH="200025" progId="Excel.Sheet.12">
                  <p:embed/>
                </p:oleObj>
              </mc:Choice>
              <mc:Fallback>
                <p:oleObj name="Worksheet" r:id="rId17" imgW="2552700" imgH="200025" progId="Excel.Sheet.12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11971" y="6337511"/>
                        <a:ext cx="254635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箭头连接符 17"/>
          <p:cNvCxnSpPr/>
          <p:nvPr/>
        </p:nvCxnSpPr>
        <p:spPr>
          <a:xfrm flipV="1">
            <a:off x="5710632" y="1409338"/>
            <a:ext cx="0" cy="7471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471160" y="2488565"/>
            <a:ext cx="713740" cy="5607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8098155" y="2470150"/>
            <a:ext cx="690245" cy="5791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 flipV="1">
            <a:off x="8060690" y="4596765"/>
            <a:ext cx="685800" cy="5403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492044" y="4746478"/>
            <a:ext cx="577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accent1"/>
                </a:solidFill>
              </a:rPr>
              <a:t>检测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8777388" y="5507761"/>
            <a:ext cx="0" cy="7471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785146" y="5750555"/>
            <a:ext cx="577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accent1"/>
                </a:solidFill>
              </a:rPr>
              <a:t>属于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5716905" y="4577715"/>
            <a:ext cx="793750" cy="5600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521866" y="4752320"/>
            <a:ext cx="577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accent1"/>
                </a:solidFill>
              </a:rPr>
              <a:t>属于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5711825" y="5467350"/>
            <a:ext cx="4445" cy="7880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233279" y="5747391"/>
            <a:ext cx="577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accent1"/>
                </a:solidFill>
              </a:rPr>
              <a:t>子类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 flipV="1">
            <a:off x="5763895" y="2460625"/>
            <a:ext cx="749935" cy="5886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150244" y="2656211"/>
            <a:ext cx="6602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accent1"/>
                </a:solidFill>
              </a:rPr>
              <a:t>可医治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396303" y="2653839"/>
            <a:ext cx="7457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accent1"/>
                </a:solidFill>
              </a:rPr>
              <a:t>就诊于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233279" y="1670143"/>
            <a:ext cx="577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accent1"/>
                </a:solidFill>
              </a:rPr>
              <a:t>属于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H="1" flipV="1">
            <a:off x="8795385" y="1409065"/>
            <a:ext cx="2540" cy="8248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8795571" y="1670143"/>
            <a:ext cx="577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accent1"/>
                </a:solidFill>
              </a:rPr>
              <a:t>属于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746515" y="2658888"/>
            <a:ext cx="7457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accent1"/>
                </a:solidFill>
              </a:rPr>
              <a:t>临床症状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216660" y="347345"/>
            <a:ext cx="1652270" cy="399415"/>
          </a:xfrm>
        </p:spPr>
        <p:txBody>
          <a:bodyPr wrap="square"/>
          <a:lstStyle/>
          <a:p>
            <a:r>
              <a:rPr lang="en-US" dirty="0"/>
              <a:t>Taxonomy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42595" y="1775460"/>
            <a:ext cx="47345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选取</a:t>
            </a:r>
            <a:r>
              <a:rPr lang="zh-CN" altLang="en-US" b="1"/>
              <a:t>疾病，症状，细菌，病毒，药物，科室，科目</a:t>
            </a:r>
            <a:r>
              <a:rPr lang="zh-CN" altLang="en-US"/>
              <a:t>为顶级概念，获取四大百科</a:t>
            </a:r>
            <a:r>
              <a:rPr lang="en-US" altLang="zh-CN"/>
              <a:t>category system</a:t>
            </a:r>
            <a:r>
              <a:rPr lang="zh-CN" altLang="en-US"/>
              <a:t>中这七大概念的所有</a:t>
            </a:r>
            <a:r>
              <a:rPr lang="zh-CN" altLang="en-US" b="1"/>
              <a:t>子概念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442595" y="2894330"/>
            <a:ext cx="4734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 </a:t>
            </a:r>
            <a:r>
              <a:rPr lang="zh-CN" altLang="en-US"/>
              <a:t>为保证准确度，上下位关系取四大百科的</a:t>
            </a:r>
            <a:r>
              <a:rPr lang="zh-CN" altLang="en-US" b="1"/>
              <a:t>交集</a:t>
            </a:r>
            <a:r>
              <a:rPr lang="zh-CN" altLang="en-US"/>
              <a:t>部分。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42595" y="3815080"/>
            <a:ext cx="3764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3. </a:t>
            </a:r>
            <a:r>
              <a:rPr lang="zh-CN" altLang="en-US"/>
              <a:t>对齐</a:t>
            </a:r>
            <a:r>
              <a:rPr lang="en-US" altLang="zh-CN" b="1"/>
              <a:t>BabelNet</a:t>
            </a:r>
            <a:r>
              <a:rPr lang="zh-CN" altLang="en-US"/>
              <a:t>，并以此扩充。</a:t>
            </a:r>
            <a:endParaRPr lang="zh-CN" altLang="en-US"/>
          </a:p>
        </p:txBody>
      </p:sp>
      <p:pic>
        <p:nvPicPr>
          <p:cNvPr id="21" name="图片 20" descr="微信图片_202004102349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7155" y="1041400"/>
            <a:ext cx="6436360" cy="5194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216660" y="347345"/>
            <a:ext cx="2012315" cy="399415"/>
          </a:xfrm>
        </p:spPr>
        <p:txBody>
          <a:bodyPr wrap="square"/>
          <a:lstStyle/>
          <a:p>
            <a:r>
              <a:rPr lang="en-US" dirty="0"/>
              <a:t>Type Inference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47445" y="1616075"/>
            <a:ext cx="2081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实体名称的</a:t>
            </a:r>
            <a:r>
              <a:rPr lang="en-US" altLang="zh-CN"/>
              <a:t>suffix: 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143635" y="2947035"/>
            <a:ext cx="2329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是否具有代表属性</a:t>
            </a:r>
            <a:r>
              <a:rPr lang="en-US" altLang="zh-CN"/>
              <a:t>: 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143635" y="4279900"/>
            <a:ext cx="3941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Summary</a:t>
            </a:r>
            <a:r>
              <a:rPr lang="zh-CN" altLang="en-US"/>
              <a:t>和</a:t>
            </a:r>
            <a:r>
              <a:rPr lang="en-US" altLang="zh-CN"/>
              <a:t>Category</a:t>
            </a:r>
            <a:r>
              <a:rPr lang="zh-CN" altLang="en-US"/>
              <a:t>综合判断：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9895" y="4838700"/>
            <a:ext cx="7505700" cy="176212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4932680" y="5418455"/>
            <a:ext cx="491490" cy="3683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119745" y="5786755"/>
            <a:ext cx="491490" cy="3683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40105" y="1014730"/>
            <a:ext cx="19253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1. Features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09700" y="3594100"/>
            <a:ext cx="3675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肺炭疽，潜伏期，一般为1～5天</a:t>
            </a:r>
            <a:r>
              <a:rPr lang="en-US" altLang="zh-CN">
                <a:sym typeface="+mn-ea"/>
              </a:rPr>
              <a:t>&gt;</a:t>
            </a:r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5273040" y="3653155"/>
            <a:ext cx="1219200" cy="250190"/>
          </a:xfrm>
          <a:prstGeom prst="rightArrow">
            <a:avLst/>
          </a:prstGeom>
          <a:solidFill>
            <a:schemeClr val="tx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781165" y="3594100"/>
            <a:ext cx="278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肺炭疽，</a:t>
            </a:r>
            <a:r>
              <a:rPr lang="en-US" altLang="zh-CN">
                <a:sym typeface="+mn-ea"/>
              </a:rPr>
              <a:t>TypeOf</a:t>
            </a:r>
            <a:r>
              <a:rPr lang="zh-CN" altLang="en-US">
                <a:sym typeface="+mn-ea"/>
              </a:rPr>
              <a:t>，疾病</a:t>
            </a:r>
            <a:r>
              <a:rPr lang="en-US" altLang="zh-CN">
                <a:sym typeface="+mn-ea"/>
              </a:rPr>
              <a:t>&gt;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863090" y="2186305"/>
            <a:ext cx="15011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附桂紫金</a:t>
            </a:r>
            <a:r>
              <a:rPr lang="zh-CN" altLang="en-US" b="1"/>
              <a:t>膏</a:t>
            </a:r>
            <a:endParaRPr lang="zh-CN" altLang="en-US" b="1"/>
          </a:p>
        </p:txBody>
      </p:sp>
      <p:sp>
        <p:nvSpPr>
          <p:cNvPr id="27" name="右箭头 26"/>
          <p:cNvSpPr/>
          <p:nvPr/>
        </p:nvSpPr>
        <p:spPr>
          <a:xfrm>
            <a:off x="3364230" y="2245360"/>
            <a:ext cx="1219200" cy="250190"/>
          </a:xfrm>
          <a:prstGeom prst="rightArrow">
            <a:avLst/>
          </a:prstGeom>
          <a:solidFill>
            <a:schemeClr val="tx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876165" y="2186305"/>
            <a:ext cx="3243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附桂紫金膏，</a:t>
            </a:r>
            <a:r>
              <a:rPr lang="en-US" altLang="zh-CN">
                <a:sym typeface="+mn-ea"/>
              </a:rPr>
              <a:t>TypeOf</a:t>
            </a:r>
            <a:r>
              <a:rPr lang="zh-CN" altLang="en-US">
                <a:sym typeface="+mn-ea"/>
              </a:rPr>
              <a:t>，药物</a:t>
            </a:r>
            <a:r>
              <a:rPr lang="en-US" altLang="zh-CN">
                <a:sym typeface="+mn-ea"/>
              </a:rPr>
              <a:t>&gt;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3" grpId="0"/>
      <p:bldP spid="13" grpId="1"/>
      <p:bldP spid="18" grpId="0"/>
      <p:bldP spid="18" grpId="1"/>
      <p:bldP spid="21" grpId="0" animBg="1"/>
      <p:bldP spid="21" grpId="1" animBg="1"/>
      <p:bldP spid="22" grpId="0" animBg="1"/>
      <p:bldP spid="22" grpId="1" animBg="1"/>
      <p:bldP spid="15" grpId="0"/>
      <p:bldP spid="15" grpId="1"/>
      <p:bldP spid="16" grpId="0" animBg="1"/>
      <p:bldP spid="16" grpId="1" animBg="1"/>
      <p:bldP spid="17" grpId="0"/>
      <p:bldP spid="17" grpId="1"/>
      <p:bldP spid="26" grpId="0"/>
      <p:bldP spid="26" grpId="1"/>
      <p:bldP spid="27" grpId="0" animBg="1"/>
      <p:bldP spid="27" grpId="1" animBg="1"/>
      <p:bldP spid="28" grpId="0"/>
      <p:bldP spid="2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216660" y="347345"/>
            <a:ext cx="2012315" cy="399415"/>
          </a:xfrm>
        </p:spPr>
        <p:txBody>
          <a:bodyPr wrap="square"/>
          <a:lstStyle/>
          <a:p>
            <a:r>
              <a:rPr lang="en-US" dirty="0"/>
              <a:t>Type Inference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29335" y="1212215"/>
            <a:ext cx="3307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2. Infobox Template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29335" y="2296795"/>
            <a:ext cx="3307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3. Syntactic Analysis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9335" y="3607435"/>
            <a:ext cx="31591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4. External Database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2300" y="4787900"/>
            <a:ext cx="3857625" cy="5715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315" y="3975735"/>
            <a:ext cx="2457450" cy="37147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695" y="5578475"/>
            <a:ext cx="2524125" cy="6572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902325" y="1304290"/>
            <a:ext cx="4612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维基百科的</a:t>
            </a:r>
            <a:r>
              <a:rPr lang="en-US" altLang="zh-CN"/>
              <a:t>Infobox</a:t>
            </a:r>
            <a:r>
              <a:rPr lang="zh-CN" altLang="en-US"/>
              <a:t>模板拥有</a:t>
            </a:r>
            <a:r>
              <a:rPr lang="en-US" altLang="zh-CN" b="1"/>
              <a:t>class</a:t>
            </a:r>
            <a:r>
              <a:rPr lang="zh-CN" altLang="en-US"/>
              <a:t>属性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175" y="2922270"/>
            <a:ext cx="10753725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9" grpId="1"/>
      <p:bldP spid="11" grpId="1"/>
      <p:bldP spid="4" grpId="0"/>
      <p:bldP spid="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216660" y="347345"/>
            <a:ext cx="3182620" cy="399415"/>
          </a:xfrm>
        </p:spPr>
        <p:txBody>
          <a:bodyPr wrap="square"/>
          <a:lstStyle/>
          <a:p>
            <a:r>
              <a:rPr lang="en-US" dirty="0"/>
              <a:t>Property Extraction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72160" y="1250315"/>
            <a:ext cx="30714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1. Infobox Processing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1050" y="3545205"/>
            <a:ext cx="2900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2. Regex Matching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9280" y="1038860"/>
            <a:ext cx="7359015" cy="13811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073650" y="3806190"/>
            <a:ext cx="53460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病毒形状：   呈\具XX形 ；呈XX结构； 为XX状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650" y="4555490"/>
            <a:ext cx="7064375" cy="19888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705350" y="5560060"/>
            <a:ext cx="642620" cy="3683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216660" y="347345"/>
            <a:ext cx="3182620" cy="399415"/>
          </a:xfrm>
        </p:spPr>
        <p:txBody>
          <a:bodyPr wrap="square"/>
          <a:lstStyle/>
          <a:p>
            <a:r>
              <a:rPr lang="en-US" dirty="0"/>
              <a:t>Relation Mining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36930" y="2087245"/>
            <a:ext cx="6170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构建实体的等价词库，包括实体的别名和同义词栏。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36930" y="3185795"/>
            <a:ext cx="5123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抽取同义词库</a:t>
            </a:r>
            <a:r>
              <a:rPr lang="en-US" altLang="zh-CN"/>
              <a:t>(</a:t>
            </a:r>
            <a:r>
              <a:rPr lang="zh-CN" altLang="en-US"/>
              <a:t>及代词</a:t>
            </a:r>
            <a:r>
              <a:rPr lang="en-US" altLang="zh-CN"/>
              <a:t>)</a:t>
            </a:r>
            <a:r>
              <a:rPr lang="zh-CN" altLang="en-US"/>
              <a:t>和</a:t>
            </a:r>
            <a:r>
              <a:rPr lang="en-US" altLang="zh-CN"/>
              <a:t>Innerlink</a:t>
            </a:r>
            <a:r>
              <a:rPr lang="zh-CN" altLang="en-US"/>
              <a:t>同时存在的句子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36930" y="4324350"/>
            <a:ext cx="3999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引入</a:t>
            </a:r>
            <a:r>
              <a:rPr lang="en-US" altLang="zh-CN"/>
              <a:t>n-gram</a:t>
            </a:r>
            <a:r>
              <a:rPr lang="zh-CN" altLang="en-US"/>
              <a:t>处理</a:t>
            </a:r>
            <a:r>
              <a:rPr lang="en-US" altLang="zh-CN"/>
              <a:t>in-middle content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36295" y="5417820"/>
            <a:ext cx="4348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累计</a:t>
            </a:r>
            <a:r>
              <a:rPr lang="en-US" altLang="zh-CN"/>
              <a:t>gram</a:t>
            </a:r>
            <a:r>
              <a:rPr lang="zh-CN" altLang="en-US"/>
              <a:t>词频，高频</a:t>
            </a:r>
            <a:r>
              <a:rPr lang="en-US" altLang="zh-CN"/>
              <a:t>gram</a:t>
            </a:r>
            <a:r>
              <a:rPr lang="zh-CN" altLang="en-US"/>
              <a:t>映射到</a:t>
            </a:r>
            <a:r>
              <a:rPr lang="en-US" altLang="zh-CN"/>
              <a:t>relation</a:t>
            </a:r>
            <a:endParaRPr lang="en-US" altLang="zh-CN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1900" y="1535430"/>
            <a:ext cx="3171825" cy="457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065" y="2522220"/>
            <a:ext cx="4192270" cy="32639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890260" y="3378200"/>
            <a:ext cx="59893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SARS</a:t>
            </a:r>
            <a:r>
              <a:rPr lang="zh-CN" altLang="en-US"/>
              <a:t>的症状包括</a:t>
            </a:r>
            <a:r>
              <a:rPr lang="zh-CN" altLang="en-US">
                <a:solidFill>
                  <a:schemeClr val="accent3">
                    <a:lumMod val="60000"/>
                    <a:lumOff val="40000"/>
                  </a:schemeClr>
                </a:solidFill>
              </a:rPr>
              <a:t>头痛</a:t>
            </a:r>
            <a:r>
              <a:rPr lang="zh-CN" altLang="en-US"/>
              <a:t>、肌肉酸痛、全身乏力和</a:t>
            </a:r>
            <a:r>
              <a:rPr lang="zh-CN" altLang="en-US">
                <a:solidFill>
                  <a:schemeClr val="accent3">
                    <a:lumMod val="60000"/>
                    <a:lumOff val="40000"/>
                  </a:schemeClr>
                </a:solidFill>
              </a:rPr>
              <a:t>腹泻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558280" y="3378200"/>
            <a:ext cx="1238885" cy="36830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811520" y="4832985"/>
            <a:ext cx="17703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（的症，</a:t>
            </a:r>
            <a:r>
              <a:rPr lang="en-US" altLang="zh-CN">
                <a:sym typeface="+mn-ea"/>
              </a:rPr>
              <a:t>11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（症状，</a:t>
            </a:r>
            <a:r>
              <a:rPr lang="en-US" altLang="zh-CN">
                <a:sym typeface="+mn-ea"/>
              </a:rPr>
              <a:t>3032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（状包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3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（包括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190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8931275" y="4217670"/>
            <a:ext cx="1189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临床表现</a:t>
            </a:r>
            <a:endParaRPr lang="zh-CN" altLang="en-US"/>
          </a:p>
        </p:txBody>
      </p:sp>
      <p:cxnSp>
        <p:nvCxnSpPr>
          <p:cNvPr id="20" name="曲线连接符 19"/>
          <p:cNvCxnSpPr/>
          <p:nvPr/>
        </p:nvCxnSpPr>
        <p:spPr>
          <a:xfrm flipV="1">
            <a:off x="7435215" y="4415790"/>
            <a:ext cx="1496060" cy="879475"/>
          </a:xfrm>
          <a:prstGeom prst="curvedConnector3">
            <a:avLst>
              <a:gd name="adj1" fmla="val 50042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854440" y="5965190"/>
            <a:ext cx="2797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&lt;SARS, </a:t>
            </a:r>
            <a:r>
              <a:rPr lang="zh-CN" altLang="en-US"/>
              <a:t>临床表现</a:t>
            </a:r>
            <a:r>
              <a:rPr lang="en-US" altLang="zh-CN"/>
              <a:t>, </a:t>
            </a:r>
            <a:r>
              <a:rPr lang="zh-CN" altLang="en-US"/>
              <a:t>头痛</a:t>
            </a:r>
            <a:r>
              <a:rPr lang="en-US" altLang="zh-CN"/>
              <a:t>&gt;</a:t>
            </a:r>
            <a:endParaRPr lang="en-US" altLang="zh-CN"/>
          </a:p>
        </p:txBody>
      </p:sp>
      <p:cxnSp>
        <p:nvCxnSpPr>
          <p:cNvPr id="22" name="曲线连接符 21"/>
          <p:cNvCxnSpPr/>
          <p:nvPr/>
        </p:nvCxnSpPr>
        <p:spPr>
          <a:xfrm rot="5400000" flipV="1">
            <a:off x="9209405" y="4911725"/>
            <a:ext cx="1379220" cy="727075"/>
          </a:xfrm>
          <a:prstGeom prst="curvedConnector3">
            <a:avLst>
              <a:gd name="adj1" fmla="val 49977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96290" y="1202690"/>
            <a:ext cx="30714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3. Innerlink Heuristic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05120" y="1440815"/>
            <a:ext cx="1530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以</a:t>
            </a:r>
            <a:r>
              <a:rPr lang="en-US" altLang="zh-CN" b="1"/>
              <a:t>SARS</a:t>
            </a:r>
            <a:r>
              <a:rPr lang="zh-CN" altLang="en-US" b="1"/>
              <a:t>为例：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1" grpId="0"/>
      <p:bldP spid="11" grpId="1"/>
      <p:bldP spid="13" grpId="0"/>
      <p:bldP spid="13" grpId="1"/>
      <p:bldP spid="16" grpId="0"/>
      <p:bldP spid="16" grpId="1"/>
      <p:bldP spid="17" grpId="0" bldLvl="0" animBg="1"/>
      <p:bldP spid="17" grpId="1" animBg="1"/>
      <p:bldP spid="18" grpId="0"/>
      <p:bldP spid="18" grpId="1"/>
      <p:bldP spid="19" grpId="0"/>
      <p:bldP spid="19" grpId="1"/>
      <p:bldP spid="21" grpId="0"/>
      <p:bldP spid="21" grpId="1"/>
      <p:bldP spid="4" grpId="0"/>
      <p:bldP spid="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216660" y="347345"/>
            <a:ext cx="3182620" cy="399415"/>
          </a:xfrm>
        </p:spPr>
        <p:txBody>
          <a:bodyPr wrap="square"/>
          <a:lstStyle/>
          <a:p>
            <a:r>
              <a:rPr lang="en-US" dirty="0"/>
              <a:t>Integration</a:t>
            </a:r>
            <a:endParaRPr 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0920" y="1195070"/>
            <a:ext cx="1522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等价属性</a:t>
            </a:r>
            <a:endParaRPr lang="zh-CN" altLang="en-US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1417955" y="1881505"/>
            <a:ext cx="218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属性的同义词库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17955" y="2411730"/>
            <a:ext cx="2585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 </a:t>
            </a:r>
            <a:r>
              <a:rPr lang="zh-CN" altLang="en-US"/>
              <a:t>谓语频数统计与归纳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020820" y="1353820"/>
            <a:ext cx="8940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400">
                <a:sym typeface="+mn-ea"/>
              </a:rPr>
              <a:t>常见症状</a:t>
            </a:r>
            <a:endParaRPr lang="zh-CN" altLang="en-US" sz="1400"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961505" y="1353820"/>
            <a:ext cx="8940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400">
                <a:sym typeface="+mn-ea"/>
              </a:rPr>
              <a:t>临床症状</a:t>
            </a:r>
            <a:endParaRPr lang="zh-CN" altLang="en-US" sz="1400"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516245" y="1353820"/>
            <a:ext cx="8940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400">
                <a:sym typeface="+mn-ea"/>
              </a:rPr>
              <a:t>临床表现</a:t>
            </a:r>
            <a:endParaRPr lang="zh-CN" altLang="en-US" sz="1400"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10920" y="2983230"/>
            <a:ext cx="1608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等价实例</a:t>
            </a:r>
            <a:endParaRPr lang="zh-CN" altLang="en-US" sz="2400" b="1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9485" y="2087880"/>
            <a:ext cx="6074410" cy="26822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52880" y="3646805"/>
            <a:ext cx="1757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挖掘等价规则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01190" y="4186555"/>
            <a:ext cx="30137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实例：重症急性呼吸综合征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1295" y="4970780"/>
            <a:ext cx="381952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</a:rPr>
              <a:t>别称</a:t>
            </a:r>
            <a:r>
              <a:rPr lang="zh-CN" altLang="en-US" sz="1000"/>
              <a:t>：严重急性呼吸综合征、SARS、非典、非典型肺炎</a:t>
            </a:r>
            <a:endParaRPr lang="zh-CN" altLang="en-US" sz="1000"/>
          </a:p>
          <a:p>
            <a:r>
              <a:rPr lang="zh-CN" altLang="en-US" sz="1000">
                <a:solidFill>
                  <a:schemeClr val="accent6"/>
                </a:solidFill>
              </a:rPr>
              <a:t>英文别名</a:t>
            </a:r>
            <a:r>
              <a:rPr lang="zh-CN" altLang="en-US" sz="1000"/>
              <a:t>;;;;ll;;;;severe acute respiratory syndrome，SARS</a:t>
            </a:r>
            <a:endParaRPr lang="zh-CN" altLang="en-US" sz="1000"/>
          </a:p>
          <a:p>
            <a:r>
              <a:rPr lang="zh-CN" altLang="en-US" sz="1000">
                <a:solidFill>
                  <a:schemeClr val="accent5"/>
                </a:solidFill>
              </a:rPr>
              <a:t>就诊科室</a:t>
            </a:r>
            <a:r>
              <a:rPr lang="zh-CN" altLang="en-US" sz="1000"/>
              <a:t>;;;;ll;;;;感染科</a:t>
            </a:r>
            <a:endParaRPr lang="zh-CN" altLang="en-US" sz="1000"/>
          </a:p>
          <a:p>
            <a:r>
              <a:rPr lang="zh-CN" altLang="en-US" sz="1000"/>
              <a:t>常见病因;;;;ll;;;;SARS冠状病毒感染</a:t>
            </a:r>
            <a:endParaRPr lang="zh-CN" altLang="en-US" sz="1000"/>
          </a:p>
          <a:p>
            <a:r>
              <a:rPr lang="zh-CN" altLang="en-US" sz="1000">
                <a:solidFill>
                  <a:schemeClr val="accent6">
                    <a:lumMod val="75000"/>
                  </a:schemeClr>
                </a:solidFill>
              </a:rPr>
              <a:t>常见症状</a:t>
            </a:r>
            <a:r>
              <a:rPr lang="zh-CN" altLang="en-US" sz="1000"/>
              <a:t>;;;;ll;;;;发热、头痛、肌肉酸痛、呼吸衰竭</a:t>
            </a:r>
            <a:endParaRPr lang="zh-CN" altLang="en-US" sz="1000"/>
          </a:p>
          <a:p>
            <a:r>
              <a:rPr lang="zh-CN" altLang="en-US" sz="1000">
                <a:solidFill>
                  <a:srgbClr val="00B0F0"/>
                </a:solidFill>
              </a:rPr>
              <a:t>传染性</a:t>
            </a:r>
            <a:r>
              <a:rPr lang="zh-CN" altLang="en-US" sz="1000"/>
              <a:t>;;;;ll;;;;有</a:t>
            </a:r>
            <a:endParaRPr lang="zh-CN" altLang="en-US" sz="1000"/>
          </a:p>
          <a:p>
            <a:r>
              <a:rPr lang="zh-CN" altLang="en-US" sz="1000">
                <a:solidFill>
                  <a:srgbClr val="7030A0"/>
                </a:solidFill>
              </a:rPr>
              <a:t>传播途径</a:t>
            </a:r>
            <a:r>
              <a:rPr lang="zh-CN" altLang="en-US" sz="1000"/>
              <a:t>;;;;ll;;;;近距离飞沫传播或接触患者呼吸道分泌物传播</a:t>
            </a:r>
            <a:endParaRPr lang="zh-CN" altLang="en-US" sz="1000"/>
          </a:p>
        </p:txBody>
      </p:sp>
      <p:sp>
        <p:nvSpPr>
          <p:cNvPr id="11" name="文本框 10"/>
          <p:cNvSpPr txBox="1"/>
          <p:nvPr/>
        </p:nvSpPr>
        <p:spPr>
          <a:xfrm>
            <a:off x="4305935" y="4633595"/>
            <a:ext cx="9956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600">
                <a:sym typeface="+mn-ea"/>
              </a:rPr>
              <a:t>互动百科</a:t>
            </a:r>
            <a:endParaRPr lang="zh-CN" altLang="en-US" sz="16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69690" y="4970780"/>
            <a:ext cx="345630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00"/>
              <a:t>中文名：重症急性呼吸综合征</a:t>
            </a:r>
            <a:endParaRPr lang="zh-CN" altLang="en-US" sz="1000"/>
          </a:p>
          <a:p>
            <a:r>
              <a:rPr lang="zh-CN" altLang="en-US" sz="1000"/>
              <a:t>外文名：severeacuterespiratorysyndrome</a:t>
            </a:r>
            <a:endParaRPr lang="zh-CN" altLang="en-US" sz="1000"/>
          </a:p>
          <a:p>
            <a:r>
              <a:rPr lang="zh-CN" altLang="en-US" sz="1000">
                <a:solidFill>
                  <a:srgbClr val="FF0000"/>
                </a:solidFill>
              </a:rPr>
              <a:t>别名</a:t>
            </a:r>
            <a:r>
              <a:rPr lang="zh-CN" altLang="en-US" sz="1000"/>
              <a:t>：严重急性呼吸综合征、SARS、非典、</a:t>
            </a:r>
            <a:endParaRPr lang="zh-CN" altLang="en-US" sz="1000"/>
          </a:p>
          <a:p>
            <a:r>
              <a:rPr lang="zh-CN" altLang="en-US" sz="1000"/>
              <a:t>季节分布：四季</a:t>
            </a:r>
            <a:endParaRPr lang="zh-CN" altLang="en-US" sz="1000"/>
          </a:p>
          <a:p>
            <a:r>
              <a:rPr lang="zh-CN" altLang="en-US" sz="1000">
                <a:solidFill>
                  <a:srgbClr val="00B0F0"/>
                </a:solidFill>
              </a:rPr>
              <a:t>传染病</a:t>
            </a:r>
            <a:r>
              <a:rPr lang="zh-CN" altLang="en-US" sz="1000"/>
              <a:t>：是</a:t>
            </a:r>
            <a:endParaRPr lang="zh-CN" altLang="en-US" sz="1000"/>
          </a:p>
          <a:p>
            <a:r>
              <a:rPr lang="zh-CN" altLang="en-US" sz="1000">
                <a:solidFill>
                  <a:srgbClr val="7030A0"/>
                </a:solidFill>
              </a:rPr>
              <a:t>传播途径</a:t>
            </a:r>
            <a:r>
              <a:rPr lang="zh-CN" altLang="en-US" sz="1000"/>
              <a:t>：近距离飞沫传播或接触患者呼吸道分泌物传播</a:t>
            </a:r>
            <a:endParaRPr lang="zh-CN" altLang="en-US" sz="1000"/>
          </a:p>
          <a:p>
            <a:r>
              <a:rPr lang="zh-CN" altLang="en-US" sz="1000">
                <a:solidFill>
                  <a:schemeClr val="accent6">
                    <a:lumMod val="75000"/>
                  </a:schemeClr>
                </a:solidFill>
              </a:rPr>
              <a:t>临床表现</a:t>
            </a:r>
            <a:r>
              <a:rPr lang="zh-CN" altLang="en-US" sz="1000"/>
              <a:t>：发热、头痛、肌肉酸痛、呼吸衰竭</a:t>
            </a:r>
            <a:endParaRPr lang="zh-CN" altLang="en-US" sz="1000"/>
          </a:p>
          <a:p>
            <a:r>
              <a:rPr lang="zh-CN" altLang="en-US" sz="1000">
                <a:solidFill>
                  <a:schemeClr val="accent5"/>
                </a:solidFill>
              </a:rPr>
              <a:t>就诊科室</a:t>
            </a:r>
            <a:r>
              <a:rPr lang="zh-CN" altLang="en-US" sz="1000"/>
              <a:t>：传染科</a:t>
            </a:r>
            <a:endParaRPr lang="zh-CN" altLang="en-US" sz="1000"/>
          </a:p>
          <a:p>
            <a:r>
              <a:rPr lang="zh-CN" altLang="en-US" sz="1000"/>
              <a:t>常见病因：SARS冠状病毒感染</a:t>
            </a:r>
            <a:endParaRPr lang="zh-CN" altLang="en-US" sz="1000"/>
          </a:p>
          <a:p>
            <a:r>
              <a:rPr lang="zh-CN" altLang="en-US" sz="1000">
                <a:solidFill>
                  <a:schemeClr val="accent6"/>
                </a:solidFill>
              </a:rPr>
              <a:t>英文别名</a:t>
            </a:r>
            <a:r>
              <a:rPr lang="zh-CN" altLang="en-US" sz="1000"/>
              <a:t>：severeacuterespiratorysyndrome，SARS</a:t>
            </a:r>
            <a:endParaRPr lang="zh-CN" altLang="en-US" sz="1000"/>
          </a:p>
        </p:txBody>
      </p:sp>
      <p:cxnSp>
        <p:nvCxnSpPr>
          <p:cNvPr id="14" name="直接箭头连接符 13"/>
          <p:cNvCxnSpPr>
            <a:stCxn id="26" idx="3"/>
            <a:endCxn id="29" idx="1"/>
          </p:cNvCxnSpPr>
          <p:nvPr/>
        </p:nvCxnSpPr>
        <p:spPr>
          <a:xfrm>
            <a:off x="4914900" y="1507490"/>
            <a:ext cx="60134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9" idx="3"/>
            <a:endCxn id="27" idx="1"/>
          </p:cNvCxnSpPr>
          <p:nvPr/>
        </p:nvCxnSpPr>
        <p:spPr>
          <a:xfrm>
            <a:off x="6410325" y="1507490"/>
            <a:ext cx="55118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216660" y="4633595"/>
            <a:ext cx="9956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600">
                <a:sym typeface="+mn-ea"/>
              </a:rPr>
              <a:t>百度百科</a:t>
            </a:r>
            <a:endParaRPr lang="zh-CN" altLang="en-US" sz="1600">
              <a:sym typeface="+mn-ea"/>
            </a:endParaRPr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26" grpId="0"/>
      <p:bldP spid="27" grpId="0" uiExpand="1"/>
      <p:bldP spid="29" grpId="0"/>
      <p:bldP spid="35" grpId="0"/>
      <p:bldP spid="35" grpId="1"/>
      <p:bldP spid="4" grpId="0"/>
      <p:bldP spid="4" grpId="1"/>
      <p:bldP spid="9" grpId="0"/>
      <p:bldP spid="9" grpId="1"/>
      <p:bldP spid="10" grpId="0"/>
      <p:bldP spid="10" grpId="1"/>
      <p:bldP spid="11" grpId="0"/>
      <p:bldP spid="11" grpId="1"/>
      <p:bldP spid="13" grpId="0"/>
      <p:bldP spid="13" grpId="1"/>
      <p:bldP spid="16" grpId="0"/>
      <p:bldP spid="1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216660" y="347345"/>
            <a:ext cx="3182620" cy="399415"/>
          </a:xfrm>
        </p:spPr>
        <p:txBody>
          <a:bodyPr wrap="square"/>
          <a:lstStyle/>
          <a:p>
            <a:r>
              <a:rPr lang="en-US" dirty="0"/>
              <a:t>Completion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60400" y="1382395"/>
            <a:ext cx="27692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类型推断补全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2960" y="1964690"/>
            <a:ext cx="7220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有些特定关系所链接的两个实体类型是确定的，或者说是可以预测的。</a:t>
            </a:r>
            <a:endParaRPr lang="zh-CN" altLang="en-US"/>
          </a:p>
          <a:p>
            <a:r>
              <a:rPr lang="zh-CN" altLang="en-US"/>
              <a:t>以dbpedia-owl:location为例。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5520" y="2609850"/>
            <a:ext cx="6921500" cy="29921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5723890"/>
            <a:ext cx="5894705" cy="8769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216660" y="347345"/>
            <a:ext cx="3182620" cy="399415"/>
          </a:xfrm>
        </p:spPr>
        <p:txBody>
          <a:bodyPr wrap="square"/>
          <a:lstStyle/>
          <a:p>
            <a:r>
              <a:rPr lang="en-US" dirty="0"/>
              <a:t>Completion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60400" y="1382395"/>
            <a:ext cx="27692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特定属性补全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0130" y="2089150"/>
            <a:ext cx="3808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  Infobox</a:t>
            </a:r>
            <a:r>
              <a:rPr lang="zh-CN" altLang="en-US"/>
              <a:t>中获取属性和属性值对。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9795" y="1760220"/>
            <a:ext cx="3724275" cy="3333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40130" y="2921000"/>
            <a:ext cx="5140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  </a:t>
            </a:r>
            <a:r>
              <a:rPr lang="zh-CN" altLang="en-US"/>
              <a:t>在页面中抽取特定属性和属性值同时出现的句子。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40130" y="3831590"/>
            <a:ext cx="55937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3.  </a:t>
            </a:r>
            <a:r>
              <a:rPr lang="zh-CN" altLang="en-US"/>
              <a:t>这些句子作为正例，其他作为负例，训练分类器，以判断某一句子是否可能包含特定属性的属性值。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040130" y="4859020"/>
            <a:ext cx="55937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4.  </a:t>
            </a:r>
            <a:r>
              <a:rPr lang="zh-CN" altLang="en-US"/>
              <a:t>通过分类器判断潜在包含属性值的句子，使用标注方法对属性值进行预测。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647815" y="2854960"/>
            <a:ext cx="5632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该疾病的</a:t>
            </a:r>
            <a:r>
              <a:rPr lang="zh-CN" altLang="en-US" b="1"/>
              <a:t>传播途径</a:t>
            </a:r>
            <a:r>
              <a:rPr lang="zh-CN" altLang="en-US"/>
              <a:t>包括</a:t>
            </a:r>
            <a:r>
              <a:rPr lang="zh-CN" altLang="en-US" b="1"/>
              <a:t>近距离飞沫传播、呼吸道分泌物传播</a:t>
            </a:r>
            <a:r>
              <a:rPr lang="zh-CN" altLang="en-US"/>
              <a:t>等。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718935" y="4432300"/>
            <a:ext cx="5150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COVID</a:t>
            </a:r>
            <a:r>
              <a:rPr lang="zh-CN" altLang="en-US"/>
              <a:t>主要传播途径有</a:t>
            </a:r>
            <a:r>
              <a:rPr lang="zh-CN" altLang="en-US" b="1"/>
              <a:t>唾液，呼吸道，密切接触</a:t>
            </a:r>
            <a:r>
              <a:rPr lang="zh-CN" altLang="en-US"/>
              <a:t>。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9455150" y="3405505"/>
            <a:ext cx="0" cy="9321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216660" y="347345"/>
            <a:ext cx="3182620" cy="399415"/>
          </a:xfrm>
        </p:spPr>
        <p:txBody>
          <a:bodyPr wrap="square"/>
          <a:lstStyle/>
          <a:p>
            <a:r>
              <a:rPr lang="en-US" dirty="0"/>
              <a:t>Completion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75055" y="2583815"/>
            <a:ext cx="4099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 Bert+BiLSTM+CRF</a:t>
            </a:r>
            <a:r>
              <a:rPr lang="zh-CN" altLang="en-US"/>
              <a:t>进行实体识别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06120" y="1334770"/>
            <a:ext cx="1597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关系补全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5055" y="1906270"/>
            <a:ext cx="5130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抽取潜在</a:t>
            </a:r>
            <a:r>
              <a:rPr lang="en-US" altLang="zh-CN"/>
              <a:t>relation</a:t>
            </a:r>
            <a:r>
              <a:rPr lang="zh-CN" altLang="en-US"/>
              <a:t>语义的句子（</a:t>
            </a:r>
            <a:r>
              <a:rPr lang="en-US" altLang="zh-CN"/>
              <a:t>Regex Matchig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090545" y="4396740"/>
            <a:ext cx="880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板蓝根颗粒</a:t>
            </a:r>
            <a:r>
              <a:rPr lang="zh-CN" altLang="en-US" b="1"/>
              <a:t>主治</a:t>
            </a:r>
            <a:r>
              <a:rPr lang="zh-CN" altLang="en-US"/>
              <a:t>外感发热，温病初起，咽喉肿痛，温毒发斑，痄腮，丹毒，痈肿疮毒。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75055" y="3305175"/>
            <a:ext cx="2512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3. </a:t>
            </a:r>
            <a:r>
              <a:rPr lang="zh-CN" altLang="en-US"/>
              <a:t>检测，三元组构建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166110" y="5106670"/>
            <a:ext cx="662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drug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7009765" y="510667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symptom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4104640" y="5106670"/>
            <a:ext cx="1015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relation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4051935" y="3576955"/>
            <a:ext cx="1209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b="1"/>
              <a:t>适用症状</a:t>
            </a:r>
            <a:endParaRPr b="1"/>
          </a:p>
        </p:txBody>
      </p:sp>
      <p:cxnSp>
        <p:nvCxnSpPr>
          <p:cNvPr id="17" name="直接箭头连接符 16"/>
          <p:cNvCxnSpPr>
            <a:endCxn id="10" idx="0"/>
          </p:cNvCxnSpPr>
          <p:nvPr/>
        </p:nvCxnSpPr>
        <p:spPr>
          <a:xfrm>
            <a:off x="3497580" y="4737100"/>
            <a:ext cx="0" cy="36957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7596505" y="4765040"/>
            <a:ext cx="0" cy="36957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051935" y="6235700"/>
            <a:ext cx="4148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&lt;</a:t>
            </a:r>
            <a:r>
              <a:rPr lang="zh-CN" altLang="en-US"/>
              <a:t>板蓝根颗粒，适用症状，咽喉肿痛</a:t>
            </a:r>
            <a:r>
              <a:rPr lang="en-US" altLang="zh-CN"/>
              <a:t>&gt;</a:t>
            </a:r>
            <a:endParaRPr lang="en-US" altLang="zh-CN"/>
          </a:p>
        </p:txBody>
      </p:sp>
      <p:sp>
        <p:nvSpPr>
          <p:cNvPr id="21" name="下箭头 20"/>
          <p:cNvSpPr/>
          <p:nvPr/>
        </p:nvSpPr>
        <p:spPr>
          <a:xfrm>
            <a:off x="5912485" y="5314315"/>
            <a:ext cx="293370" cy="557530"/>
          </a:xfrm>
          <a:prstGeom prst="downArrow">
            <a:avLst/>
          </a:prstGeom>
          <a:solidFill>
            <a:schemeClr val="tx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14" idx="2"/>
          </p:cNvCxnSpPr>
          <p:nvPr/>
        </p:nvCxnSpPr>
        <p:spPr>
          <a:xfrm flipH="1">
            <a:off x="4578985" y="3945255"/>
            <a:ext cx="0" cy="4514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3" idx="0"/>
          </p:cNvCxnSpPr>
          <p:nvPr/>
        </p:nvCxnSpPr>
        <p:spPr>
          <a:xfrm flipH="1" flipV="1">
            <a:off x="4612640" y="4690110"/>
            <a:ext cx="0" cy="4165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0" grpId="0"/>
      <p:bldP spid="10" grpId="1"/>
      <p:bldP spid="11" grpId="0"/>
      <p:bldP spid="11" grpId="1"/>
      <p:bldP spid="13" grpId="0"/>
      <p:bldP spid="13" grpId="1"/>
      <p:bldP spid="14" grpId="0"/>
      <p:bldP spid="14" grpId="1"/>
      <p:bldP spid="20" grpId="0"/>
      <p:bldP spid="20" grpId="1"/>
      <p:bldP spid="21" grpId="0" animBg="1"/>
      <p:bldP spid="2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日期占位符 5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1" u="none" strike="noStrike" kern="1200" cap="none" spc="300" normalizeH="0" baseline="0" noProof="0">
                <a:ln>
                  <a:noFill/>
                </a:ln>
                <a:solidFill>
                  <a:srgbClr val="44543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止于至善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564755" y="812800"/>
            <a:ext cx="31743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543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Background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44543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998460" y="2489200"/>
            <a:ext cx="2868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543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Construction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44543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078435" y="4205577"/>
            <a:ext cx="286807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543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Dataset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44543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458040" y="5795540"/>
            <a:ext cx="277409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543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Future Work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44543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6365872" y="2485811"/>
            <a:ext cx="495959" cy="495959"/>
            <a:chOff x="6932134" y="1758101"/>
            <a:chExt cx="495959" cy="495959"/>
          </a:xfrm>
        </p:grpSpPr>
        <p:sp>
          <p:nvSpPr>
            <p:cNvPr id="63" name="íṥļîḓê"/>
            <p:cNvSpPr/>
            <p:nvPr/>
          </p:nvSpPr>
          <p:spPr>
            <a:xfrm>
              <a:off x="6932134" y="1758101"/>
              <a:ext cx="495959" cy="49595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64" name="íṥlíḓê"/>
            <p:cNvSpPr/>
            <p:nvPr/>
          </p:nvSpPr>
          <p:spPr>
            <a:xfrm>
              <a:off x="6977987" y="1803954"/>
              <a:ext cx="404253" cy="40425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65" name="ïśļiḑé"/>
            <p:cNvSpPr/>
            <p:nvPr/>
          </p:nvSpPr>
          <p:spPr>
            <a:xfrm>
              <a:off x="7055794" y="1924242"/>
              <a:ext cx="248637" cy="163678"/>
            </a:xfrm>
            <a:custGeom>
              <a:avLst/>
              <a:gdLst>
                <a:gd name="connsiteX0" fmla="*/ 424341 w 607145"/>
                <a:gd name="connsiteY0" fmla="*/ 192546 h 399683"/>
                <a:gd name="connsiteX1" fmla="*/ 374104 w 607145"/>
                <a:gd name="connsiteY1" fmla="*/ 200647 h 399683"/>
                <a:gd name="connsiteX2" fmla="*/ 369850 w 607145"/>
                <a:gd name="connsiteY2" fmla="*/ 214854 h 399683"/>
                <a:gd name="connsiteX3" fmla="*/ 384076 w 607145"/>
                <a:gd name="connsiteY3" fmla="*/ 219247 h 399683"/>
                <a:gd name="connsiteX4" fmla="*/ 400942 w 607145"/>
                <a:gd name="connsiteY4" fmla="*/ 213975 h 399683"/>
                <a:gd name="connsiteX5" fmla="*/ 498617 w 607145"/>
                <a:gd name="connsiteY5" fmla="*/ 232429 h 399683"/>
                <a:gd name="connsiteX6" fmla="*/ 539828 w 607145"/>
                <a:gd name="connsiteY6" fmla="*/ 250443 h 399683"/>
                <a:gd name="connsiteX7" fmla="*/ 544668 w 607145"/>
                <a:gd name="connsiteY7" fmla="*/ 251615 h 399683"/>
                <a:gd name="connsiteX8" fmla="*/ 554054 w 607145"/>
                <a:gd name="connsiteY8" fmla="*/ 245903 h 399683"/>
                <a:gd name="connsiteX9" fmla="*/ 549508 w 607145"/>
                <a:gd name="connsiteY9" fmla="*/ 231843 h 399683"/>
                <a:gd name="connsiteX10" fmla="*/ 424341 w 607145"/>
                <a:gd name="connsiteY10" fmla="*/ 192546 h 399683"/>
                <a:gd name="connsiteX11" fmla="*/ 179418 w 607145"/>
                <a:gd name="connsiteY11" fmla="*/ 192544 h 399683"/>
                <a:gd name="connsiteX12" fmla="*/ 54260 w 607145"/>
                <a:gd name="connsiteY12" fmla="*/ 231696 h 399683"/>
                <a:gd name="connsiteX13" fmla="*/ 49714 w 607145"/>
                <a:gd name="connsiteY13" fmla="*/ 245903 h 399683"/>
                <a:gd name="connsiteX14" fmla="*/ 59099 w 607145"/>
                <a:gd name="connsiteY14" fmla="*/ 251615 h 399683"/>
                <a:gd name="connsiteX15" fmla="*/ 63939 w 607145"/>
                <a:gd name="connsiteY15" fmla="*/ 250443 h 399683"/>
                <a:gd name="connsiteX16" fmla="*/ 105147 w 607145"/>
                <a:gd name="connsiteY16" fmla="*/ 232429 h 399683"/>
                <a:gd name="connsiteX17" fmla="*/ 202962 w 607145"/>
                <a:gd name="connsiteY17" fmla="*/ 213975 h 399683"/>
                <a:gd name="connsiteX18" fmla="*/ 219680 w 607145"/>
                <a:gd name="connsiteY18" fmla="*/ 219247 h 399683"/>
                <a:gd name="connsiteX19" fmla="*/ 233905 w 607145"/>
                <a:gd name="connsiteY19" fmla="*/ 214854 h 399683"/>
                <a:gd name="connsiteX20" fmla="*/ 229652 w 607145"/>
                <a:gd name="connsiteY20" fmla="*/ 200647 h 399683"/>
                <a:gd name="connsiteX21" fmla="*/ 179418 w 607145"/>
                <a:gd name="connsiteY21" fmla="*/ 192544 h 399683"/>
                <a:gd name="connsiteX22" fmla="*/ 424341 w 607145"/>
                <a:gd name="connsiteY22" fmla="*/ 126430 h 399683"/>
                <a:gd name="connsiteX23" fmla="*/ 374104 w 607145"/>
                <a:gd name="connsiteY23" fmla="*/ 134448 h 399683"/>
                <a:gd name="connsiteX24" fmla="*/ 369850 w 607145"/>
                <a:gd name="connsiteY24" fmla="*/ 148801 h 399683"/>
                <a:gd name="connsiteX25" fmla="*/ 384076 w 607145"/>
                <a:gd name="connsiteY25" fmla="*/ 153049 h 399683"/>
                <a:gd name="connsiteX26" fmla="*/ 400942 w 607145"/>
                <a:gd name="connsiteY26" fmla="*/ 147922 h 399683"/>
                <a:gd name="connsiteX27" fmla="*/ 498617 w 607145"/>
                <a:gd name="connsiteY27" fmla="*/ 166376 h 399683"/>
                <a:gd name="connsiteX28" fmla="*/ 539828 w 607145"/>
                <a:gd name="connsiteY28" fmla="*/ 184390 h 399683"/>
                <a:gd name="connsiteX29" fmla="*/ 544668 w 607145"/>
                <a:gd name="connsiteY29" fmla="*/ 185562 h 399683"/>
                <a:gd name="connsiteX30" fmla="*/ 554054 w 607145"/>
                <a:gd name="connsiteY30" fmla="*/ 179850 h 399683"/>
                <a:gd name="connsiteX31" fmla="*/ 549508 w 607145"/>
                <a:gd name="connsiteY31" fmla="*/ 165644 h 399683"/>
                <a:gd name="connsiteX32" fmla="*/ 424341 w 607145"/>
                <a:gd name="connsiteY32" fmla="*/ 126430 h 399683"/>
                <a:gd name="connsiteX33" fmla="*/ 179418 w 607145"/>
                <a:gd name="connsiteY33" fmla="*/ 126430 h 399683"/>
                <a:gd name="connsiteX34" fmla="*/ 54260 w 607145"/>
                <a:gd name="connsiteY34" fmla="*/ 165644 h 399683"/>
                <a:gd name="connsiteX35" fmla="*/ 49714 w 607145"/>
                <a:gd name="connsiteY35" fmla="*/ 179850 h 399683"/>
                <a:gd name="connsiteX36" fmla="*/ 59099 w 607145"/>
                <a:gd name="connsiteY36" fmla="*/ 185562 h 399683"/>
                <a:gd name="connsiteX37" fmla="*/ 63939 w 607145"/>
                <a:gd name="connsiteY37" fmla="*/ 184390 h 399683"/>
                <a:gd name="connsiteX38" fmla="*/ 105147 w 607145"/>
                <a:gd name="connsiteY38" fmla="*/ 166376 h 399683"/>
                <a:gd name="connsiteX39" fmla="*/ 202962 w 607145"/>
                <a:gd name="connsiteY39" fmla="*/ 147922 h 399683"/>
                <a:gd name="connsiteX40" fmla="*/ 219680 w 607145"/>
                <a:gd name="connsiteY40" fmla="*/ 153049 h 399683"/>
                <a:gd name="connsiteX41" fmla="*/ 233905 w 607145"/>
                <a:gd name="connsiteY41" fmla="*/ 148801 h 399683"/>
                <a:gd name="connsiteX42" fmla="*/ 229652 w 607145"/>
                <a:gd name="connsiteY42" fmla="*/ 134448 h 399683"/>
                <a:gd name="connsiteX43" fmla="*/ 179418 w 607145"/>
                <a:gd name="connsiteY43" fmla="*/ 126430 h 399683"/>
                <a:gd name="connsiteX44" fmla="*/ 424341 w 607145"/>
                <a:gd name="connsiteY44" fmla="*/ 60293 h 399683"/>
                <a:gd name="connsiteX45" fmla="*/ 374104 w 607145"/>
                <a:gd name="connsiteY45" fmla="*/ 68396 h 399683"/>
                <a:gd name="connsiteX46" fmla="*/ 369850 w 607145"/>
                <a:gd name="connsiteY46" fmla="*/ 82602 h 399683"/>
                <a:gd name="connsiteX47" fmla="*/ 384076 w 607145"/>
                <a:gd name="connsiteY47" fmla="*/ 86996 h 399683"/>
                <a:gd name="connsiteX48" fmla="*/ 400942 w 607145"/>
                <a:gd name="connsiteY48" fmla="*/ 81724 h 399683"/>
                <a:gd name="connsiteX49" fmla="*/ 498471 w 607145"/>
                <a:gd name="connsiteY49" fmla="*/ 100177 h 399683"/>
                <a:gd name="connsiteX50" fmla="*/ 539828 w 607145"/>
                <a:gd name="connsiteY50" fmla="*/ 118192 h 399683"/>
                <a:gd name="connsiteX51" fmla="*/ 544668 w 607145"/>
                <a:gd name="connsiteY51" fmla="*/ 119363 h 399683"/>
                <a:gd name="connsiteX52" fmla="*/ 554054 w 607145"/>
                <a:gd name="connsiteY52" fmla="*/ 113651 h 399683"/>
                <a:gd name="connsiteX53" fmla="*/ 549508 w 607145"/>
                <a:gd name="connsiteY53" fmla="*/ 99445 h 399683"/>
                <a:gd name="connsiteX54" fmla="*/ 424341 w 607145"/>
                <a:gd name="connsiteY54" fmla="*/ 60293 h 399683"/>
                <a:gd name="connsiteX55" fmla="*/ 179418 w 607145"/>
                <a:gd name="connsiteY55" fmla="*/ 60293 h 399683"/>
                <a:gd name="connsiteX56" fmla="*/ 54260 w 607145"/>
                <a:gd name="connsiteY56" fmla="*/ 99445 h 399683"/>
                <a:gd name="connsiteX57" fmla="*/ 49714 w 607145"/>
                <a:gd name="connsiteY57" fmla="*/ 113651 h 399683"/>
                <a:gd name="connsiteX58" fmla="*/ 59099 w 607145"/>
                <a:gd name="connsiteY58" fmla="*/ 119363 h 399683"/>
                <a:gd name="connsiteX59" fmla="*/ 63939 w 607145"/>
                <a:gd name="connsiteY59" fmla="*/ 118192 h 399683"/>
                <a:gd name="connsiteX60" fmla="*/ 105147 w 607145"/>
                <a:gd name="connsiteY60" fmla="*/ 100177 h 399683"/>
                <a:gd name="connsiteX61" fmla="*/ 202962 w 607145"/>
                <a:gd name="connsiteY61" fmla="*/ 81724 h 399683"/>
                <a:gd name="connsiteX62" fmla="*/ 219680 w 607145"/>
                <a:gd name="connsiteY62" fmla="*/ 86996 h 399683"/>
                <a:gd name="connsiteX63" fmla="*/ 233905 w 607145"/>
                <a:gd name="connsiteY63" fmla="*/ 82602 h 399683"/>
                <a:gd name="connsiteX64" fmla="*/ 229652 w 607145"/>
                <a:gd name="connsiteY64" fmla="*/ 68396 h 399683"/>
                <a:gd name="connsiteX65" fmla="*/ 179418 w 607145"/>
                <a:gd name="connsiteY65" fmla="*/ 60293 h 399683"/>
                <a:gd name="connsiteX66" fmla="*/ 402115 w 607145"/>
                <a:gd name="connsiteY66" fmla="*/ 0 h 399683"/>
                <a:gd name="connsiteX67" fmla="*/ 607145 w 607145"/>
                <a:gd name="connsiteY67" fmla="*/ 64295 h 399683"/>
                <a:gd name="connsiteX68" fmla="*/ 607145 w 607145"/>
                <a:gd name="connsiteY68" fmla="*/ 399683 h 399683"/>
                <a:gd name="connsiteX69" fmla="*/ 398449 w 607145"/>
                <a:gd name="connsiteY69" fmla="*/ 341686 h 399683"/>
                <a:gd name="connsiteX70" fmla="*/ 315000 w 607145"/>
                <a:gd name="connsiteY70" fmla="*/ 370538 h 399683"/>
                <a:gd name="connsiteX71" fmla="*/ 313240 w 607145"/>
                <a:gd name="connsiteY71" fmla="*/ 372296 h 399683"/>
                <a:gd name="connsiteX72" fmla="*/ 313240 w 607145"/>
                <a:gd name="connsiteY72" fmla="*/ 50235 h 399683"/>
                <a:gd name="connsiteX73" fmla="*/ 314560 w 607145"/>
                <a:gd name="connsiteY73" fmla="*/ 45988 h 399683"/>
                <a:gd name="connsiteX74" fmla="*/ 402115 w 607145"/>
                <a:gd name="connsiteY74" fmla="*/ 0 h 399683"/>
                <a:gd name="connsiteX75" fmla="*/ 205015 w 607145"/>
                <a:gd name="connsiteY75" fmla="*/ 0 h 399683"/>
                <a:gd name="connsiteX76" fmla="*/ 292564 w 607145"/>
                <a:gd name="connsiteY76" fmla="*/ 45988 h 399683"/>
                <a:gd name="connsiteX77" fmla="*/ 292271 w 607145"/>
                <a:gd name="connsiteY77" fmla="*/ 47013 h 399683"/>
                <a:gd name="connsiteX78" fmla="*/ 292124 w 607145"/>
                <a:gd name="connsiteY78" fmla="*/ 49064 h 399683"/>
                <a:gd name="connsiteX79" fmla="*/ 292124 w 607145"/>
                <a:gd name="connsiteY79" fmla="*/ 370538 h 399683"/>
                <a:gd name="connsiteX80" fmla="*/ 208534 w 607145"/>
                <a:gd name="connsiteY80" fmla="*/ 341686 h 399683"/>
                <a:gd name="connsiteX81" fmla="*/ 0 w 607145"/>
                <a:gd name="connsiteY81" fmla="*/ 399683 h 399683"/>
                <a:gd name="connsiteX82" fmla="*/ 0 w 607145"/>
                <a:gd name="connsiteY82" fmla="*/ 64295 h 399683"/>
                <a:gd name="connsiteX83" fmla="*/ 205015 w 607145"/>
                <a:gd name="connsiteY83" fmla="*/ 0 h 39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607145" h="399683">
                  <a:moveTo>
                    <a:pt x="424341" y="192546"/>
                  </a:moveTo>
                  <a:cubicBezTo>
                    <a:pt x="405663" y="191228"/>
                    <a:pt x="388037" y="193178"/>
                    <a:pt x="374104" y="200647"/>
                  </a:cubicBezTo>
                  <a:cubicBezTo>
                    <a:pt x="368970" y="203430"/>
                    <a:pt x="367064" y="209728"/>
                    <a:pt x="369850" y="214854"/>
                  </a:cubicBezTo>
                  <a:cubicBezTo>
                    <a:pt x="372637" y="219980"/>
                    <a:pt x="378943" y="221884"/>
                    <a:pt x="384076" y="219247"/>
                  </a:cubicBezTo>
                  <a:cubicBezTo>
                    <a:pt x="388916" y="216611"/>
                    <a:pt x="394636" y="215000"/>
                    <a:pt x="400942" y="213975"/>
                  </a:cubicBezTo>
                  <a:cubicBezTo>
                    <a:pt x="428514" y="209874"/>
                    <a:pt x="467379" y="220566"/>
                    <a:pt x="498617" y="232429"/>
                  </a:cubicBezTo>
                  <a:cubicBezTo>
                    <a:pt x="515630" y="238873"/>
                    <a:pt x="530442" y="245610"/>
                    <a:pt x="539828" y="250443"/>
                  </a:cubicBezTo>
                  <a:cubicBezTo>
                    <a:pt x="541442" y="251322"/>
                    <a:pt x="543055" y="251615"/>
                    <a:pt x="544668" y="251615"/>
                  </a:cubicBezTo>
                  <a:cubicBezTo>
                    <a:pt x="548481" y="251615"/>
                    <a:pt x="552148" y="249564"/>
                    <a:pt x="554054" y="245903"/>
                  </a:cubicBezTo>
                  <a:cubicBezTo>
                    <a:pt x="556694" y="240777"/>
                    <a:pt x="554641" y="234479"/>
                    <a:pt x="549508" y="231843"/>
                  </a:cubicBezTo>
                  <a:cubicBezTo>
                    <a:pt x="545878" y="229866"/>
                    <a:pt x="480376" y="196501"/>
                    <a:pt x="424341" y="192546"/>
                  </a:cubicBezTo>
                  <a:close/>
                  <a:moveTo>
                    <a:pt x="179418" y="192544"/>
                  </a:moveTo>
                  <a:cubicBezTo>
                    <a:pt x="123386" y="196492"/>
                    <a:pt x="57889" y="229829"/>
                    <a:pt x="54260" y="231696"/>
                  </a:cubicBezTo>
                  <a:cubicBezTo>
                    <a:pt x="49127" y="234479"/>
                    <a:pt x="47074" y="240777"/>
                    <a:pt x="49714" y="245903"/>
                  </a:cubicBezTo>
                  <a:cubicBezTo>
                    <a:pt x="51620" y="249564"/>
                    <a:pt x="55287" y="251615"/>
                    <a:pt x="59099" y="251615"/>
                  </a:cubicBezTo>
                  <a:cubicBezTo>
                    <a:pt x="60713" y="251615"/>
                    <a:pt x="62472" y="251322"/>
                    <a:pt x="63939" y="250443"/>
                  </a:cubicBezTo>
                  <a:cubicBezTo>
                    <a:pt x="73324" y="245610"/>
                    <a:pt x="88136" y="238873"/>
                    <a:pt x="105147" y="232429"/>
                  </a:cubicBezTo>
                  <a:cubicBezTo>
                    <a:pt x="136383" y="220566"/>
                    <a:pt x="175245" y="209874"/>
                    <a:pt x="202962" y="213975"/>
                  </a:cubicBezTo>
                  <a:cubicBezTo>
                    <a:pt x="209121" y="215000"/>
                    <a:pt x="214840" y="216611"/>
                    <a:pt x="219680" y="219247"/>
                  </a:cubicBezTo>
                  <a:cubicBezTo>
                    <a:pt x="224812" y="221884"/>
                    <a:pt x="231118" y="219980"/>
                    <a:pt x="233905" y="214854"/>
                  </a:cubicBezTo>
                  <a:cubicBezTo>
                    <a:pt x="236691" y="209728"/>
                    <a:pt x="234784" y="203430"/>
                    <a:pt x="229652" y="200647"/>
                  </a:cubicBezTo>
                  <a:cubicBezTo>
                    <a:pt x="215720" y="193178"/>
                    <a:pt x="198095" y="191228"/>
                    <a:pt x="179418" y="192544"/>
                  </a:cubicBezTo>
                  <a:close/>
                  <a:moveTo>
                    <a:pt x="424341" y="126430"/>
                  </a:moveTo>
                  <a:cubicBezTo>
                    <a:pt x="405663" y="125093"/>
                    <a:pt x="388037" y="127016"/>
                    <a:pt x="374104" y="134448"/>
                  </a:cubicBezTo>
                  <a:cubicBezTo>
                    <a:pt x="368970" y="137231"/>
                    <a:pt x="367064" y="143675"/>
                    <a:pt x="369850" y="148801"/>
                  </a:cubicBezTo>
                  <a:cubicBezTo>
                    <a:pt x="372637" y="153927"/>
                    <a:pt x="378943" y="155831"/>
                    <a:pt x="384076" y="153049"/>
                  </a:cubicBezTo>
                  <a:cubicBezTo>
                    <a:pt x="388916" y="150559"/>
                    <a:pt x="394636" y="148801"/>
                    <a:pt x="400942" y="147922"/>
                  </a:cubicBezTo>
                  <a:cubicBezTo>
                    <a:pt x="428514" y="143822"/>
                    <a:pt x="467379" y="154513"/>
                    <a:pt x="498617" y="166376"/>
                  </a:cubicBezTo>
                  <a:cubicBezTo>
                    <a:pt x="515630" y="172820"/>
                    <a:pt x="530442" y="179557"/>
                    <a:pt x="539828" y="184390"/>
                  </a:cubicBezTo>
                  <a:cubicBezTo>
                    <a:pt x="541442" y="185123"/>
                    <a:pt x="543055" y="185562"/>
                    <a:pt x="544668" y="185562"/>
                  </a:cubicBezTo>
                  <a:cubicBezTo>
                    <a:pt x="548481" y="185562"/>
                    <a:pt x="552148" y="183512"/>
                    <a:pt x="554054" y="179850"/>
                  </a:cubicBezTo>
                  <a:cubicBezTo>
                    <a:pt x="556694" y="174724"/>
                    <a:pt x="554641" y="168280"/>
                    <a:pt x="549508" y="165644"/>
                  </a:cubicBezTo>
                  <a:cubicBezTo>
                    <a:pt x="545878" y="163777"/>
                    <a:pt x="480376" y="130439"/>
                    <a:pt x="424341" y="126430"/>
                  </a:cubicBezTo>
                  <a:close/>
                  <a:moveTo>
                    <a:pt x="179418" y="126430"/>
                  </a:moveTo>
                  <a:cubicBezTo>
                    <a:pt x="123386" y="130439"/>
                    <a:pt x="57889" y="163777"/>
                    <a:pt x="54260" y="165644"/>
                  </a:cubicBezTo>
                  <a:cubicBezTo>
                    <a:pt x="49127" y="168280"/>
                    <a:pt x="47074" y="174724"/>
                    <a:pt x="49714" y="179850"/>
                  </a:cubicBezTo>
                  <a:cubicBezTo>
                    <a:pt x="51620" y="183512"/>
                    <a:pt x="55287" y="185562"/>
                    <a:pt x="59099" y="185562"/>
                  </a:cubicBezTo>
                  <a:cubicBezTo>
                    <a:pt x="60713" y="185562"/>
                    <a:pt x="62472" y="185123"/>
                    <a:pt x="63939" y="184390"/>
                  </a:cubicBezTo>
                  <a:cubicBezTo>
                    <a:pt x="73324" y="179557"/>
                    <a:pt x="88136" y="172820"/>
                    <a:pt x="105147" y="166376"/>
                  </a:cubicBezTo>
                  <a:cubicBezTo>
                    <a:pt x="136383" y="154513"/>
                    <a:pt x="175245" y="143675"/>
                    <a:pt x="202962" y="147922"/>
                  </a:cubicBezTo>
                  <a:cubicBezTo>
                    <a:pt x="209121" y="148801"/>
                    <a:pt x="214840" y="150412"/>
                    <a:pt x="219680" y="153049"/>
                  </a:cubicBezTo>
                  <a:cubicBezTo>
                    <a:pt x="224812" y="155831"/>
                    <a:pt x="231265" y="153927"/>
                    <a:pt x="233905" y="148801"/>
                  </a:cubicBezTo>
                  <a:cubicBezTo>
                    <a:pt x="236691" y="143675"/>
                    <a:pt x="234784" y="137231"/>
                    <a:pt x="229652" y="134448"/>
                  </a:cubicBezTo>
                  <a:cubicBezTo>
                    <a:pt x="215720" y="127016"/>
                    <a:pt x="198095" y="125093"/>
                    <a:pt x="179418" y="126430"/>
                  </a:cubicBezTo>
                  <a:close/>
                  <a:moveTo>
                    <a:pt x="424341" y="60293"/>
                  </a:moveTo>
                  <a:cubicBezTo>
                    <a:pt x="405663" y="58977"/>
                    <a:pt x="388037" y="60927"/>
                    <a:pt x="374104" y="68396"/>
                  </a:cubicBezTo>
                  <a:cubicBezTo>
                    <a:pt x="368970" y="71179"/>
                    <a:pt x="367064" y="77476"/>
                    <a:pt x="369850" y="82602"/>
                  </a:cubicBezTo>
                  <a:cubicBezTo>
                    <a:pt x="372637" y="87728"/>
                    <a:pt x="378943" y="89632"/>
                    <a:pt x="384076" y="86996"/>
                  </a:cubicBezTo>
                  <a:cubicBezTo>
                    <a:pt x="388916" y="84360"/>
                    <a:pt x="394636" y="82749"/>
                    <a:pt x="400942" y="81724"/>
                  </a:cubicBezTo>
                  <a:cubicBezTo>
                    <a:pt x="428514" y="77623"/>
                    <a:pt x="467379" y="88314"/>
                    <a:pt x="498471" y="100177"/>
                  </a:cubicBezTo>
                  <a:cubicBezTo>
                    <a:pt x="515630" y="106621"/>
                    <a:pt x="530442" y="113358"/>
                    <a:pt x="539828" y="118192"/>
                  </a:cubicBezTo>
                  <a:cubicBezTo>
                    <a:pt x="541442" y="119070"/>
                    <a:pt x="543055" y="119363"/>
                    <a:pt x="544668" y="119363"/>
                  </a:cubicBezTo>
                  <a:cubicBezTo>
                    <a:pt x="548481" y="119363"/>
                    <a:pt x="552148" y="117313"/>
                    <a:pt x="554054" y="113651"/>
                  </a:cubicBezTo>
                  <a:cubicBezTo>
                    <a:pt x="556694" y="108525"/>
                    <a:pt x="554641" y="102228"/>
                    <a:pt x="549508" y="99445"/>
                  </a:cubicBezTo>
                  <a:cubicBezTo>
                    <a:pt x="545878" y="97578"/>
                    <a:pt x="480376" y="64240"/>
                    <a:pt x="424341" y="60293"/>
                  </a:cubicBezTo>
                  <a:close/>
                  <a:moveTo>
                    <a:pt x="179418" y="60293"/>
                  </a:moveTo>
                  <a:cubicBezTo>
                    <a:pt x="123386" y="64240"/>
                    <a:pt x="57889" y="97578"/>
                    <a:pt x="54260" y="99445"/>
                  </a:cubicBezTo>
                  <a:cubicBezTo>
                    <a:pt x="49127" y="102228"/>
                    <a:pt x="47074" y="108525"/>
                    <a:pt x="49714" y="113651"/>
                  </a:cubicBezTo>
                  <a:cubicBezTo>
                    <a:pt x="51620" y="117313"/>
                    <a:pt x="55287" y="119363"/>
                    <a:pt x="59099" y="119363"/>
                  </a:cubicBezTo>
                  <a:cubicBezTo>
                    <a:pt x="60713" y="119363"/>
                    <a:pt x="62472" y="119070"/>
                    <a:pt x="63939" y="118192"/>
                  </a:cubicBezTo>
                  <a:cubicBezTo>
                    <a:pt x="73324" y="113358"/>
                    <a:pt x="88136" y="106621"/>
                    <a:pt x="105147" y="100177"/>
                  </a:cubicBezTo>
                  <a:cubicBezTo>
                    <a:pt x="136383" y="88314"/>
                    <a:pt x="175245" y="77623"/>
                    <a:pt x="202962" y="81724"/>
                  </a:cubicBezTo>
                  <a:cubicBezTo>
                    <a:pt x="209121" y="82749"/>
                    <a:pt x="214840" y="84360"/>
                    <a:pt x="219680" y="86996"/>
                  </a:cubicBezTo>
                  <a:cubicBezTo>
                    <a:pt x="224812" y="89632"/>
                    <a:pt x="231265" y="87728"/>
                    <a:pt x="233905" y="82602"/>
                  </a:cubicBezTo>
                  <a:cubicBezTo>
                    <a:pt x="236691" y="77476"/>
                    <a:pt x="234784" y="71179"/>
                    <a:pt x="229652" y="68396"/>
                  </a:cubicBezTo>
                  <a:cubicBezTo>
                    <a:pt x="215720" y="60927"/>
                    <a:pt x="198095" y="58977"/>
                    <a:pt x="179418" y="60293"/>
                  </a:cubicBezTo>
                  <a:close/>
                  <a:moveTo>
                    <a:pt x="402115" y="0"/>
                  </a:moveTo>
                  <a:cubicBezTo>
                    <a:pt x="454179" y="0"/>
                    <a:pt x="523109" y="21676"/>
                    <a:pt x="607145" y="64295"/>
                  </a:cubicBezTo>
                  <a:lnTo>
                    <a:pt x="607145" y="399683"/>
                  </a:lnTo>
                  <a:cubicBezTo>
                    <a:pt x="570187" y="382548"/>
                    <a:pt x="474858" y="341686"/>
                    <a:pt x="398449" y="341686"/>
                  </a:cubicBezTo>
                  <a:cubicBezTo>
                    <a:pt x="356944" y="341686"/>
                    <a:pt x="331132" y="353988"/>
                    <a:pt x="315000" y="370538"/>
                  </a:cubicBezTo>
                  <a:cubicBezTo>
                    <a:pt x="314413" y="371124"/>
                    <a:pt x="313827" y="371710"/>
                    <a:pt x="313240" y="372296"/>
                  </a:cubicBezTo>
                  <a:lnTo>
                    <a:pt x="313240" y="50235"/>
                  </a:lnTo>
                  <a:cubicBezTo>
                    <a:pt x="313387" y="49356"/>
                    <a:pt x="313827" y="47892"/>
                    <a:pt x="314560" y="45988"/>
                  </a:cubicBezTo>
                  <a:cubicBezTo>
                    <a:pt x="319400" y="33100"/>
                    <a:pt x="338319" y="0"/>
                    <a:pt x="402115" y="0"/>
                  </a:cubicBezTo>
                  <a:close/>
                  <a:moveTo>
                    <a:pt x="205015" y="0"/>
                  </a:moveTo>
                  <a:cubicBezTo>
                    <a:pt x="268954" y="0"/>
                    <a:pt x="287725" y="33246"/>
                    <a:pt x="292564" y="45988"/>
                  </a:cubicBezTo>
                  <a:cubicBezTo>
                    <a:pt x="292417" y="46574"/>
                    <a:pt x="292271" y="47013"/>
                    <a:pt x="292271" y="47013"/>
                  </a:cubicBezTo>
                  <a:cubicBezTo>
                    <a:pt x="292124" y="47745"/>
                    <a:pt x="292124" y="48331"/>
                    <a:pt x="292124" y="49064"/>
                  </a:cubicBezTo>
                  <a:lnTo>
                    <a:pt x="292124" y="370538"/>
                  </a:lnTo>
                  <a:cubicBezTo>
                    <a:pt x="275993" y="353988"/>
                    <a:pt x="250183" y="341686"/>
                    <a:pt x="208534" y="341686"/>
                  </a:cubicBezTo>
                  <a:cubicBezTo>
                    <a:pt x="132277" y="341686"/>
                    <a:pt x="36809" y="382548"/>
                    <a:pt x="0" y="399683"/>
                  </a:cubicBezTo>
                  <a:lnTo>
                    <a:pt x="0" y="64295"/>
                  </a:lnTo>
                  <a:cubicBezTo>
                    <a:pt x="84030" y="21676"/>
                    <a:pt x="152955" y="0"/>
                    <a:pt x="205015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359995" y="4202139"/>
            <a:ext cx="495959" cy="495959"/>
            <a:chOff x="7112947" y="2706714"/>
            <a:chExt cx="495959" cy="495959"/>
          </a:xfrm>
        </p:grpSpPr>
        <p:sp>
          <p:nvSpPr>
            <p:cNvPr id="67" name="íṥļîḓê"/>
            <p:cNvSpPr/>
            <p:nvPr/>
          </p:nvSpPr>
          <p:spPr>
            <a:xfrm>
              <a:off x="7112947" y="2706714"/>
              <a:ext cx="495959" cy="49595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68" name="íṥlíḓê"/>
            <p:cNvSpPr/>
            <p:nvPr/>
          </p:nvSpPr>
          <p:spPr>
            <a:xfrm>
              <a:off x="7158800" y="2752567"/>
              <a:ext cx="404253" cy="40425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69" name="ïśļiḑé"/>
            <p:cNvSpPr/>
            <p:nvPr/>
          </p:nvSpPr>
          <p:spPr>
            <a:xfrm>
              <a:off x="7236607" y="2872855"/>
              <a:ext cx="248637" cy="163678"/>
            </a:xfrm>
            <a:custGeom>
              <a:avLst/>
              <a:gdLst>
                <a:gd name="connsiteX0" fmla="*/ 424341 w 607145"/>
                <a:gd name="connsiteY0" fmla="*/ 192546 h 399683"/>
                <a:gd name="connsiteX1" fmla="*/ 374104 w 607145"/>
                <a:gd name="connsiteY1" fmla="*/ 200647 h 399683"/>
                <a:gd name="connsiteX2" fmla="*/ 369850 w 607145"/>
                <a:gd name="connsiteY2" fmla="*/ 214854 h 399683"/>
                <a:gd name="connsiteX3" fmla="*/ 384076 w 607145"/>
                <a:gd name="connsiteY3" fmla="*/ 219247 h 399683"/>
                <a:gd name="connsiteX4" fmla="*/ 400942 w 607145"/>
                <a:gd name="connsiteY4" fmla="*/ 213975 h 399683"/>
                <a:gd name="connsiteX5" fmla="*/ 498617 w 607145"/>
                <a:gd name="connsiteY5" fmla="*/ 232429 h 399683"/>
                <a:gd name="connsiteX6" fmla="*/ 539828 w 607145"/>
                <a:gd name="connsiteY6" fmla="*/ 250443 h 399683"/>
                <a:gd name="connsiteX7" fmla="*/ 544668 w 607145"/>
                <a:gd name="connsiteY7" fmla="*/ 251615 h 399683"/>
                <a:gd name="connsiteX8" fmla="*/ 554054 w 607145"/>
                <a:gd name="connsiteY8" fmla="*/ 245903 h 399683"/>
                <a:gd name="connsiteX9" fmla="*/ 549508 w 607145"/>
                <a:gd name="connsiteY9" fmla="*/ 231843 h 399683"/>
                <a:gd name="connsiteX10" fmla="*/ 424341 w 607145"/>
                <a:gd name="connsiteY10" fmla="*/ 192546 h 399683"/>
                <a:gd name="connsiteX11" fmla="*/ 179418 w 607145"/>
                <a:gd name="connsiteY11" fmla="*/ 192544 h 399683"/>
                <a:gd name="connsiteX12" fmla="*/ 54260 w 607145"/>
                <a:gd name="connsiteY12" fmla="*/ 231696 h 399683"/>
                <a:gd name="connsiteX13" fmla="*/ 49714 w 607145"/>
                <a:gd name="connsiteY13" fmla="*/ 245903 h 399683"/>
                <a:gd name="connsiteX14" fmla="*/ 59099 w 607145"/>
                <a:gd name="connsiteY14" fmla="*/ 251615 h 399683"/>
                <a:gd name="connsiteX15" fmla="*/ 63939 w 607145"/>
                <a:gd name="connsiteY15" fmla="*/ 250443 h 399683"/>
                <a:gd name="connsiteX16" fmla="*/ 105147 w 607145"/>
                <a:gd name="connsiteY16" fmla="*/ 232429 h 399683"/>
                <a:gd name="connsiteX17" fmla="*/ 202962 w 607145"/>
                <a:gd name="connsiteY17" fmla="*/ 213975 h 399683"/>
                <a:gd name="connsiteX18" fmla="*/ 219680 w 607145"/>
                <a:gd name="connsiteY18" fmla="*/ 219247 h 399683"/>
                <a:gd name="connsiteX19" fmla="*/ 233905 w 607145"/>
                <a:gd name="connsiteY19" fmla="*/ 214854 h 399683"/>
                <a:gd name="connsiteX20" fmla="*/ 229652 w 607145"/>
                <a:gd name="connsiteY20" fmla="*/ 200647 h 399683"/>
                <a:gd name="connsiteX21" fmla="*/ 179418 w 607145"/>
                <a:gd name="connsiteY21" fmla="*/ 192544 h 399683"/>
                <a:gd name="connsiteX22" fmla="*/ 424341 w 607145"/>
                <a:gd name="connsiteY22" fmla="*/ 126430 h 399683"/>
                <a:gd name="connsiteX23" fmla="*/ 374104 w 607145"/>
                <a:gd name="connsiteY23" fmla="*/ 134448 h 399683"/>
                <a:gd name="connsiteX24" fmla="*/ 369850 w 607145"/>
                <a:gd name="connsiteY24" fmla="*/ 148801 h 399683"/>
                <a:gd name="connsiteX25" fmla="*/ 384076 w 607145"/>
                <a:gd name="connsiteY25" fmla="*/ 153049 h 399683"/>
                <a:gd name="connsiteX26" fmla="*/ 400942 w 607145"/>
                <a:gd name="connsiteY26" fmla="*/ 147922 h 399683"/>
                <a:gd name="connsiteX27" fmla="*/ 498617 w 607145"/>
                <a:gd name="connsiteY27" fmla="*/ 166376 h 399683"/>
                <a:gd name="connsiteX28" fmla="*/ 539828 w 607145"/>
                <a:gd name="connsiteY28" fmla="*/ 184390 h 399683"/>
                <a:gd name="connsiteX29" fmla="*/ 544668 w 607145"/>
                <a:gd name="connsiteY29" fmla="*/ 185562 h 399683"/>
                <a:gd name="connsiteX30" fmla="*/ 554054 w 607145"/>
                <a:gd name="connsiteY30" fmla="*/ 179850 h 399683"/>
                <a:gd name="connsiteX31" fmla="*/ 549508 w 607145"/>
                <a:gd name="connsiteY31" fmla="*/ 165644 h 399683"/>
                <a:gd name="connsiteX32" fmla="*/ 424341 w 607145"/>
                <a:gd name="connsiteY32" fmla="*/ 126430 h 399683"/>
                <a:gd name="connsiteX33" fmla="*/ 179418 w 607145"/>
                <a:gd name="connsiteY33" fmla="*/ 126430 h 399683"/>
                <a:gd name="connsiteX34" fmla="*/ 54260 w 607145"/>
                <a:gd name="connsiteY34" fmla="*/ 165644 h 399683"/>
                <a:gd name="connsiteX35" fmla="*/ 49714 w 607145"/>
                <a:gd name="connsiteY35" fmla="*/ 179850 h 399683"/>
                <a:gd name="connsiteX36" fmla="*/ 59099 w 607145"/>
                <a:gd name="connsiteY36" fmla="*/ 185562 h 399683"/>
                <a:gd name="connsiteX37" fmla="*/ 63939 w 607145"/>
                <a:gd name="connsiteY37" fmla="*/ 184390 h 399683"/>
                <a:gd name="connsiteX38" fmla="*/ 105147 w 607145"/>
                <a:gd name="connsiteY38" fmla="*/ 166376 h 399683"/>
                <a:gd name="connsiteX39" fmla="*/ 202962 w 607145"/>
                <a:gd name="connsiteY39" fmla="*/ 147922 h 399683"/>
                <a:gd name="connsiteX40" fmla="*/ 219680 w 607145"/>
                <a:gd name="connsiteY40" fmla="*/ 153049 h 399683"/>
                <a:gd name="connsiteX41" fmla="*/ 233905 w 607145"/>
                <a:gd name="connsiteY41" fmla="*/ 148801 h 399683"/>
                <a:gd name="connsiteX42" fmla="*/ 229652 w 607145"/>
                <a:gd name="connsiteY42" fmla="*/ 134448 h 399683"/>
                <a:gd name="connsiteX43" fmla="*/ 179418 w 607145"/>
                <a:gd name="connsiteY43" fmla="*/ 126430 h 399683"/>
                <a:gd name="connsiteX44" fmla="*/ 424341 w 607145"/>
                <a:gd name="connsiteY44" fmla="*/ 60293 h 399683"/>
                <a:gd name="connsiteX45" fmla="*/ 374104 w 607145"/>
                <a:gd name="connsiteY45" fmla="*/ 68396 h 399683"/>
                <a:gd name="connsiteX46" fmla="*/ 369850 w 607145"/>
                <a:gd name="connsiteY46" fmla="*/ 82602 h 399683"/>
                <a:gd name="connsiteX47" fmla="*/ 384076 w 607145"/>
                <a:gd name="connsiteY47" fmla="*/ 86996 h 399683"/>
                <a:gd name="connsiteX48" fmla="*/ 400942 w 607145"/>
                <a:gd name="connsiteY48" fmla="*/ 81724 h 399683"/>
                <a:gd name="connsiteX49" fmla="*/ 498471 w 607145"/>
                <a:gd name="connsiteY49" fmla="*/ 100177 h 399683"/>
                <a:gd name="connsiteX50" fmla="*/ 539828 w 607145"/>
                <a:gd name="connsiteY50" fmla="*/ 118192 h 399683"/>
                <a:gd name="connsiteX51" fmla="*/ 544668 w 607145"/>
                <a:gd name="connsiteY51" fmla="*/ 119363 h 399683"/>
                <a:gd name="connsiteX52" fmla="*/ 554054 w 607145"/>
                <a:gd name="connsiteY52" fmla="*/ 113651 h 399683"/>
                <a:gd name="connsiteX53" fmla="*/ 549508 w 607145"/>
                <a:gd name="connsiteY53" fmla="*/ 99445 h 399683"/>
                <a:gd name="connsiteX54" fmla="*/ 424341 w 607145"/>
                <a:gd name="connsiteY54" fmla="*/ 60293 h 399683"/>
                <a:gd name="connsiteX55" fmla="*/ 179418 w 607145"/>
                <a:gd name="connsiteY55" fmla="*/ 60293 h 399683"/>
                <a:gd name="connsiteX56" fmla="*/ 54260 w 607145"/>
                <a:gd name="connsiteY56" fmla="*/ 99445 h 399683"/>
                <a:gd name="connsiteX57" fmla="*/ 49714 w 607145"/>
                <a:gd name="connsiteY57" fmla="*/ 113651 h 399683"/>
                <a:gd name="connsiteX58" fmla="*/ 59099 w 607145"/>
                <a:gd name="connsiteY58" fmla="*/ 119363 h 399683"/>
                <a:gd name="connsiteX59" fmla="*/ 63939 w 607145"/>
                <a:gd name="connsiteY59" fmla="*/ 118192 h 399683"/>
                <a:gd name="connsiteX60" fmla="*/ 105147 w 607145"/>
                <a:gd name="connsiteY60" fmla="*/ 100177 h 399683"/>
                <a:gd name="connsiteX61" fmla="*/ 202962 w 607145"/>
                <a:gd name="connsiteY61" fmla="*/ 81724 h 399683"/>
                <a:gd name="connsiteX62" fmla="*/ 219680 w 607145"/>
                <a:gd name="connsiteY62" fmla="*/ 86996 h 399683"/>
                <a:gd name="connsiteX63" fmla="*/ 233905 w 607145"/>
                <a:gd name="connsiteY63" fmla="*/ 82602 h 399683"/>
                <a:gd name="connsiteX64" fmla="*/ 229652 w 607145"/>
                <a:gd name="connsiteY64" fmla="*/ 68396 h 399683"/>
                <a:gd name="connsiteX65" fmla="*/ 179418 w 607145"/>
                <a:gd name="connsiteY65" fmla="*/ 60293 h 399683"/>
                <a:gd name="connsiteX66" fmla="*/ 402115 w 607145"/>
                <a:gd name="connsiteY66" fmla="*/ 0 h 399683"/>
                <a:gd name="connsiteX67" fmla="*/ 607145 w 607145"/>
                <a:gd name="connsiteY67" fmla="*/ 64295 h 399683"/>
                <a:gd name="connsiteX68" fmla="*/ 607145 w 607145"/>
                <a:gd name="connsiteY68" fmla="*/ 399683 h 399683"/>
                <a:gd name="connsiteX69" fmla="*/ 398449 w 607145"/>
                <a:gd name="connsiteY69" fmla="*/ 341686 h 399683"/>
                <a:gd name="connsiteX70" fmla="*/ 315000 w 607145"/>
                <a:gd name="connsiteY70" fmla="*/ 370538 h 399683"/>
                <a:gd name="connsiteX71" fmla="*/ 313240 w 607145"/>
                <a:gd name="connsiteY71" fmla="*/ 372296 h 399683"/>
                <a:gd name="connsiteX72" fmla="*/ 313240 w 607145"/>
                <a:gd name="connsiteY72" fmla="*/ 50235 h 399683"/>
                <a:gd name="connsiteX73" fmla="*/ 314560 w 607145"/>
                <a:gd name="connsiteY73" fmla="*/ 45988 h 399683"/>
                <a:gd name="connsiteX74" fmla="*/ 402115 w 607145"/>
                <a:gd name="connsiteY74" fmla="*/ 0 h 399683"/>
                <a:gd name="connsiteX75" fmla="*/ 205015 w 607145"/>
                <a:gd name="connsiteY75" fmla="*/ 0 h 399683"/>
                <a:gd name="connsiteX76" fmla="*/ 292564 w 607145"/>
                <a:gd name="connsiteY76" fmla="*/ 45988 h 399683"/>
                <a:gd name="connsiteX77" fmla="*/ 292271 w 607145"/>
                <a:gd name="connsiteY77" fmla="*/ 47013 h 399683"/>
                <a:gd name="connsiteX78" fmla="*/ 292124 w 607145"/>
                <a:gd name="connsiteY78" fmla="*/ 49064 h 399683"/>
                <a:gd name="connsiteX79" fmla="*/ 292124 w 607145"/>
                <a:gd name="connsiteY79" fmla="*/ 370538 h 399683"/>
                <a:gd name="connsiteX80" fmla="*/ 208534 w 607145"/>
                <a:gd name="connsiteY80" fmla="*/ 341686 h 399683"/>
                <a:gd name="connsiteX81" fmla="*/ 0 w 607145"/>
                <a:gd name="connsiteY81" fmla="*/ 399683 h 399683"/>
                <a:gd name="connsiteX82" fmla="*/ 0 w 607145"/>
                <a:gd name="connsiteY82" fmla="*/ 64295 h 399683"/>
                <a:gd name="connsiteX83" fmla="*/ 205015 w 607145"/>
                <a:gd name="connsiteY83" fmla="*/ 0 h 39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607145" h="399683">
                  <a:moveTo>
                    <a:pt x="424341" y="192546"/>
                  </a:moveTo>
                  <a:cubicBezTo>
                    <a:pt x="405663" y="191228"/>
                    <a:pt x="388037" y="193178"/>
                    <a:pt x="374104" y="200647"/>
                  </a:cubicBezTo>
                  <a:cubicBezTo>
                    <a:pt x="368970" y="203430"/>
                    <a:pt x="367064" y="209728"/>
                    <a:pt x="369850" y="214854"/>
                  </a:cubicBezTo>
                  <a:cubicBezTo>
                    <a:pt x="372637" y="219980"/>
                    <a:pt x="378943" y="221884"/>
                    <a:pt x="384076" y="219247"/>
                  </a:cubicBezTo>
                  <a:cubicBezTo>
                    <a:pt x="388916" y="216611"/>
                    <a:pt x="394636" y="215000"/>
                    <a:pt x="400942" y="213975"/>
                  </a:cubicBezTo>
                  <a:cubicBezTo>
                    <a:pt x="428514" y="209874"/>
                    <a:pt x="467379" y="220566"/>
                    <a:pt x="498617" y="232429"/>
                  </a:cubicBezTo>
                  <a:cubicBezTo>
                    <a:pt x="515630" y="238873"/>
                    <a:pt x="530442" y="245610"/>
                    <a:pt x="539828" y="250443"/>
                  </a:cubicBezTo>
                  <a:cubicBezTo>
                    <a:pt x="541442" y="251322"/>
                    <a:pt x="543055" y="251615"/>
                    <a:pt x="544668" y="251615"/>
                  </a:cubicBezTo>
                  <a:cubicBezTo>
                    <a:pt x="548481" y="251615"/>
                    <a:pt x="552148" y="249564"/>
                    <a:pt x="554054" y="245903"/>
                  </a:cubicBezTo>
                  <a:cubicBezTo>
                    <a:pt x="556694" y="240777"/>
                    <a:pt x="554641" y="234479"/>
                    <a:pt x="549508" y="231843"/>
                  </a:cubicBezTo>
                  <a:cubicBezTo>
                    <a:pt x="545878" y="229866"/>
                    <a:pt x="480376" y="196501"/>
                    <a:pt x="424341" y="192546"/>
                  </a:cubicBezTo>
                  <a:close/>
                  <a:moveTo>
                    <a:pt x="179418" y="192544"/>
                  </a:moveTo>
                  <a:cubicBezTo>
                    <a:pt x="123386" y="196492"/>
                    <a:pt x="57889" y="229829"/>
                    <a:pt x="54260" y="231696"/>
                  </a:cubicBezTo>
                  <a:cubicBezTo>
                    <a:pt x="49127" y="234479"/>
                    <a:pt x="47074" y="240777"/>
                    <a:pt x="49714" y="245903"/>
                  </a:cubicBezTo>
                  <a:cubicBezTo>
                    <a:pt x="51620" y="249564"/>
                    <a:pt x="55287" y="251615"/>
                    <a:pt x="59099" y="251615"/>
                  </a:cubicBezTo>
                  <a:cubicBezTo>
                    <a:pt x="60713" y="251615"/>
                    <a:pt x="62472" y="251322"/>
                    <a:pt x="63939" y="250443"/>
                  </a:cubicBezTo>
                  <a:cubicBezTo>
                    <a:pt x="73324" y="245610"/>
                    <a:pt x="88136" y="238873"/>
                    <a:pt x="105147" y="232429"/>
                  </a:cubicBezTo>
                  <a:cubicBezTo>
                    <a:pt x="136383" y="220566"/>
                    <a:pt x="175245" y="209874"/>
                    <a:pt x="202962" y="213975"/>
                  </a:cubicBezTo>
                  <a:cubicBezTo>
                    <a:pt x="209121" y="215000"/>
                    <a:pt x="214840" y="216611"/>
                    <a:pt x="219680" y="219247"/>
                  </a:cubicBezTo>
                  <a:cubicBezTo>
                    <a:pt x="224812" y="221884"/>
                    <a:pt x="231118" y="219980"/>
                    <a:pt x="233905" y="214854"/>
                  </a:cubicBezTo>
                  <a:cubicBezTo>
                    <a:pt x="236691" y="209728"/>
                    <a:pt x="234784" y="203430"/>
                    <a:pt x="229652" y="200647"/>
                  </a:cubicBezTo>
                  <a:cubicBezTo>
                    <a:pt x="215720" y="193178"/>
                    <a:pt x="198095" y="191228"/>
                    <a:pt x="179418" y="192544"/>
                  </a:cubicBezTo>
                  <a:close/>
                  <a:moveTo>
                    <a:pt x="424341" y="126430"/>
                  </a:moveTo>
                  <a:cubicBezTo>
                    <a:pt x="405663" y="125093"/>
                    <a:pt x="388037" y="127016"/>
                    <a:pt x="374104" y="134448"/>
                  </a:cubicBezTo>
                  <a:cubicBezTo>
                    <a:pt x="368970" y="137231"/>
                    <a:pt x="367064" y="143675"/>
                    <a:pt x="369850" y="148801"/>
                  </a:cubicBezTo>
                  <a:cubicBezTo>
                    <a:pt x="372637" y="153927"/>
                    <a:pt x="378943" y="155831"/>
                    <a:pt x="384076" y="153049"/>
                  </a:cubicBezTo>
                  <a:cubicBezTo>
                    <a:pt x="388916" y="150559"/>
                    <a:pt x="394636" y="148801"/>
                    <a:pt x="400942" y="147922"/>
                  </a:cubicBezTo>
                  <a:cubicBezTo>
                    <a:pt x="428514" y="143822"/>
                    <a:pt x="467379" y="154513"/>
                    <a:pt x="498617" y="166376"/>
                  </a:cubicBezTo>
                  <a:cubicBezTo>
                    <a:pt x="515630" y="172820"/>
                    <a:pt x="530442" y="179557"/>
                    <a:pt x="539828" y="184390"/>
                  </a:cubicBezTo>
                  <a:cubicBezTo>
                    <a:pt x="541442" y="185123"/>
                    <a:pt x="543055" y="185562"/>
                    <a:pt x="544668" y="185562"/>
                  </a:cubicBezTo>
                  <a:cubicBezTo>
                    <a:pt x="548481" y="185562"/>
                    <a:pt x="552148" y="183512"/>
                    <a:pt x="554054" y="179850"/>
                  </a:cubicBezTo>
                  <a:cubicBezTo>
                    <a:pt x="556694" y="174724"/>
                    <a:pt x="554641" y="168280"/>
                    <a:pt x="549508" y="165644"/>
                  </a:cubicBezTo>
                  <a:cubicBezTo>
                    <a:pt x="545878" y="163777"/>
                    <a:pt x="480376" y="130439"/>
                    <a:pt x="424341" y="126430"/>
                  </a:cubicBezTo>
                  <a:close/>
                  <a:moveTo>
                    <a:pt x="179418" y="126430"/>
                  </a:moveTo>
                  <a:cubicBezTo>
                    <a:pt x="123386" y="130439"/>
                    <a:pt x="57889" y="163777"/>
                    <a:pt x="54260" y="165644"/>
                  </a:cubicBezTo>
                  <a:cubicBezTo>
                    <a:pt x="49127" y="168280"/>
                    <a:pt x="47074" y="174724"/>
                    <a:pt x="49714" y="179850"/>
                  </a:cubicBezTo>
                  <a:cubicBezTo>
                    <a:pt x="51620" y="183512"/>
                    <a:pt x="55287" y="185562"/>
                    <a:pt x="59099" y="185562"/>
                  </a:cubicBezTo>
                  <a:cubicBezTo>
                    <a:pt x="60713" y="185562"/>
                    <a:pt x="62472" y="185123"/>
                    <a:pt x="63939" y="184390"/>
                  </a:cubicBezTo>
                  <a:cubicBezTo>
                    <a:pt x="73324" y="179557"/>
                    <a:pt x="88136" y="172820"/>
                    <a:pt x="105147" y="166376"/>
                  </a:cubicBezTo>
                  <a:cubicBezTo>
                    <a:pt x="136383" y="154513"/>
                    <a:pt x="175245" y="143675"/>
                    <a:pt x="202962" y="147922"/>
                  </a:cubicBezTo>
                  <a:cubicBezTo>
                    <a:pt x="209121" y="148801"/>
                    <a:pt x="214840" y="150412"/>
                    <a:pt x="219680" y="153049"/>
                  </a:cubicBezTo>
                  <a:cubicBezTo>
                    <a:pt x="224812" y="155831"/>
                    <a:pt x="231265" y="153927"/>
                    <a:pt x="233905" y="148801"/>
                  </a:cubicBezTo>
                  <a:cubicBezTo>
                    <a:pt x="236691" y="143675"/>
                    <a:pt x="234784" y="137231"/>
                    <a:pt x="229652" y="134448"/>
                  </a:cubicBezTo>
                  <a:cubicBezTo>
                    <a:pt x="215720" y="127016"/>
                    <a:pt x="198095" y="125093"/>
                    <a:pt x="179418" y="126430"/>
                  </a:cubicBezTo>
                  <a:close/>
                  <a:moveTo>
                    <a:pt x="424341" y="60293"/>
                  </a:moveTo>
                  <a:cubicBezTo>
                    <a:pt x="405663" y="58977"/>
                    <a:pt x="388037" y="60927"/>
                    <a:pt x="374104" y="68396"/>
                  </a:cubicBezTo>
                  <a:cubicBezTo>
                    <a:pt x="368970" y="71179"/>
                    <a:pt x="367064" y="77476"/>
                    <a:pt x="369850" y="82602"/>
                  </a:cubicBezTo>
                  <a:cubicBezTo>
                    <a:pt x="372637" y="87728"/>
                    <a:pt x="378943" y="89632"/>
                    <a:pt x="384076" y="86996"/>
                  </a:cubicBezTo>
                  <a:cubicBezTo>
                    <a:pt x="388916" y="84360"/>
                    <a:pt x="394636" y="82749"/>
                    <a:pt x="400942" y="81724"/>
                  </a:cubicBezTo>
                  <a:cubicBezTo>
                    <a:pt x="428514" y="77623"/>
                    <a:pt x="467379" y="88314"/>
                    <a:pt x="498471" y="100177"/>
                  </a:cubicBezTo>
                  <a:cubicBezTo>
                    <a:pt x="515630" y="106621"/>
                    <a:pt x="530442" y="113358"/>
                    <a:pt x="539828" y="118192"/>
                  </a:cubicBezTo>
                  <a:cubicBezTo>
                    <a:pt x="541442" y="119070"/>
                    <a:pt x="543055" y="119363"/>
                    <a:pt x="544668" y="119363"/>
                  </a:cubicBezTo>
                  <a:cubicBezTo>
                    <a:pt x="548481" y="119363"/>
                    <a:pt x="552148" y="117313"/>
                    <a:pt x="554054" y="113651"/>
                  </a:cubicBezTo>
                  <a:cubicBezTo>
                    <a:pt x="556694" y="108525"/>
                    <a:pt x="554641" y="102228"/>
                    <a:pt x="549508" y="99445"/>
                  </a:cubicBezTo>
                  <a:cubicBezTo>
                    <a:pt x="545878" y="97578"/>
                    <a:pt x="480376" y="64240"/>
                    <a:pt x="424341" y="60293"/>
                  </a:cubicBezTo>
                  <a:close/>
                  <a:moveTo>
                    <a:pt x="179418" y="60293"/>
                  </a:moveTo>
                  <a:cubicBezTo>
                    <a:pt x="123386" y="64240"/>
                    <a:pt x="57889" y="97578"/>
                    <a:pt x="54260" y="99445"/>
                  </a:cubicBezTo>
                  <a:cubicBezTo>
                    <a:pt x="49127" y="102228"/>
                    <a:pt x="47074" y="108525"/>
                    <a:pt x="49714" y="113651"/>
                  </a:cubicBezTo>
                  <a:cubicBezTo>
                    <a:pt x="51620" y="117313"/>
                    <a:pt x="55287" y="119363"/>
                    <a:pt x="59099" y="119363"/>
                  </a:cubicBezTo>
                  <a:cubicBezTo>
                    <a:pt x="60713" y="119363"/>
                    <a:pt x="62472" y="119070"/>
                    <a:pt x="63939" y="118192"/>
                  </a:cubicBezTo>
                  <a:cubicBezTo>
                    <a:pt x="73324" y="113358"/>
                    <a:pt x="88136" y="106621"/>
                    <a:pt x="105147" y="100177"/>
                  </a:cubicBezTo>
                  <a:cubicBezTo>
                    <a:pt x="136383" y="88314"/>
                    <a:pt x="175245" y="77623"/>
                    <a:pt x="202962" y="81724"/>
                  </a:cubicBezTo>
                  <a:cubicBezTo>
                    <a:pt x="209121" y="82749"/>
                    <a:pt x="214840" y="84360"/>
                    <a:pt x="219680" y="86996"/>
                  </a:cubicBezTo>
                  <a:cubicBezTo>
                    <a:pt x="224812" y="89632"/>
                    <a:pt x="231265" y="87728"/>
                    <a:pt x="233905" y="82602"/>
                  </a:cubicBezTo>
                  <a:cubicBezTo>
                    <a:pt x="236691" y="77476"/>
                    <a:pt x="234784" y="71179"/>
                    <a:pt x="229652" y="68396"/>
                  </a:cubicBezTo>
                  <a:cubicBezTo>
                    <a:pt x="215720" y="60927"/>
                    <a:pt x="198095" y="58977"/>
                    <a:pt x="179418" y="60293"/>
                  </a:cubicBezTo>
                  <a:close/>
                  <a:moveTo>
                    <a:pt x="402115" y="0"/>
                  </a:moveTo>
                  <a:cubicBezTo>
                    <a:pt x="454179" y="0"/>
                    <a:pt x="523109" y="21676"/>
                    <a:pt x="607145" y="64295"/>
                  </a:cubicBezTo>
                  <a:lnTo>
                    <a:pt x="607145" y="399683"/>
                  </a:lnTo>
                  <a:cubicBezTo>
                    <a:pt x="570187" y="382548"/>
                    <a:pt x="474858" y="341686"/>
                    <a:pt x="398449" y="341686"/>
                  </a:cubicBezTo>
                  <a:cubicBezTo>
                    <a:pt x="356944" y="341686"/>
                    <a:pt x="331132" y="353988"/>
                    <a:pt x="315000" y="370538"/>
                  </a:cubicBezTo>
                  <a:cubicBezTo>
                    <a:pt x="314413" y="371124"/>
                    <a:pt x="313827" y="371710"/>
                    <a:pt x="313240" y="372296"/>
                  </a:cubicBezTo>
                  <a:lnTo>
                    <a:pt x="313240" y="50235"/>
                  </a:lnTo>
                  <a:cubicBezTo>
                    <a:pt x="313387" y="49356"/>
                    <a:pt x="313827" y="47892"/>
                    <a:pt x="314560" y="45988"/>
                  </a:cubicBezTo>
                  <a:cubicBezTo>
                    <a:pt x="319400" y="33100"/>
                    <a:pt x="338319" y="0"/>
                    <a:pt x="402115" y="0"/>
                  </a:cubicBezTo>
                  <a:close/>
                  <a:moveTo>
                    <a:pt x="205015" y="0"/>
                  </a:moveTo>
                  <a:cubicBezTo>
                    <a:pt x="268954" y="0"/>
                    <a:pt x="287725" y="33246"/>
                    <a:pt x="292564" y="45988"/>
                  </a:cubicBezTo>
                  <a:cubicBezTo>
                    <a:pt x="292417" y="46574"/>
                    <a:pt x="292271" y="47013"/>
                    <a:pt x="292271" y="47013"/>
                  </a:cubicBezTo>
                  <a:cubicBezTo>
                    <a:pt x="292124" y="47745"/>
                    <a:pt x="292124" y="48331"/>
                    <a:pt x="292124" y="49064"/>
                  </a:cubicBezTo>
                  <a:lnTo>
                    <a:pt x="292124" y="370538"/>
                  </a:lnTo>
                  <a:cubicBezTo>
                    <a:pt x="275993" y="353988"/>
                    <a:pt x="250183" y="341686"/>
                    <a:pt x="208534" y="341686"/>
                  </a:cubicBezTo>
                  <a:cubicBezTo>
                    <a:pt x="132277" y="341686"/>
                    <a:pt x="36809" y="382548"/>
                    <a:pt x="0" y="399683"/>
                  </a:cubicBezTo>
                  <a:lnTo>
                    <a:pt x="0" y="64295"/>
                  </a:lnTo>
                  <a:cubicBezTo>
                    <a:pt x="84030" y="21676"/>
                    <a:pt x="152955" y="0"/>
                    <a:pt x="205015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70" name="íṥļîḓê"/>
          <p:cNvSpPr/>
          <p:nvPr/>
        </p:nvSpPr>
        <p:spPr>
          <a:xfrm>
            <a:off x="5739600" y="5792103"/>
            <a:ext cx="495959" cy="495959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sp>
        <p:nvSpPr>
          <p:cNvPr id="71" name="íṥlíḓê"/>
          <p:cNvSpPr/>
          <p:nvPr/>
        </p:nvSpPr>
        <p:spPr>
          <a:xfrm>
            <a:off x="5785453" y="5837956"/>
            <a:ext cx="404253" cy="404253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sp>
        <p:nvSpPr>
          <p:cNvPr id="72" name="ïśļiḑé"/>
          <p:cNvSpPr/>
          <p:nvPr/>
        </p:nvSpPr>
        <p:spPr>
          <a:xfrm>
            <a:off x="5863260" y="5958244"/>
            <a:ext cx="248637" cy="163678"/>
          </a:xfrm>
          <a:custGeom>
            <a:avLst/>
            <a:gdLst>
              <a:gd name="connsiteX0" fmla="*/ 424341 w 607145"/>
              <a:gd name="connsiteY0" fmla="*/ 192546 h 399683"/>
              <a:gd name="connsiteX1" fmla="*/ 374104 w 607145"/>
              <a:gd name="connsiteY1" fmla="*/ 200647 h 399683"/>
              <a:gd name="connsiteX2" fmla="*/ 369850 w 607145"/>
              <a:gd name="connsiteY2" fmla="*/ 214854 h 399683"/>
              <a:gd name="connsiteX3" fmla="*/ 384076 w 607145"/>
              <a:gd name="connsiteY3" fmla="*/ 219247 h 399683"/>
              <a:gd name="connsiteX4" fmla="*/ 400942 w 607145"/>
              <a:gd name="connsiteY4" fmla="*/ 213975 h 399683"/>
              <a:gd name="connsiteX5" fmla="*/ 498617 w 607145"/>
              <a:gd name="connsiteY5" fmla="*/ 232429 h 399683"/>
              <a:gd name="connsiteX6" fmla="*/ 539828 w 607145"/>
              <a:gd name="connsiteY6" fmla="*/ 250443 h 399683"/>
              <a:gd name="connsiteX7" fmla="*/ 544668 w 607145"/>
              <a:gd name="connsiteY7" fmla="*/ 251615 h 399683"/>
              <a:gd name="connsiteX8" fmla="*/ 554054 w 607145"/>
              <a:gd name="connsiteY8" fmla="*/ 245903 h 399683"/>
              <a:gd name="connsiteX9" fmla="*/ 549508 w 607145"/>
              <a:gd name="connsiteY9" fmla="*/ 231843 h 399683"/>
              <a:gd name="connsiteX10" fmla="*/ 424341 w 607145"/>
              <a:gd name="connsiteY10" fmla="*/ 192546 h 399683"/>
              <a:gd name="connsiteX11" fmla="*/ 179418 w 607145"/>
              <a:gd name="connsiteY11" fmla="*/ 192544 h 399683"/>
              <a:gd name="connsiteX12" fmla="*/ 54260 w 607145"/>
              <a:gd name="connsiteY12" fmla="*/ 231696 h 399683"/>
              <a:gd name="connsiteX13" fmla="*/ 49714 w 607145"/>
              <a:gd name="connsiteY13" fmla="*/ 245903 h 399683"/>
              <a:gd name="connsiteX14" fmla="*/ 59099 w 607145"/>
              <a:gd name="connsiteY14" fmla="*/ 251615 h 399683"/>
              <a:gd name="connsiteX15" fmla="*/ 63939 w 607145"/>
              <a:gd name="connsiteY15" fmla="*/ 250443 h 399683"/>
              <a:gd name="connsiteX16" fmla="*/ 105147 w 607145"/>
              <a:gd name="connsiteY16" fmla="*/ 232429 h 399683"/>
              <a:gd name="connsiteX17" fmla="*/ 202962 w 607145"/>
              <a:gd name="connsiteY17" fmla="*/ 213975 h 399683"/>
              <a:gd name="connsiteX18" fmla="*/ 219680 w 607145"/>
              <a:gd name="connsiteY18" fmla="*/ 219247 h 399683"/>
              <a:gd name="connsiteX19" fmla="*/ 233905 w 607145"/>
              <a:gd name="connsiteY19" fmla="*/ 214854 h 399683"/>
              <a:gd name="connsiteX20" fmla="*/ 229652 w 607145"/>
              <a:gd name="connsiteY20" fmla="*/ 200647 h 399683"/>
              <a:gd name="connsiteX21" fmla="*/ 179418 w 607145"/>
              <a:gd name="connsiteY21" fmla="*/ 192544 h 399683"/>
              <a:gd name="connsiteX22" fmla="*/ 424341 w 607145"/>
              <a:gd name="connsiteY22" fmla="*/ 126430 h 399683"/>
              <a:gd name="connsiteX23" fmla="*/ 374104 w 607145"/>
              <a:gd name="connsiteY23" fmla="*/ 134448 h 399683"/>
              <a:gd name="connsiteX24" fmla="*/ 369850 w 607145"/>
              <a:gd name="connsiteY24" fmla="*/ 148801 h 399683"/>
              <a:gd name="connsiteX25" fmla="*/ 384076 w 607145"/>
              <a:gd name="connsiteY25" fmla="*/ 153049 h 399683"/>
              <a:gd name="connsiteX26" fmla="*/ 400942 w 607145"/>
              <a:gd name="connsiteY26" fmla="*/ 147922 h 399683"/>
              <a:gd name="connsiteX27" fmla="*/ 498617 w 607145"/>
              <a:gd name="connsiteY27" fmla="*/ 166376 h 399683"/>
              <a:gd name="connsiteX28" fmla="*/ 539828 w 607145"/>
              <a:gd name="connsiteY28" fmla="*/ 184390 h 399683"/>
              <a:gd name="connsiteX29" fmla="*/ 544668 w 607145"/>
              <a:gd name="connsiteY29" fmla="*/ 185562 h 399683"/>
              <a:gd name="connsiteX30" fmla="*/ 554054 w 607145"/>
              <a:gd name="connsiteY30" fmla="*/ 179850 h 399683"/>
              <a:gd name="connsiteX31" fmla="*/ 549508 w 607145"/>
              <a:gd name="connsiteY31" fmla="*/ 165644 h 399683"/>
              <a:gd name="connsiteX32" fmla="*/ 424341 w 607145"/>
              <a:gd name="connsiteY32" fmla="*/ 126430 h 399683"/>
              <a:gd name="connsiteX33" fmla="*/ 179418 w 607145"/>
              <a:gd name="connsiteY33" fmla="*/ 126430 h 399683"/>
              <a:gd name="connsiteX34" fmla="*/ 54260 w 607145"/>
              <a:gd name="connsiteY34" fmla="*/ 165644 h 399683"/>
              <a:gd name="connsiteX35" fmla="*/ 49714 w 607145"/>
              <a:gd name="connsiteY35" fmla="*/ 179850 h 399683"/>
              <a:gd name="connsiteX36" fmla="*/ 59099 w 607145"/>
              <a:gd name="connsiteY36" fmla="*/ 185562 h 399683"/>
              <a:gd name="connsiteX37" fmla="*/ 63939 w 607145"/>
              <a:gd name="connsiteY37" fmla="*/ 184390 h 399683"/>
              <a:gd name="connsiteX38" fmla="*/ 105147 w 607145"/>
              <a:gd name="connsiteY38" fmla="*/ 166376 h 399683"/>
              <a:gd name="connsiteX39" fmla="*/ 202962 w 607145"/>
              <a:gd name="connsiteY39" fmla="*/ 147922 h 399683"/>
              <a:gd name="connsiteX40" fmla="*/ 219680 w 607145"/>
              <a:gd name="connsiteY40" fmla="*/ 153049 h 399683"/>
              <a:gd name="connsiteX41" fmla="*/ 233905 w 607145"/>
              <a:gd name="connsiteY41" fmla="*/ 148801 h 399683"/>
              <a:gd name="connsiteX42" fmla="*/ 229652 w 607145"/>
              <a:gd name="connsiteY42" fmla="*/ 134448 h 399683"/>
              <a:gd name="connsiteX43" fmla="*/ 179418 w 607145"/>
              <a:gd name="connsiteY43" fmla="*/ 126430 h 399683"/>
              <a:gd name="connsiteX44" fmla="*/ 424341 w 607145"/>
              <a:gd name="connsiteY44" fmla="*/ 60293 h 399683"/>
              <a:gd name="connsiteX45" fmla="*/ 374104 w 607145"/>
              <a:gd name="connsiteY45" fmla="*/ 68396 h 399683"/>
              <a:gd name="connsiteX46" fmla="*/ 369850 w 607145"/>
              <a:gd name="connsiteY46" fmla="*/ 82602 h 399683"/>
              <a:gd name="connsiteX47" fmla="*/ 384076 w 607145"/>
              <a:gd name="connsiteY47" fmla="*/ 86996 h 399683"/>
              <a:gd name="connsiteX48" fmla="*/ 400942 w 607145"/>
              <a:gd name="connsiteY48" fmla="*/ 81724 h 399683"/>
              <a:gd name="connsiteX49" fmla="*/ 498471 w 607145"/>
              <a:gd name="connsiteY49" fmla="*/ 100177 h 399683"/>
              <a:gd name="connsiteX50" fmla="*/ 539828 w 607145"/>
              <a:gd name="connsiteY50" fmla="*/ 118192 h 399683"/>
              <a:gd name="connsiteX51" fmla="*/ 544668 w 607145"/>
              <a:gd name="connsiteY51" fmla="*/ 119363 h 399683"/>
              <a:gd name="connsiteX52" fmla="*/ 554054 w 607145"/>
              <a:gd name="connsiteY52" fmla="*/ 113651 h 399683"/>
              <a:gd name="connsiteX53" fmla="*/ 549508 w 607145"/>
              <a:gd name="connsiteY53" fmla="*/ 99445 h 399683"/>
              <a:gd name="connsiteX54" fmla="*/ 424341 w 607145"/>
              <a:gd name="connsiteY54" fmla="*/ 60293 h 399683"/>
              <a:gd name="connsiteX55" fmla="*/ 179418 w 607145"/>
              <a:gd name="connsiteY55" fmla="*/ 60293 h 399683"/>
              <a:gd name="connsiteX56" fmla="*/ 54260 w 607145"/>
              <a:gd name="connsiteY56" fmla="*/ 99445 h 399683"/>
              <a:gd name="connsiteX57" fmla="*/ 49714 w 607145"/>
              <a:gd name="connsiteY57" fmla="*/ 113651 h 399683"/>
              <a:gd name="connsiteX58" fmla="*/ 59099 w 607145"/>
              <a:gd name="connsiteY58" fmla="*/ 119363 h 399683"/>
              <a:gd name="connsiteX59" fmla="*/ 63939 w 607145"/>
              <a:gd name="connsiteY59" fmla="*/ 118192 h 399683"/>
              <a:gd name="connsiteX60" fmla="*/ 105147 w 607145"/>
              <a:gd name="connsiteY60" fmla="*/ 100177 h 399683"/>
              <a:gd name="connsiteX61" fmla="*/ 202962 w 607145"/>
              <a:gd name="connsiteY61" fmla="*/ 81724 h 399683"/>
              <a:gd name="connsiteX62" fmla="*/ 219680 w 607145"/>
              <a:gd name="connsiteY62" fmla="*/ 86996 h 399683"/>
              <a:gd name="connsiteX63" fmla="*/ 233905 w 607145"/>
              <a:gd name="connsiteY63" fmla="*/ 82602 h 399683"/>
              <a:gd name="connsiteX64" fmla="*/ 229652 w 607145"/>
              <a:gd name="connsiteY64" fmla="*/ 68396 h 399683"/>
              <a:gd name="connsiteX65" fmla="*/ 179418 w 607145"/>
              <a:gd name="connsiteY65" fmla="*/ 60293 h 399683"/>
              <a:gd name="connsiteX66" fmla="*/ 402115 w 607145"/>
              <a:gd name="connsiteY66" fmla="*/ 0 h 399683"/>
              <a:gd name="connsiteX67" fmla="*/ 607145 w 607145"/>
              <a:gd name="connsiteY67" fmla="*/ 64295 h 399683"/>
              <a:gd name="connsiteX68" fmla="*/ 607145 w 607145"/>
              <a:gd name="connsiteY68" fmla="*/ 399683 h 399683"/>
              <a:gd name="connsiteX69" fmla="*/ 398449 w 607145"/>
              <a:gd name="connsiteY69" fmla="*/ 341686 h 399683"/>
              <a:gd name="connsiteX70" fmla="*/ 315000 w 607145"/>
              <a:gd name="connsiteY70" fmla="*/ 370538 h 399683"/>
              <a:gd name="connsiteX71" fmla="*/ 313240 w 607145"/>
              <a:gd name="connsiteY71" fmla="*/ 372296 h 399683"/>
              <a:gd name="connsiteX72" fmla="*/ 313240 w 607145"/>
              <a:gd name="connsiteY72" fmla="*/ 50235 h 399683"/>
              <a:gd name="connsiteX73" fmla="*/ 314560 w 607145"/>
              <a:gd name="connsiteY73" fmla="*/ 45988 h 399683"/>
              <a:gd name="connsiteX74" fmla="*/ 402115 w 607145"/>
              <a:gd name="connsiteY74" fmla="*/ 0 h 399683"/>
              <a:gd name="connsiteX75" fmla="*/ 205015 w 607145"/>
              <a:gd name="connsiteY75" fmla="*/ 0 h 399683"/>
              <a:gd name="connsiteX76" fmla="*/ 292564 w 607145"/>
              <a:gd name="connsiteY76" fmla="*/ 45988 h 399683"/>
              <a:gd name="connsiteX77" fmla="*/ 292271 w 607145"/>
              <a:gd name="connsiteY77" fmla="*/ 47013 h 399683"/>
              <a:gd name="connsiteX78" fmla="*/ 292124 w 607145"/>
              <a:gd name="connsiteY78" fmla="*/ 49064 h 399683"/>
              <a:gd name="connsiteX79" fmla="*/ 292124 w 607145"/>
              <a:gd name="connsiteY79" fmla="*/ 370538 h 399683"/>
              <a:gd name="connsiteX80" fmla="*/ 208534 w 607145"/>
              <a:gd name="connsiteY80" fmla="*/ 341686 h 399683"/>
              <a:gd name="connsiteX81" fmla="*/ 0 w 607145"/>
              <a:gd name="connsiteY81" fmla="*/ 399683 h 399683"/>
              <a:gd name="connsiteX82" fmla="*/ 0 w 607145"/>
              <a:gd name="connsiteY82" fmla="*/ 64295 h 399683"/>
              <a:gd name="connsiteX83" fmla="*/ 205015 w 607145"/>
              <a:gd name="connsiteY83" fmla="*/ 0 h 39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07145" h="399683">
                <a:moveTo>
                  <a:pt x="424341" y="192546"/>
                </a:moveTo>
                <a:cubicBezTo>
                  <a:pt x="405663" y="191228"/>
                  <a:pt x="388037" y="193178"/>
                  <a:pt x="374104" y="200647"/>
                </a:cubicBezTo>
                <a:cubicBezTo>
                  <a:pt x="368970" y="203430"/>
                  <a:pt x="367064" y="209728"/>
                  <a:pt x="369850" y="214854"/>
                </a:cubicBezTo>
                <a:cubicBezTo>
                  <a:pt x="372637" y="219980"/>
                  <a:pt x="378943" y="221884"/>
                  <a:pt x="384076" y="219247"/>
                </a:cubicBezTo>
                <a:cubicBezTo>
                  <a:pt x="388916" y="216611"/>
                  <a:pt x="394636" y="215000"/>
                  <a:pt x="400942" y="213975"/>
                </a:cubicBezTo>
                <a:cubicBezTo>
                  <a:pt x="428514" y="209874"/>
                  <a:pt x="467379" y="220566"/>
                  <a:pt x="498617" y="232429"/>
                </a:cubicBezTo>
                <a:cubicBezTo>
                  <a:pt x="515630" y="238873"/>
                  <a:pt x="530442" y="245610"/>
                  <a:pt x="539828" y="250443"/>
                </a:cubicBezTo>
                <a:cubicBezTo>
                  <a:pt x="541442" y="251322"/>
                  <a:pt x="543055" y="251615"/>
                  <a:pt x="544668" y="251615"/>
                </a:cubicBezTo>
                <a:cubicBezTo>
                  <a:pt x="548481" y="251615"/>
                  <a:pt x="552148" y="249564"/>
                  <a:pt x="554054" y="245903"/>
                </a:cubicBezTo>
                <a:cubicBezTo>
                  <a:pt x="556694" y="240777"/>
                  <a:pt x="554641" y="234479"/>
                  <a:pt x="549508" y="231843"/>
                </a:cubicBezTo>
                <a:cubicBezTo>
                  <a:pt x="545878" y="229866"/>
                  <a:pt x="480376" y="196501"/>
                  <a:pt x="424341" y="192546"/>
                </a:cubicBezTo>
                <a:close/>
                <a:moveTo>
                  <a:pt x="179418" y="192544"/>
                </a:moveTo>
                <a:cubicBezTo>
                  <a:pt x="123386" y="196492"/>
                  <a:pt x="57889" y="229829"/>
                  <a:pt x="54260" y="231696"/>
                </a:cubicBezTo>
                <a:cubicBezTo>
                  <a:pt x="49127" y="234479"/>
                  <a:pt x="47074" y="240777"/>
                  <a:pt x="49714" y="245903"/>
                </a:cubicBezTo>
                <a:cubicBezTo>
                  <a:pt x="51620" y="249564"/>
                  <a:pt x="55287" y="251615"/>
                  <a:pt x="59099" y="251615"/>
                </a:cubicBezTo>
                <a:cubicBezTo>
                  <a:pt x="60713" y="251615"/>
                  <a:pt x="62472" y="251322"/>
                  <a:pt x="63939" y="250443"/>
                </a:cubicBezTo>
                <a:cubicBezTo>
                  <a:pt x="73324" y="245610"/>
                  <a:pt x="88136" y="238873"/>
                  <a:pt x="105147" y="232429"/>
                </a:cubicBezTo>
                <a:cubicBezTo>
                  <a:pt x="136383" y="220566"/>
                  <a:pt x="175245" y="209874"/>
                  <a:pt x="202962" y="213975"/>
                </a:cubicBezTo>
                <a:cubicBezTo>
                  <a:pt x="209121" y="215000"/>
                  <a:pt x="214840" y="216611"/>
                  <a:pt x="219680" y="219247"/>
                </a:cubicBezTo>
                <a:cubicBezTo>
                  <a:pt x="224812" y="221884"/>
                  <a:pt x="231118" y="219980"/>
                  <a:pt x="233905" y="214854"/>
                </a:cubicBezTo>
                <a:cubicBezTo>
                  <a:pt x="236691" y="209728"/>
                  <a:pt x="234784" y="203430"/>
                  <a:pt x="229652" y="200647"/>
                </a:cubicBezTo>
                <a:cubicBezTo>
                  <a:pt x="215720" y="193178"/>
                  <a:pt x="198095" y="191228"/>
                  <a:pt x="179418" y="192544"/>
                </a:cubicBezTo>
                <a:close/>
                <a:moveTo>
                  <a:pt x="424341" y="126430"/>
                </a:moveTo>
                <a:cubicBezTo>
                  <a:pt x="405663" y="125093"/>
                  <a:pt x="388037" y="127016"/>
                  <a:pt x="374104" y="134448"/>
                </a:cubicBezTo>
                <a:cubicBezTo>
                  <a:pt x="368970" y="137231"/>
                  <a:pt x="367064" y="143675"/>
                  <a:pt x="369850" y="148801"/>
                </a:cubicBezTo>
                <a:cubicBezTo>
                  <a:pt x="372637" y="153927"/>
                  <a:pt x="378943" y="155831"/>
                  <a:pt x="384076" y="153049"/>
                </a:cubicBezTo>
                <a:cubicBezTo>
                  <a:pt x="388916" y="150559"/>
                  <a:pt x="394636" y="148801"/>
                  <a:pt x="400942" y="147922"/>
                </a:cubicBezTo>
                <a:cubicBezTo>
                  <a:pt x="428514" y="143822"/>
                  <a:pt x="467379" y="154513"/>
                  <a:pt x="498617" y="166376"/>
                </a:cubicBezTo>
                <a:cubicBezTo>
                  <a:pt x="515630" y="172820"/>
                  <a:pt x="530442" y="179557"/>
                  <a:pt x="539828" y="184390"/>
                </a:cubicBezTo>
                <a:cubicBezTo>
                  <a:pt x="541442" y="185123"/>
                  <a:pt x="543055" y="185562"/>
                  <a:pt x="544668" y="185562"/>
                </a:cubicBezTo>
                <a:cubicBezTo>
                  <a:pt x="548481" y="185562"/>
                  <a:pt x="552148" y="183512"/>
                  <a:pt x="554054" y="179850"/>
                </a:cubicBezTo>
                <a:cubicBezTo>
                  <a:pt x="556694" y="174724"/>
                  <a:pt x="554641" y="168280"/>
                  <a:pt x="549508" y="165644"/>
                </a:cubicBezTo>
                <a:cubicBezTo>
                  <a:pt x="545878" y="163777"/>
                  <a:pt x="480376" y="130439"/>
                  <a:pt x="424341" y="126430"/>
                </a:cubicBezTo>
                <a:close/>
                <a:moveTo>
                  <a:pt x="179418" y="126430"/>
                </a:moveTo>
                <a:cubicBezTo>
                  <a:pt x="123386" y="130439"/>
                  <a:pt x="57889" y="163777"/>
                  <a:pt x="54260" y="165644"/>
                </a:cubicBezTo>
                <a:cubicBezTo>
                  <a:pt x="49127" y="168280"/>
                  <a:pt x="47074" y="174724"/>
                  <a:pt x="49714" y="179850"/>
                </a:cubicBezTo>
                <a:cubicBezTo>
                  <a:pt x="51620" y="183512"/>
                  <a:pt x="55287" y="185562"/>
                  <a:pt x="59099" y="185562"/>
                </a:cubicBezTo>
                <a:cubicBezTo>
                  <a:pt x="60713" y="185562"/>
                  <a:pt x="62472" y="185123"/>
                  <a:pt x="63939" y="184390"/>
                </a:cubicBezTo>
                <a:cubicBezTo>
                  <a:pt x="73324" y="179557"/>
                  <a:pt x="88136" y="172820"/>
                  <a:pt x="105147" y="166376"/>
                </a:cubicBezTo>
                <a:cubicBezTo>
                  <a:pt x="136383" y="154513"/>
                  <a:pt x="175245" y="143675"/>
                  <a:pt x="202962" y="147922"/>
                </a:cubicBezTo>
                <a:cubicBezTo>
                  <a:pt x="209121" y="148801"/>
                  <a:pt x="214840" y="150412"/>
                  <a:pt x="219680" y="153049"/>
                </a:cubicBezTo>
                <a:cubicBezTo>
                  <a:pt x="224812" y="155831"/>
                  <a:pt x="231265" y="153927"/>
                  <a:pt x="233905" y="148801"/>
                </a:cubicBezTo>
                <a:cubicBezTo>
                  <a:pt x="236691" y="143675"/>
                  <a:pt x="234784" y="137231"/>
                  <a:pt x="229652" y="134448"/>
                </a:cubicBezTo>
                <a:cubicBezTo>
                  <a:pt x="215720" y="127016"/>
                  <a:pt x="198095" y="125093"/>
                  <a:pt x="179418" y="126430"/>
                </a:cubicBezTo>
                <a:close/>
                <a:moveTo>
                  <a:pt x="424341" y="60293"/>
                </a:moveTo>
                <a:cubicBezTo>
                  <a:pt x="405663" y="58977"/>
                  <a:pt x="388037" y="60927"/>
                  <a:pt x="374104" y="68396"/>
                </a:cubicBezTo>
                <a:cubicBezTo>
                  <a:pt x="368970" y="71179"/>
                  <a:pt x="367064" y="77476"/>
                  <a:pt x="369850" y="82602"/>
                </a:cubicBezTo>
                <a:cubicBezTo>
                  <a:pt x="372637" y="87728"/>
                  <a:pt x="378943" y="89632"/>
                  <a:pt x="384076" y="86996"/>
                </a:cubicBezTo>
                <a:cubicBezTo>
                  <a:pt x="388916" y="84360"/>
                  <a:pt x="394636" y="82749"/>
                  <a:pt x="400942" y="81724"/>
                </a:cubicBezTo>
                <a:cubicBezTo>
                  <a:pt x="428514" y="77623"/>
                  <a:pt x="467379" y="88314"/>
                  <a:pt x="498471" y="100177"/>
                </a:cubicBezTo>
                <a:cubicBezTo>
                  <a:pt x="515630" y="106621"/>
                  <a:pt x="530442" y="113358"/>
                  <a:pt x="539828" y="118192"/>
                </a:cubicBezTo>
                <a:cubicBezTo>
                  <a:pt x="541442" y="119070"/>
                  <a:pt x="543055" y="119363"/>
                  <a:pt x="544668" y="119363"/>
                </a:cubicBezTo>
                <a:cubicBezTo>
                  <a:pt x="548481" y="119363"/>
                  <a:pt x="552148" y="117313"/>
                  <a:pt x="554054" y="113651"/>
                </a:cubicBezTo>
                <a:cubicBezTo>
                  <a:pt x="556694" y="108525"/>
                  <a:pt x="554641" y="102228"/>
                  <a:pt x="549508" y="99445"/>
                </a:cubicBezTo>
                <a:cubicBezTo>
                  <a:pt x="545878" y="97578"/>
                  <a:pt x="480376" y="64240"/>
                  <a:pt x="424341" y="60293"/>
                </a:cubicBezTo>
                <a:close/>
                <a:moveTo>
                  <a:pt x="179418" y="60293"/>
                </a:moveTo>
                <a:cubicBezTo>
                  <a:pt x="123386" y="64240"/>
                  <a:pt x="57889" y="97578"/>
                  <a:pt x="54260" y="99445"/>
                </a:cubicBezTo>
                <a:cubicBezTo>
                  <a:pt x="49127" y="102228"/>
                  <a:pt x="47074" y="108525"/>
                  <a:pt x="49714" y="113651"/>
                </a:cubicBezTo>
                <a:cubicBezTo>
                  <a:pt x="51620" y="117313"/>
                  <a:pt x="55287" y="119363"/>
                  <a:pt x="59099" y="119363"/>
                </a:cubicBezTo>
                <a:cubicBezTo>
                  <a:pt x="60713" y="119363"/>
                  <a:pt x="62472" y="119070"/>
                  <a:pt x="63939" y="118192"/>
                </a:cubicBezTo>
                <a:cubicBezTo>
                  <a:pt x="73324" y="113358"/>
                  <a:pt x="88136" y="106621"/>
                  <a:pt x="105147" y="100177"/>
                </a:cubicBezTo>
                <a:cubicBezTo>
                  <a:pt x="136383" y="88314"/>
                  <a:pt x="175245" y="77623"/>
                  <a:pt x="202962" y="81724"/>
                </a:cubicBezTo>
                <a:cubicBezTo>
                  <a:pt x="209121" y="82749"/>
                  <a:pt x="214840" y="84360"/>
                  <a:pt x="219680" y="86996"/>
                </a:cubicBezTo>
                <a:cubicBezTo>
                  <a:pt x="224812" y="89632"/>
                  <a:pt x="231265" y="87728"/>
                  <a:pt x="233905" y="82602"/>
                </a:cubicBezTo>
                <a:cubicBezTo>
                  <a:pt x="236691" y="77476"/>
                  <a:pt x="234784" y="71179"/>
                  <a:pt x="229652" y="68396"/>
                </a:cubicBezTo>
                <a:cubicBezTo>
                  <a:pt x="215720" y="60927"/>
                  <a:pt x="198095" y="58977"/>
                  <a:pt x="179418" y="60293"/>
                </a:cubicBezTo>
                <a:close/>
                <a:moveTo>
                  <a:pt x="402115" y="0"/>
                </a:moveTo>
                <a:cubicBezTo>
                  <a:pt x="454179" y="0"/>
                  <a:pt x="523109" y="21676"/>
                  <a:pt x="607145" y="64295"/>
                </a:cubicBezTo>
                <a:lnTo>
                  <a:pt x="607145" y="399683"/>
                </a:lnTo>
                <a:cubicBezTo>
                  <a:pt x="570187" y="382548"/>
                  <a:pt x="474858" y="341686"/>
                  <a:pt x="398449" y="341686"/>
                </a:cubicBezTo>
                <a:cubicBezTo>
                  <a:pt x="356944" y="341686"/>
                  <a:pt x="331132" y="353988"/>
                  <a:pt x="315000" y="370538"/>
                </a:cubicBezTo>
                <a:cubicBezTo>
                  <a:pt x="314413" y="371124"/>
                  <a:pt x="313827" y="371710"/>
                  <a:pt x="313240" y="372296"/>
                </a:cubicBezTo>
                <a:lnTo>
                  <a:pt x="313240" y="50235"/>
                </a:lnTo>
                <a:cubicBezTo>
                  <a:pt x="313387" y="49356"/>
                  <a:pt x="313827" y="47892"/>
                  <a:pt x="314560" y="45988"/>
                </a:cubicBezTo>
                <a:cubicBezTo>
                  <a:pt x="319400" y="33100"/>
                  <a:pt x="338319" y="0"/>
                  <a:pt x="402115" y="0"/>
                </a:cubicBezTo>
                <a:close/>
                <a:moveTo>
                  <a:pt x="205015" y="0"/>
                </a:moveTo>
                <a:cubicBezTo>
                  <a:pt x="268954" y="0"/>
                  <a:pt x="287725" y="33246"/>
                  <a:pt x="292564" y="45988"/>
                </a:cubicBezTo>
                <a:cubicBezTo>
                  <a:pt x="292417" y="46574"/>
                  <a:pt x="292271" y="47013"/>
                  <a:pt x="292271" y="47013"/>
                </a:cubicBezTo>
                <a:cubicBezTo>
                  <a:pt x="292124" y="47745"/>
                  <a:pt x="292124" y="48331"/>
                  <a:pt x="292124" y="49064"/>
                </a:cubicBezTo>
                <a:lnTo>
                  <a:pt x="292124" y="370538"/>
                </a:lnTo>
                <a:cubicBezTo>
                  <a:pt x="275993" y="353988"/>
                  <a:pt x="250183" y="341686"/>
                  <a:pt x="208534" y="341686"/>
                </a:cubicBezTo>
                <a:cubicBezTo>
                  <a:pt x="132277" y="341686"/>
                  <a:pt x="36809" y="382548"/>
                  <a:pt x="0" y="399683"/>
                </a:cubicBezTo>
                <a:lnTo>
                  <a:pt x="0" y="64295"/>
                </a:lnTo>
                <a:cubicBezTo>
                  <a:pt x="84030" y="21676"/>
                  <a:pt x="152955" y="0"/>
                  <a:pt x="205015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5835053" y="809489"/>
            <a:ext cx="495959" cy="495959"/>
            <a:chOff x="6529585" y="809489"/>
            <a:chExt cx="495959" cy="495959"/>
          </a:xfrm>
        </p:grpSpPr>
        <p:sp>
          <p:nvSpPr>
            <p:cNvPr id="82" name="íṥļîḓê"/>
            <p:cNvSpPr/>
            <p:nvPr/>
          </p:nvSpPr>
          <p:spPr>
            <a:xfrm>
              <a:off x="6529585" y="809489"/>
              <a:ext cx="495959" cy="49595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3" name="íṥlíḓê"/>
            <p:cNvSpPr/>
            <p:nvPr/>
          </p:nvSpPr>
          <p:spPr>
            <a:xfrm>
              <a:off x="6575438" y="855342"/>
              <a:ext cx="404253" cy="40425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4" name="ïśļiḑé"/>
            <p:cNvSpPr/>
            <p:nvPr/>
          </p:nvSpPr>
          <p:spPr>
            <a:xfrm>
              <a:off x="6653246" y="975629"/>
              <a:ext cx="248637" cy="163678"/>
            </a:xfrm>
            <a:custGeom>
              <a:avLst/>
              <a:gdLst>
                <a:gd name="connsiteX0" fmla="*/ 424341 w 607145"/>
                <a:gd name="connsiteY0" fmla="*/ 192546 h 399683"/>
                <a:gd name="connsiteX1" fmla="*/ 374104 w 607145"/>
                <a:gd name="connsiteY1" fmla="*/ 200647 h 399683"/>
                <a:gd name="connsiteX2" fmla="*/ 369850 w 607145"/>
                <a:gd name="connsiteY2" fmla="*/ 214854 h 399683"/>
                <a:gd name="connsiteX3" fmla="*/ 384076 w 607145"/>
                <a:gd name="connsiteY3" fmla="*/ 219247 h 399683"/>
                <a:gd name="connsiteX4" fmla="*/ 400942 w 607145"/>
                <a:gd name="connsiteY4" fmla="*/ 213975 h 399683"/>
                <a:gd name="connsiteX5" fmla="*/ 498617 w 607145"/>
                <a:gd name="connsiteY5" fmla="*/ 232429 h 399683"/>
                <a:gd name="connsiteX6" fmla="*/ 539828 w 607145"/>
                <a:gd name="connsiteY6" fmla="*/ 250443 h 399683"/>
                <a:gd name="connsiteX7" fmla="*/ 544668 w 607145"/>
                <a:gd name="connsiteY7" fmla="*/ 251615 h 399683"/>
                <a:gd name="connsiteX8" fmla="*/ 554054 w 607145"/>
                <a:gd name="connsiteY8" fmla="*/ 245903 h 399683"/>
                <a:gd name="connsiteX9" fmla="*/ 549508 w 607145"/>
                <a:gd name="connsiteY9" fmla="*/ 231843 h 399683"/>
                <a:gd name="connsiteX10" fmla="*/ 424341 w 607145"/>
                <a:gd name="connsiteY10" fmla="*/ 192546 h 399683"/>
                <a:gd name="connsiteX11" fmla="*/ 179418 w 607145"/>
                <a:gd name="connsiteY11" fmla="*/ 192544 h 399683"/>
                <a:gd name="connsiteX12" fmla="*/ 54260 w 607145"/>
                <a:gd name="connsiteY12" fmla="*/ 231696 h 399683"/>
                <a:gd name="connsiteX13" fmla="*/ 49714 w 607145"/>
                <a:gd name="connsiteY13" fmla="*/ 245903 h 399683"/>
                <a:gd name="connsiteX14" fmla="*/ 59099 w 607145"/>
                <a:gd name="connsiteY14" fmla="*/ 251615 h 399683"/>
                <a:gd name="connsiteX15" fmla="*/ 63939 w 607145"/>
                <a:gd name="connsiteY15" fmla="*/ 250443 h 399683"/>
                <a:gd name="connsiteX16" fmla="*/ 105147 w 607145"/>
                <a:gd name="connsiteY16" fmla="*/ 232429 h 399683"/>
                <a:gd name="connsiteX17" fmla="*/ 202962 w 607145"/>
                <a:gd name="connsiteY17" fmla="*/ 213975 h 399683"/>
                <a:gd name="connsiteX18" fmla="*/ 219680 w 607145"/>
                <a:gd name="connsiteY18" fmla="*/ 219247 h 399683"/>
                <a:gd name="connsiteX19" fmla="*/ 233905 w 607145"/>
                <a:gd name="connsiteY19" fmla="*/ 214854 h 399683"/>
                <a:gd name="connsiteX20" fmla="*/ 229652 w 607145"/>
                <a:gd name="connsiteY20" fmla="*/ 200647 h 399683"/>
                <a:gd name="connsiteX21" fmla="*/ 179418 w 607145"/>
                <a:gd name="connsiteY21" fmla="*/ 192544 h 399683"/>
                <a:gd name="connsiteX22" fmla="*/ 424341 w 607145"/>
                <a:gd name="connsiteY22" fmla="*/ 126430 h 399683"/>
                <a:gd name="connsiteX23" fmla="*/ 374104 w 607145"/>
                <a:gd name="connsiteY23" fmla="*/ 134448 h 399683"/>
                <a:gd name="connsiteX24" fmla="*/ 369850 w 607145"/>
                <a:gd name="connsiteY24" fmla="*/ 148801 h 399683"/>
                <a:gd name="connsiteX25" fmla="*/ 384076 w 607145"/>
                <a:gd name="connsiteY25" fmla="*/ 153049 h 399683"/>
                <a:gd name="connsiteX26" fmla="*/ 400942 w 607145"/>
                <a:gd name="connsiteY26" fmla="*/ 147922 h 399683"/>
                <a:gd name="connsiteX27" fmla="*/ 498617 w 607145"/>
                <a:gd name="connsiteY27" fmla="*/ 166376 h 399683"/>
                <a:gd name="connsiteX28" fmla="*/ 539828 w 607145"/>
                <a:gd name="connsiteY28" fmla="*/ 184390 h 399683"/>
                <a:gd name="connsiteX29" fmla="*/ 544668 w 607145"/>
                <a:gd name="connsiteY29" fmla="*/ 185562 h 399683"/>
                <a:gd name="connsiteX30" fmla="*/ 554054 w 607145"/>
                <a:gd name="connsiteY30" fmla="*/ 179850 h 399683"/>
                <a:gd name="connsiteX31" fmla="*/ 549508 w 607145"/>
                <a:gd name="connsiteY31" fmla="*/ 165644 h 399683"/>
                <a:gd name="connsiteX32" fmla="*/ 424341 w 607145"/>
                <a:gd name="connsiteY32" fmla="*/ 126430 h 399683"/>
                <a:gd name="connsiteX33" fmla="*/ 179418 w 607145"/>
                <a:gd name="connsiteY33" fmla="*/ 126430 h 399683"/>
                <a:gd name="connsiteX34" fmla="*/ 54260 w 607145"/>
                <a:gd name="connsiteY34" fmla="*/ 165644 h 399683"/>
                <a:gd name="connsiteX35" fmla="*/ 49714 w 607145"/>
                <a:gd name="connsiteY35" fmla="*/ 179850 h 399683"/>
                <a:gd name="connsiteX36" fmla="*/ 59099 w 607145"/>
                <a:gd name="connsiteY36" fmla="*/ 185562 h 399683"/>
                <a:gd name="connsiteX37" fmla="*/ 63939 w 607145"/>
                <a:gd name="connsiteY37" fmla="*/ 184390 h 399683"/>
                <a:gd name="connsiteX38" fmla="*/ 105147 w 607145"/>
                <a:gd name="connsiteY38" fmla="*/ 166376 h 399683"/>
                <a:gd name="connsiteX39" fmla="*/ 202962 w 607145"/>
                <a:gd name="connsiteY39" fmla="*/ 147922 h 399683"/>
                <a:gd name="connsiteX40" fmla="*/ 219680 w 607145"/>
                <a:gd name="connsiteY40" fmla="*/ 153049 h 399683"/>
                <a:gd name="connsiteX41" fmla="*/ 233905 w 607145"/>
                <a:gd name="connsiteY41" fmla="*/ 148801 h 399683"/>
                <a:gd name="connsiteX42" fmla="*/ 229652 w 607145"/>
                <a:gd name="connsiteY42" fmla="*/ 134448 h 399683"/>
                <a:gd name="connsiteX43" fmla="*/ 179418 w 607145"/>
                <a:gd name="connsiteY43" fmla="*/ 126430 h 399683"/>
                <a:gd name="connsiteX44" fmla="*/ 424341 w 607145"/>
                <a:gd name="connsiteY44" fmla="*/ 60293 h 399683"/>
                <a:gd name="connsiteX45" fmla="*/ 374104 w 607145"/>
                <a:gd name="connsiteY45" fmla="*/ 68396 h 399683"/>
                <a:gd name="connsiteX46" fmla="*/ 369850 w 607145"/>
                <a:gd name="connsiteY46" fmla="*/ 82602 h 399683"/>
                <a:gd name="connsiteX47" fmla="*/ 384076 w 607145"/>
                <a:gd name="connsiteY47" fmla="*/ 86996 h 399683"/>
                <a:gd name="connsiteX48" fmla="*/ 400942 w 607145"/>
                <a:gd name="connsiteY48" fmla="*/ 81724 h 399683"/>
                <a:gd name="connsiteX49" fmla="*/ 498471 w 607145"/>
                <a:gd name="connsiteY49" fmla="*/ 100177 h 399683"/>
                <a:gd name="connsiteX50" fmla="*/ 539828 w 607145"/>
                <a:gd name="connsiteY50" fmla="*/ 118192 h 399683"/>
                <a:gd name="connsiteX51" fmla="*/ 544668 w 607145"/>
                <a:gd name="connsiteY51" fmla="*/ 119363 h 399683"/>
                <a:gd name="connsiteX52" fmla="*/ 554054 w 607145"/>
                <a:gd name="connsiteY52" fmla="*/ 113651 h 399683"/>
                <a:gd name="connsiteX53" fmla="*/ 549508 w 607145"/>
                <a:gd name="connsiteY53" fmla="*/ 99445 h 399683"/>
                <a:gd name="connsiteX54" fmla="*/ 424341 w 607145"/>
                <a:gd name="connsiteY54" fmla="*/ 60293 h 399683"/>
                <a:gd name="connsiteX55" fmla="*/ 179418 w 607145"/>
                <a:gd name="connsiteY55" fmla="*/ 60293 h 399683"/>
                <a:gd name="connsiteX56" fmla="*/ 54260 w 607145"/>
                <a:gd name="connsiteY56" fmla="*/ 99445 h 399683"/>
                <a:gd name="connsiteX57" fmla="*/ 49714 w 607145"/>
                <a:gd name="connsiteY57" fmla="*/ 113651 h 399683"/>
                <a:gd name="connsiteX58" fmla="*/ 59099 w 607145"/>
                <a:gd name="connsiteY58" fmla="*/ 119363 h 399683"/>
                <a:gd name="connsiteX59" fmla="*/ 63939 w 607145"/>
                <a:gd name="connsiteY59" fmla="*/ 118192 h 399683"/>
                <a:gd name="connsiteX60" fmla="*/ 105147 w 607145"/>
                <a:gd name="connsiteY60" fmla="*/ 100177 h 399683"/>
                <a:gd name="connsiteX61" fmla="*/ 202962 w 607145"/>
                <a:gd name="connsiteY61" fmla="*/ 81724 h 399683"/>
                <a:gd name="connsiteX62" fmla="*/ 219680 w 607145"/>
                <a:gd name="connsiteY62" fmla="*/ 86996 h 399683"/>
                <a:gd name="connsiteX63" fmla="*/ 233905 w 607145"/>
                <a:gd name="connsiteY63" fmla="*/ 82602 h 399683"/>
                <a:gd name="connsiteX64" fmla="*/ 229652 w 607145"/>
                <a:gd name="connsiteY64" fmla="*/ 68396 h 399683"/>
                <a:gd name="connsiteX65" fmla="*/ 179418 w 607145"/>
                <a:gd name="connsiteY65" fmla="*/ 60293 h 399683"/>
                <a:gd name="connsiteX66" fmla="*/ 402115 w 607145"/>
                <a:gd name="connsiteY66" fmla="*/ 0 h 399683"/>
                <a:gd name="connsiteX67" fmla="*/ 607145 w 607145"/>
                <a:gd name="connsiteY67" fmla="*/ 64295 h 399683"/>
                <a:gd name="connsiteX68" fmla="*/ 607145 w 607145"/>
                <a:gd name="connsiteY68" fmla="*/ 399683 h 399683"/>
                <a:gd name="connsiteX69" fmla="*/ 398449 w 607145"/>
                <a:gd name="connsiteY69" fmla="*/ 341686 h 399683"/>
                <a:gd name="connsiteX70" fmla="*/ 315000 w 607145"/>
                <a:gd name="connsiteY70" fmla="*/ 370538 h 399683"/>
                <a:gd name="connsiteX71" fmla="*/ 313240 w 607145"/>
                <a:gd name="connsiteY71" fmla="*/ 372296 h 399683"/>
                <a:gd name="connsiteX72" fmla="*/ 313240 w 607145"/>
                <a:gd name="connsiteY72" fmla="*/ 50235 h 399683"/>
                <a:gd name="connsiteX73" fmla="*/ 314560 w 607145"/>
                <a:gd name="connsiteY73" fmla="*/ 45988 h 399683"/>
                <a:gd name="connsiteX74" fmla="*/ 402115 w 607145"/>
                <a:gd name="connsiteY74" fmla="*/ 0 h 399683"/>
                <a:gd name="connsiteX75" fmla="*/ 205015 w 607145"/>
                <a:gd name="connsiteY75" fmla="*/ 0 h 399683"/>
                <a:gd name="connsiteX76" fmla="*/ 292564 w 607145"/>
                <a:gd name="connsiteY76" fmla="*/ 45988 h 399683"/>
                <a:gd name="connsiteX77" fmla="*/ 292271 w 607145"/>
                <a:gd name="connsiteY77" fmla="*/ 47013 h 399683"/>
                <a:gd name="connsiteX78" fmla="*/ 292124 w 607145"/>
                <a:gd name="connsiteY78" fmla="*/ 49064 h 399683"/>
                <a:gd name="connsiteX79" fmla="*/ 292124 w 607145"/>
                <a:gd name="connsiteY79" fmla="*/ 370538 h 399683"/>
                <a:gd name="connsiteX80" fmla="*/ 208534 w 607145"/>
                <a:gd name="connsiteY80" fmla="*/ 341686 h 399683"/>
                <a:gd name="connsiteX81" fmla="*/ 0 w 607145"/>
                <a:gd name="connsiteY81" fmla="*/ 399683 h 399683"/>
                <a:gd name="connsiteX82" fmla="*/ 0 w 607145"/>
                <a:gd name="connsiteY82" fmla="*/ 64295 h 399683"/>
                <a:gd name="connsiteX83" fmla="*/ 205015 w 607145"/>
                <a:gd name="connsiteY83" fmla="*/ 0 h 39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607145" h="399683">
                  <a:moveTo>
                    <a:pt x="424341" y="192546"/>
                  </a:moveTo>
                  <a:cubicBezTo>
                    <a:pt x="405663" y="191228"/>
                    <a:pt x="388037" y="193178"/>
                    <a:pt x="374104" y="200647"/>
                  </a:cubicBezTo>
                  <a:cubicBezTo>
                    <a:pt x="368970" y="203430"/>
                    <a:pt x="367064" y="209728"/>
                    <a:pt x="369850" y="214854"/>
                  </a:cubicBezTo>
                  <a:cubicBezTo>
                    <a:pt x="372637" y="219980"/>
                    <a:pt x="378943" y="221884"/>
                    <a:pt x="384076" y="219247"/>
                  </a:cubicBezTo>
                  <a:cubicBezTo>
                    <a:pt x="388916" y="216611"/>
                    <a:pt x="394636" y="215000"/>
                    <a:pt x="400942" y="213975"/>
                  </a:cubicBezTo>
                  <a:cubicBezTo>
                    <a:pt x="428514" y="209874"/>
                    <a:pt x="467379" y="220566"/>
                    <a:pt x="498617" y="232429"/>
                  </a:cubicBezTo>
                  <a:cubicBezTo>
                    <a:pt x="515630" y="238873"/>
                    <a:pt x="530442" y="245610"/>
                    <a:pt x="539828" y="250443"/>
                  </a:cubicBezTo>
                  <a:cubicBezTo>
                    <a:pt x="541442" y="251322"/>
                    <a:pt x="543055" y="251615"/>
                    <a:pt x="544668" y="251615"/>
                  </a:cubicBezTo>
                  <a:cubicBezTo>
                    <a:pt x="548481" y="251615"/>
                    <a:pt x="552148" y="249564"/>
                    <a:pt x="554054" y="245903"/>
                  </a:cubicBezTo>
                  <a:cubicBezTo>
                    <a:pt x="556694" y="240777"/>
                    <a:pt x="554641" y="234479"/>
                    <a:pt x="549508" y="231843"/>
                  </a:cubicBezTo>
                  <a:cubicBezTo>
                    <a:pt x="545878" y="229866"/>
                    <a:pt x="480376" y="196501"/>
                    <a:pt x="424341" y="192546"/>
                  </a:cubicBezTo>
                  <a:close/>
                  <a:moveTo>
                    <a:pt x="179418" y="192544"/>
                  </a:moveTo>
                  <a:cubicBezTo>
                    <a:pt x="123386" y="196492"/>
                    <a:pt x="57889" y="229829"/>
                    <a:pt x="54260" y="231696"/>
                  </a:cubicBezTo>
                  <a:cubicBezTo>
                    <a:pt x="49127" y="234479"/>
                    <a:pt x="47074" y="240777"/>
                    <a:pt x="49714" y="245903"/>
                  </a:cubicBezTo>
                  <a:cubicBezTo>
                    <a:pt x="51620" y="249564"/>
                    <a:pt x="55287" y="251615"/>
                    <a:pt x="59099" y="251615"/>
                  </a:cubicBezTo>
                  <a:cubicBezTo>
                    <a:pt x="60713" y="251615"/>
                    <a:pt x="62472" y="251322"/>
                    <a:pt x="63939" y="250443"/>
                  </a:cubicBezTo>
                  <a:cubicBezTo>
                    <a:pt x="73324" y="245610"/>
                    <a:pt x="88136" y="238873"/>
                    <a:pt x="105147" y="232429"/>
                  </a:cubicBezTo>
                  <a:cubicBezTo>
                    <a:pt x="136383" y="220566"/>
                    <a:pt x="175245" y="209874"/>
                    <a:pt x="202962" y="213975"/>
                  </a:cubicBezTo>
                  <a:cubicBezTo>
                    <a:pt x="209121" y="215000"/>
                    <a:pt x="214840" y="216611"/>
                    <a:pt x="219680" y="219247"/>
                  </a:cubicBezTo>
                  <a:cubicBezTo>
                    <a:pt x="224812" y="221884"/>
                    <a:pt x="231118" y="219980"/>
                    <a:pt x="233905" y="214854"/>
                  </a:cubicBezTo>
                  <a:cubicBezTo>
                    <a:pt x="236691" y="209728"/>
                    <a:pt x="234784" y="203430"/>
                    <a:pt x="229652" y="200647"/>
                  </a:cubicBezTo>
                  <a:cubicBezTo>
                    <a:pt x="215720" y="193178"/>
                    <a:pt x="198095" y="191228"/>
                    <a:pt x="179418" y="192544"/>
                  </a:cubicBezTo>
                  <a:close/>
                  <a:moveTo>
                    <a:pt x="424341" y="126430"/>
                  </a:moveTo>
                  <a:cubicBezTo>
                    <a:pt x="405663" y="125093"/>
                    <a:pt x="388037" y="127016"/>
                    <a:pt x="374104" y="134448"/>
                  </a:cubicBezTo>
                  <a:cubicBezTo>
                    <a:pt x="368970" y="137231"/>
                    <a:pt x="367064" y="143675"/>
                    <a:pt x="369850" y="148801"/>
                  </a:cubicBezTo>
                  <a:cubicBezTo>
                    <a:pt x="372637" y="153927"/>
                    <a:pt x="378943" y="155831"/>
                    <a:pt x="384076" y="153049"/>
                  </a:cubicBezTo>
                  <a:cubicBezTo>
                    <a:pt x="388916" y="150559"/>
                    <a:pt x="394636" y="148801"/>
                    <a:pt x="400942" y="147922"/>
                  </a:cubicBezTo>
                  <a:cubicBezTo>
                    <a:pt x="428514" y="143822"/>
                    <a:pt x="467379" y="154513"/>
                    <a:pt x="498617" y="166376"/>
                  </a:cubicBezTo>
                  <a:cubicBezTo>
                    <a:pt x="515630" y="172820"/>
                    <a:pt x="530442" y="179557"/>
                    <a:pt x="539828" y="184390"/>
                  </a:cubicBezTo>
                  <a:cubicBezTo>
                    <a:pt x="541442" y="185123"/>
                    <a:pt x="543055" y="185562"/>
                    <a:pt x="544668" y="185562"/>
                  </a:cubicBezTo>
                  <a:cubicBezTo>
                    <a:pt x="548481" y="185562"/>
                    <a:pt x="552148" y="183512"/>
                    <a:pt x="554054" y="179850"/>
                  </a:cubicBezTo>
                  <a:cubicBezTo>
                    <a:pt x="556694" y="174724"/>
                    <a:pt x="554641" y="168280"/>
                    <a:pt x="549508" y="165644"/>
                  </a:cubicBezTo>
                  <a:cubicBezTo>
                    <a:pt x="545878" y="163777"/>
                    <a:pt x="480376" y="130439"/>
                    <a:pt x="424341" y="126430"/>
                  </a:cubicBezTo>
                  <a:close/>
                  <a:moveTo>
                    <a:pt x="179418" y="126430"/>
                  </a:moveTo>
                  <a:cubicBezTo>
                    <a:pt x="123386" y="130439"/>
                    <a:pt x="57889" y="163777"/>
                    <a:pt x="54260" y="165644"/>
                  </a:cubicBezTo>
                  <a:cubicBezTo>
                    <a:pt x="49127" y="168280"/>
                    <a:pt x="47074" y="174724"/>
                    <a:pt x="49714" y="179850"/>
                  </a:cubicBezTo>
                  <a:cubicBezTo>
                    <a:pt x="51620" y="183512"/>
                    <a:pt x="55287" y="185562"/>
                    <a:pt x="59099" y="185562"/>
                  </a:cubicBezTo>
                  <a:cubicBezTo>
                    <a:pt x="60713" y="185562"/>
                    <a:pt x="62472" y="185123"/>
                    <a:pt x="63939" y="184390"/>
                  </a:cubicBezTo>
                  <a:cubicBezTo>
                    <a:pt x="73324" y="179557"/>
                    <a:pt x="88136" y="172820"/>
                    <a:pt x="105147" y="166376"/>
                  </a:cubicBezTo>
                  <a:cubicBezTo>
                    <a:pt x="136383" y="154513"/>
                    <a:pt x="175245" y="143675"/>
                    <a:pt x="202962" y="147922"/>
                  </a:cubicBezTo>
                  <a:cubicBezTo>
                    <a:pt x="209121" y="148801"/>
                    <a:pt x="214840" y="150412"/>
                    <a:pt x="219680" y="153049"/>
                  </a:cubicBezTo>
                  <a:cubicBezTo>
                    <a:pt x="224812" y="155831"/>
                    <a:pt x="231265" y="153927"/>
                    <a:pt x="233905" y="148801"/>
                  </a:cubicBezTo>
                  <a:cubicBezTo>
                    <a:pt x="236691" y="143675"/>
                    <a:pt x="234784" y="137231"/>
                    <a:pt x="229652" y="134448"/>
                  </a:cubicBezTo>
                  <a:cubicBezTo>
                    <a:pt x="215720" y="127016"/>
                    <a:pt x="198095" y="125093"/>
                    <a:pt x="179418" y="126430"/>
                  </a:cubicBezTo>
                  <a:close/>
                  <a:moveTo>
                    <a:pt x="424341" y="60293"/>
                  </a:moveTo>
                  <a:cubicBezTo>
                    <a:pt x="405663" y="58977"/>
                    <a:pt x="388037" y="60927"/>
                    <a:pt x="374104" y="68396"/>
                  </a:cubicBezTo>
                  <a:cubicBezTo>
                    <a:pt x="368970" y="71179"/>
                    <a:pt x="367064" y="77476"/>
                    <a:pt x="369850" y="82602"/>
                  </a:cubicBezTo>
                  <a:cubicBezTo>
                    <a:pt x="372637" y="87728"/>
                    <a:pt x="378943" y="89632"/>
                    <a:pt x="384076" y="86996"/>
                  </a:cubicBezTo>
                  <a:cubicBezTo>
                    <a:pt x="388916" y="84360"/>
                    <a:pt x="394636" y="82749"/>
                    <a:pt x="400942" y="81724"/>
                  </a:cubicBezTo>
                  <a:cubicBezTo>
                    <a:pt x="428514" y="77623"/>
                    <a:pt x="467379" y="88314"/>
                    <a:pt x="498471" y="100177"/>
                  </a:cubicBezTo>
                  <a:cubicBezTo>
                    <a:pt x="515630" y="106621"/>
                    <a:pt x="530442" y="113358"/>
                    <a:pt x="539828" y="118192"/>
                  </a:cubicBezTo>
                  <a:cubicBezTo>
                    <a:pt x="541442" y="119070"/>
                    <a:pt x="543055" y="119363"/>
                    <a:pt x="544668" y="119363"/>
                  </a:cubicBezTo>
                  <a:cubicBezTo>
                    <a:pt x="548481" y="119363"/>
                    <a:pt x="552148" y="117313"/>
                    <a:pt x="554054" y="113651"/>
                  </a:cubicBezTo>
                  <a:cubicBezTo>
                    <a:pt x="556694" y="108525"/>
                    <a:pt x="554641" y="102228"/>
                    <a:pt x="549508" y="99445"/>
                  </a:cubicBezTo>
                  <a:cubicBezTo>
                    <a:pt x="545878" y="97578"/>
                    <a:pt x="480376" y="64240"/>
                    <a:pt x="424341" y="60293"/>
                  </a:cubicBezTo>
                  <a:close/>
                  <a:moveTo>
                    <a:pt x="179418" y="60293"/>
                  </a:moveTo>
                  <a:cubicBezTo>
                    <a:pt x="123386" y="64240"/>
                    <a:pt x="57889" y="97578"/>
                    <a:pt x="54260" y="99445"/>
                  </a:cubicBezTo>
                  <a:cubicBezTo>
                    <a:pt x="49127" y="102228"/>
                    <a:pt x="47074" y="108525"/>
                    <a:pt x="49714" y="113651"/>
                  </a:cubicBezTo>
                  <a:cubicBezTo>
                    <a:pt x="51620" y="117313"/>
                    <a:pt x="55287" y="119363"/>
                    <a:pt x="59099" y="119363"/>
                  </a:cubicBezTo>
                  <a:cubicBezTo>
                    <a:pt x="60713" y="119363"/>
                    <a:pt x="62472" y="119070"/>
                    <a:pt x="63939" y="118192"/>
                  </a:cubicBezTo>
                  <a:cubicBezTo>
                    <a:pt x="73324" y="113358"/>
                    <a:pt x="88136" y="106621"/>
                    <a:pt x="105147" y="100177"/>
                  </a:cubicBezTo>
                  <a:cubicBezTo>
                    <a:pt x="136383" y="88314"/>
                    <a:pt x="175245" y="77623"/>
                    <a:pt x="202962" y="81724"/>
                  </a:cubicBezTo>
                  <a:cubicBezTo>
                    <a:pt x="209121" y="82749"/>
                    <a:pt x="214840" y="84360"/>
                    <a:pt x="219680" y="86996"/>
                  </a:cubicBezTo>
                  <a:cubicBezTo>
                    <a:pt x="224812" y="89632"/>
                    <a:pt x="231265" y="87728"/>
                    <a:pt x="233905" y="82602"/>
                  </a:cubicBezTo>
                  <a:cubicBezTo>
                    <a:pt x="236691" y="77476"/>
                    <a:pt x="234784" y="71179"/>
                    <a:pt x="229652" y="68396"/>
                  </a:cubicBezTo>
                  <a:cubicBezTo>
                    <a:pt x="215720" y="60927"/>
                    <a:pt x="198095" y="58977"/>
                    <a:pt x="179418" y="60293"/>
                  </a:cubicBezTo>
                  <a:close/>
                  <a:moveTo>
                    <a:pt x="402115" y="0"/>
                  </a:moveTo>
                  <a:cubicBezTo>
                    <a:pt x="454179" y="0"/>
                    <a:pt x="523109" y="21676"/>
                    <a:pt x="607145" y="64295"/>
                  </a:cubicBezTo>
                  <a:lnTo>
                    <a:pt x="607145" y="399683"/>
                  </a:lnTo>
                  <a:cubicBezTo>
                    <a:pt x="570187" y="382548"/>
                    <a:pt x="474858" y="341686"/>
                    <a:pt x="398449" y="341686"/>
                  </a:cubicBezTo>
                  <a:cubicBezTo>
                    <a:pt x="356944" y="341686"/>
                    <a:pt x="331132" y="353988"/>
                    <a:pt x="315000" y="370538"/>
                  </a:cubicBezTo>
                  <a:cubicBezTo>
                    <a:pt x="314413" y="371124"/>
                    <a:pt x="313827" y="371710"/>
                    <a:pt x="313240" y="372296"/>
                  </a:cubicBezTo>
                  <a:lnTo>
                    <a:pt x="313240" y="50235"/>
                  </a:lnTo>
                  <a:cubicBezTo>
                    <a:pt x="313387" y="49356"/>
                    <a:pt x="313827" y="47892"/>
                    <a:pt x="314560" y="45988"/>
                  </a:cubicBezTo>
                  <a:cubicBezTo>
                    <a:pt x="319400" y="33100"/>
                    <a:pt x="338319" y="0"/>
                    <a:pt x="402115" y="0"/>
                  </a:cubicBezTo>
                  <a:close/>
                  <a:moveTo>
                    <a:pt x="205015" y="0"/>
                  </a:moveTo>
                  <a:cubicBezTo>
                    <a:pt x="268954" y="0"/>
                    <a:pt x="287725" y="33246"/>
                    <a:pt x="292564" y="45988"/>
                  </a:cubicBezTo>
                  <a:cubicBezTo>
                    <a:pt x="292417" y="46574"/>
                    <a:pt x="292271" y="47013"/>
                    <a:pt x="292271" y="47013"/>
                  </a:cubicBezTo>
                  <a:cubicBezTo>
                    <a:pt x="292124" y="47745"/>
                    <a:pt x="292124" y="48331"/>
                    <a:pt x="292124" y="49064"/>
                  </a:cubicBezTo>
                  <a:lnTo>
                    <a:pt x="292124" y="370538"/>
                  </a:lnTo>
                  <a:cubicBezTo>
                    <a:pt x="275993" y="353988"/>
                    <a:pt x="250183" y="341686"/>
                    <a:pt x="208534" y="341686"/>
                  </a:cubicBezTo>
                  <a:cubicBezTo>
                    <a:pt x="132277" y="341686"/>
                    <a:pt x="36809" y="382548"/>
                    <a:pt x="0" y="399683"/>
                  </a:cubicBezTo>
                  <a:lnTo>
                    <a:pt x="0" y="64295"/>
                  </a:lnTo>
                  <a:cubicBezTo>
                    <a:pt x="84030" y="21676"/>
                    <a:pt x="152955" y="0"/>
                    <a:pt x="205015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</p:grpSp>
      <p:cxnSp>
        <p:nvCxnSpPr>
          <p:cNvPr id="85" name="直接连接符 84"/>
          <p:cNvCxnSpPr/>
          <p:nvPr/>
        </p:nvCxnSpPr>
        <p:spPr>
          <a:xfrm>
            <a:off x="6823968" y="1336146"/>
            <a:ext cx="379800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7196890" y="3012469"/>
            <a:ext cx="379800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6527368" y="5370147"/>
            <a:ext cx="3798745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V="1">
            <a:off x="6527368" y="6316510"/>
            <a:ext cx="379800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/>
          <p:cNvGrpSpPr/>
          <p:nvPr/>
        </p:nvGrpSpPr>
        <p:grpSpPr>
          <a:xfrm>
            <a:off x="6880535" y="723491"/>
            <a:ext cx="817163" cy="732782"/>
            <a:chOff x="7575067" y="723491"/>
            <a:chExt cx="817163" cy="732782"/>
          </a:xfrm>
        </p:grpSpPr>
        <p:sp>
          <p:nvSpPr>
            <p:cNvPr id="92" name="文本框 91"/>
            <p:cNvSpPr txBox="1"/>
            <p:nvPr/>
          </p:nvSpPr>
          <p:spPr>
            <a:xfrm>
              <a:off x="7575067" y="748387"/>
              <a:ext cx="7873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1200" cap="none" spc="0" normalizeH="0" baseline="0" noProof="0" dirty="0">
                  <a:ln>
                    <a:noFill/>
                  </a:ln>
                  <a:pattFill prst="narHorz">
                    <a:fgClr>
                      <a:prstClr val="white">
                        <a:lumMod val="75000"/>
                      </a:prstClr>
                    </a:fgClr>
                    <a:bgClr>
                      <a:prstClr val="white"/>
                    </a:bgClr>
                  </a:patt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01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pattFill prst="narHorz">
                  <a:fgClr>
                    <a:prstClr val="white">
                      <a:lumMod val="75000"/>
                    </a:prst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7592006" y="723491"/>
              <a:ext cx="800224" cy="707886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01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7291318" y="2396024"/>
            <a:ext cx="817163" cy="732782"/>
            <a:chOff x="7857580" y="1668314"/>
            <a:chExt cx="817163" cy="732782"/>
          </a:xfrm>
        </p:grpSpPr>
        <p:sp>
          <p:nvSpPr>
            <p:cNvPr id="95" name="文本框 94"/>
            <p:cNvSpPr txBox="1"/>
            <p:nvPr/>
          </p:nvSpPr>
          <p:spPr>
            <a:xfrm>
              <a:off x="7857580" y="1693210"/>
              <a:ext cx="7873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1200" cap="none" spc="0" normalizeH="0" baseline="0" noProof="0" dirty="0">
                  <a:ln>
                    <a:noFill/>
                  </a:ln>
                  <a:pattFill prst="narHorz">
                    <a:fgClr>
                      <a:prstClr val="white">
                        <a:lumMod val="75000"/>
                      </a:prstClr>
                    </a:fgClr>
                    <a:bgClr>
                      <a:prstClr val="white"/>
                    </a:bgClr>
                  </a:patt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02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pattFill prst="narHorz">
                  <a:fgClr>
                    <a:prstClr val="white">
                      <a:lumMod val="75000"/>
                    </a:prst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7874519" y="1668314"/>
              <a:ext cx="800224" cy="707886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02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7291040" y="4112892"/>
            <a:ext cx="817163" cy="732782"/>
            <a:chOff x="8043992" y="2617467"/>
            <a:chExt cx="817163" cy="732782"/>
          </a:xfrm>
        </p:grpSpPr>
        <p:sp>
          <p:nvSpPr>
            <p:cNvPr id="98" name="文本框 97"/>
            <p:cNvSpPr txBox="1"/>
            <p:nvPr/>
          </p:nvSpPr>
          <p:spPr>
            <a:xfrm>
              <a:off x="8043992" y="2642363"/>
              <a:ext cx="7873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1200" cap="none" spc="0" normalizeH="0" baseline="0" noProof="0" dirty="0">
                  <a:ln>
                    <a:noFill/>
                  </a:ln>
                  <a:pattFill prst="narHorz">
                    <a:fgClr>
                      <a:prstClr val="white">
                        <a:lumMod val="75000"/>
                      </a:prstClr>
                    </a:fgClr>
                    <a:bgClr>
                      <a:prstClr val="white"/>
                    </a:bgClr>
                  </a:patt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03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pattFill prst="narHorz">
                  <a:fgClr>
                    <a:prstClr val="white">
                      <a:lumMod val="75000"/>
                    </a:prst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8060931" y="2617467"/>
              <a:ext cx="800224" cy="707886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03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670645" y="5699194"/>
            <a:ext cx="817163" cy="732782"/>
            <a:chOff x="8043992" y="3562419"/>
            <a:chExt cx="817163" cy="732782"/>
          </a:xfrm>
        </p:grpSpPr>
        <p:sp>
          <p:nvSpPr>
            <p:cNvPr id="101" name="文本框 100"/>
            <p:cNvSpPr txBox="1"/>
            <p:nvPr/>
          </p:nvSpPr>
          <p:spPr>
            <a:xfrm>
              <a:off x="8043992" y="3587315"/>
              <a:ext cx="7873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1200" cap="none" spc="0" normalizeH="0" baseline="0" noProof="0" dirty="0">
                  <a:ln>
                    <a:noFill/>
                  </a:ln>
                  <a:pattFill prst="narHorz">
                    <a:fgClr>
                      <a:prstClr val="white">
                        <a:lumMod val="75000"/>
                      </a:prstClr>
                    </a:fgClr>
                    <a:bgClr>
                      <a:prstClr val="white"/>
                    </a:bgClr>
                  </a:patt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04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pattFill prst="narHorz">
                  <a:fgClr>
                    <a:prstClr val="white">
                      <a:lumMod val="75000"/>
                    </a:prst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8060931" y="3562419"/>
              <a:ext cx="800224" cy="707886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04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</a:rPr>
              <a:t>Dataset</a:t>
            </a:r>
            <a:endParaRPr lang="en-US" altLang="zh-CN" dirty="0">
              <a:ea typeface="+mn-ea"/>
              <a:cs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1" u="none" strike="noStrike" kern="1200" cap="none" spc="300" normalizeH="0" baseline="0" noProof="0">
                <a:ln>
                  <a:noFill/>
                </a:ln>
                <a:solidFill>
                  <a:srgbClr val="44543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止于至善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email"/>
          <a:srcRect/>
          <a:stretch>
            <a:fillRect/>
          </a:stretch>
        </p:blipFill>
        <p:spPr>
          <a:xfrm>
            <a:off x="1115807" y="1342785"/>
            <a:ext cx="2977628" cy="3209636"/>
          </a:xfrm>
          <a:custGeom>
            <a:avLst/>
            <a:gdLst>
              <a:gd name="connsiteX0" fmla="*/ 0 w 2977628"/>
              <a:gd name="connsiteY0" fmla="*/ 0 h 3209636"/>
              <a:gd name="connsiteX1" fmla="*/ 2977628 w 2977628"/>
              <a:gd name="connsiteY1" fmla="*/ 0 h 3209636"/>
              <a:gd name="connsiteX2" fmla="*/ 2977628 w 2977628"/>
              <a:gd name="connsiteY2" fmla="*/ 3209636 h 3209636"/>
              <a:gd name="connsiteX3" fmla="*/ 0 w 2977628"/>
              <a:gd name="connsiteY3" fmla="*/ 3209636 h 320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7628" h="3209636">
                <a:moveTo>
                  <a:pt x="0" y="0"/>
                </a:moveTo>
                <a:lnTo>
                  <a:pt x="2977628" y="0"/>
                </a:lnTo>
                <a:lnTo>
                  <a:pt x="2977628" y="3209636"/>
                </a:lnTo>
                <a:lnTo>
                  <a:pt x="0" y="3209636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216660" y="347345"/>
            <a:ext cx="3182620" cy="399415"/>
          </a:xfrm>
        </p:spPr>
        <p:txBody>
          <a:bodyPr wrap="square"/>
          <a:lstStyle/>
          <a:p>
            <a:r>
              <a:rPr lang="en-US" dirty="0"/>
              <a:t>Dataset v3.0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4342765" y="1073150"/>
            <a:ext cx="1794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本体</a:t>
            </a:r>
            <a:r>
              <a:rPr lang="en-US" altLang="zh-CN" sz="2400" b="1"/>
              <a:t>v3.0</a:t>
            </a:r>
            <a:endParaRPr lang="en-US" altLang="zh-CN" sz="2400" b="1"/>
          </a:p>
        </p:txBody>
      </p:sp>
      <p:sp>
        <p:nvSpPr>
          <p:cNvPr id="40" name="文本框 39"/>
          <p:cNvSpPr txBox="1"/>
          <p:nvPr/>
        </p:nvSpPr>
        <p:spPr>
          <a:xfrm>
            <a:off x="4698365" y="1769110"/>
            <a:ext cx="662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概念 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4698365" y="2509520"/>
            <a:ext cx="662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属性 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5930265" y="1769110"/>
            <a:ext cx="529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97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5930265" y="2509520"/>
            <a:ext cx="2116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87(</a:t>
            </a:r>
            <a:r>
              <a:rPr lang="zh-CN" altLang="en-US"/>
              <a:t>包含</a:t>
            </a:r>
            <a:r>
              <a:rPr lang="en-US" altLang="zh-CN"/>
              <a:t>25</a:t>
            </a:r>
            <a:r>
              <a:rPr lang="zh-CN" altLang="en-US"/>
              <a:t>个关系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2007235" y="3883660"/>
            <a:ext cx="158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百度百科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3474720" y="3892550"/>
            <a:ext cx="158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互动百科</a:t>
            </a: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933950" y="3892550"/>
            <a:ext cx="158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中文维基百科</a:t>
            </a:r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7006590" y="3901440"/>
            <a:ext cx="116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医学百科</a:t>
            </a:r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723265" y="4679315"/>
            <a:ext cx="111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实体</a:t>
            </a:r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685800" y="5502910"/>
            <a:ext cx="111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三元组</a:t>
            </a:r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2073910" y="4540885"/>
            <a:ext cx="954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30392(4999)</a:t>
            </a:r>
            <a:endParaRPr lang="en-US" altLang="zh-CN" b="1"/>
          </a:p>
        </p:txBody>
      </p:sp>
      <p:sp>
        <p:nvSpPr>
          <p:cNvPr id="54" name="文本框 53"/>
          <p:cNvSpPr txBox="1"/>
          <p:nvPr/>
        </p:nvSpPr>
        <p:spPr>
          <a:xfrm>
            <a:off x="3562985" y="4540885"/>
            <a:ext cx="954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31983(38310)</a:t>
            </a:r>
            <a:endParaRPr lang="en-US" altLang="zh-CN" b="1"/>
          </a:p>
        </p:txBody>
      </p:sp>
      <p:sp>
        <p:nvSpPr>
          <p:cNvPr id="55" name="文本框 54"/>
          <p:cNvSpPr txBox="1"/>
          <p:nvPr/>
        </p:nvSpPr>
        <p:spPr>
          <a:xfrm>
            <a:off x="7077710" y="4540885"/>
            <a:ext cx="9842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ym typeface="+mn-ea"/>
              </a:rPr>
              <a:t>26852(10497)</a:t>
            </a:r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5356225" y="4540885"/>
            <a:ext cx="8496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ym typeface="+mn-ea"/>
              </a:rPr>
              <a:t>1694(512)</a:t>
            </a:r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2073275" y="5364480"/>
            <a:ext cx="9550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ym typeface="+mn-ea"/>
              </a:rPr>
              <a:t>98432(31733)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3529965" y="5373370"/>
            <a:ext cx="11271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ym typeface="+mn-ea"/>
              </a:rPr>
              <a:t>127583(140789)</a:t>
            </a:r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7077710" y="5364480"/>
            <a:ext cx="9785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ym typeface="+mn-ea"/>
              </a:rPr>
              <a:t>     0</a:t>
            </a:r>
            <a:endParaRPr lang="en-US" altLang="zh-CN" b="1">
              <a:sym typeface="+mn-ea"/>
            </a:endParaRPr>
          </a:p>
          <a:p>
            <a:r>
              <a:rPr lang="en-US" altLang="zh-CN" b="1">
                <a:sym typeface="+mn-ea"/>
              </a:rPr>
              <a:t>(85203)</a:t>
            </a:r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5356225" y="5373370"/>
            <a:ext cx="9213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ym typeface="+mn-ea"/>
              </a:rPr>
              <a:t>21714(3429)</a:t>
            </a:r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10690860" y="3883660"/>
            <a:ext cx="756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总计</a:t>
            </a:r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0629900" y="4540885"/>
            <a:ext cx="9702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b="1">
                <a:sym typeface="+mn-ea"/>
              </a:rPr>
              <a:t>99328</a:t>
            </a:r>
            <a:endParaRPr lang="en-US" altLang="zh-CN" b="1">
              <a:sym typeface="+mn-ea"/>
            </a:endParaRPr>
          </a:p>
          <a:p>
            <a:pPr algn="l"/>
            <a:r>
              <a:rPr lang="en-US" altLang="zh-CN" b="1">
                <a:sym typeface="+mn-ea"/>
              </a:rPr>
              <a:t>(54318)</a:t>
            </a:r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10566400" y="5373370"/>
            <a:ext cx="10845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ym typeface="+mn-ea"/>
              </a:rPr>
              <a:t>253880</a:t>
            </a:r>
            <a:endParaRPr lang="zh-CN" altLang="en-US" b="1">
              <a:sym typeface="+mn-ea"/>
            </a:endParaRPr>
          </a:p>
          <a:p>
            <a:pPr algn="l"/>
            <a:r>
              <a:rPr lang="en-US" altLang="zh-CN" b="1"/>
              <a:t>(261154)</a:t>
            </a:r>
            <a:endParaRPr lang="en-US" altLang="zh-CN" b="1"/>
          </a:p>
        </p:txBody>
      </p:sp>
      <p:sp>
        <p:nvSpPr>
          <p:cNvPr id="64" name="文本框 63"/>
          <p:cNvSpPr txBox="1"/>
          <p:nvPr/>
        </p:nvSpPr>
        <p:spPr>
          <a:xfrm>
            <a:off x="556895" y="3199130"/>
            <a:ext cx="2301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数据</a:t>
            </a:r>
            <a:r>
              <a:rPr lang="en-US" altLang="zh-CN" sz="2400" b="1"/>
              <a:t>v3.0(v2.0)</a:t>
            </a:r>
            <a:endParaRPr lang="en-US" altLang="zh-CN" sz="2400" b="1"/>
          </a:p>
        </p:txBody>
      </p:sp>
      <p:sp>
        <p:nvSpPr>
          <p:cNvPr id="65" name="文本框 64"/>
          <p:cNvSpPr txBox="1"/>
          <p:nvPr/>
        </p:nvSpPr>
        <p:spPr>
          <a:xfrm>
            <a:off x="8585200" y="3901440"/>
            <a:ext cx="158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英文维基百科</a:t>
            </a:r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9006840" y="4540885"/>
            <a:ext cx="6908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b="1">
                <a:sym typeface="+mn-ea"/>
              </a:rPr>
              <a:t>8407</a:t>
            </a:r>
            <a:endParaRPr lang="en-US" altLang="zh-CN" b="1">
              <a:sym typeface="+mn-ea"/>
            </a:endParaRPr>
          </a:p>
          <a:p>
            <a:pPr algn="l"/>
            <a:r>
              <a:rPr lang="en-US" altLang="zh-CN" b="1">
                <a:sym typeface="+mn-ea"/>
              </a:rPr>
              <a:t>  (0)</a:t>
            </a:r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9006840" y="5364480"/>
            <a:ext cx="6908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b="1">
                <a:sym typeface="+mn-ea"/>
              </a:rPr>
              <a:t>6151</a:t>
            </a:r>
            <a:endParaRPr lang="en-US" altLang="zh-CN" b="1">
              <a:sym typeface="+mn-ea"/>
            </a:endParaRPr>
          </a:p>
          <a:p>
            <a:pPr algn="l"/>
            <a:r>
              <a:rPr lang="en-US" altLang="zh-CN" b="1">
                <a:sym typeface="+mn-ea"/>
              </a:rPr>
              <a:t>  (0)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399280" y="2315210"/>
            <a:ext cx="37331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5669280" y="1776730"/>
            <a:ext cx="0" cy="1116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56895" y="4441825"/>
            <a:ext cx="114534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56895" y="5315585"/>
            <a:ext cx="114534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3279140" y="3883660"/>
            <a:ext cx="0" cy="2232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1707515" y="3883660"/>
            <a:ext cx="0" cy="2232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4857750" y="3883660"/>
            <a:ext cx="0" cy="2232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6719570" y="3892550"/>
            <a:ext cx="0" cy="2232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8505825" y="3892550"/>
            <a:ext cx="0" cy="2232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10479405" y="3901440"/>
            <a:ext cx="0" cy="2232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58" grpId="0"/>
      <p:bldP spid="58" grpId="1"/>
      <p:bldP spid="59" grpId="0"/>
      <p:bldP spid="59" grpId="1"/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216660" y="347345"/>
            <a:ext cx="3182620" cy="399415"/>
          </a:xfrm>
        </p:spPr>
        <p:txBody>
          <a:bodyPr wrap="square"/>
          <a:lstStyle/>
          <a:p>
            <a:r>
              <a:rPr lang="en-US" dirty="0"/>
              <a:t>Dataset v3.0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" name="图片 2" descr="resul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4360" y="2565400"/>
            <a:ext cx="3484245" cy="3188335"/>
          </a:xfrm>
          <a:prstGeom prst="rect">
            <a:avLst/>
          </a:prstGeom>
        </p:spPr>
      </p:pic>
      <p:pic>
        <p:nvPicPr>
          <p:cNvPr id="53" name="图片 52" descr="look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" y="1695450"/>
            <a:ext cx="7540625" cy="4332605"/>
          </a:xfrm>
          <a:prstGeom prst="rect">
            <a:avLst/>
          </a:prstGeom>
        </p:spPr>
      </p:pic>
      <p:sp>
        <p:nvSpPr>
          <p:cNvPr id="54" name="文本框 53"/>
          <p:cNvSpPr txBox="1"/>
          <p:nvPr/>
        </p:nvSpPr>
        <p:spPr>
          <a:xfrm>
            <a:off x="2886710" y="1124585"/>
            <a:ext cx="1257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Lookup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469755" y="1964055"/>
            <a:ext cx="1456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SPARQL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cs typeface="+mn-ea"/>
              </a:rPr>
              <a:t>Future Work</a:t>
            </a:r>
            <a:endParaRPr lang="en-US" altLang="zh-CN" dirty="0">
              <a:cs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email"/>
          <a:srcRect/>
          <a:stretch>
            <a:fillRect/>
          </a:stretch>
        </p:blipFill>
        <p:spPr>
          <a:xfrm>
            <a:off x="1132586" y="1337624"/>
            <a:ext cx="2977628" cy="3209636"/>
          </a:xfrm>
          <a:custGeom>
            <a:avLst/>
            <a:gdLst>
              <a:gd name="connsiteX0" fmla="*/ 0 w 2977628"/>
              <a:gd name="connsiteY0" fmla="*/ 0 h 3209636"/>
              <a:gd name="connsiteX1" fmla="*/ 2977628 w 2977628"/>
              <a:gd name="connsiteY1" fmla="*/ 0 h 3209636"/>
              <a:gd name="connsiteX2" fmla="*/ 2977628 w 2977628"/>
              <a:gd name="connsiteY2" fmla="*/ 3209636 h 3209636"/>
              <a:gd name="connsiteX3" fmla="*/ 0 w 2977628"/>
              <a:gd name="connsiteY3" fmla="*/ 3209636 h 320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7628" h="3209636">
                <a:moveTo>
                  <a:pt x="0" y="0"/>
                </a:moveTo>
                <a:lnTo>
                  <a:pt x="2977628" y="0"/>
                </a:lnTo>
                <a:lnTo>
                  <a:pt x="2977628" y="3209636"/>
                </a:lnTo>
                <a:lnTo>
                  <a:pt x="0" y="3209636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216660" y="347345"/>
            <a:ext cx="3182620" cy="399415"/>
          </a:xfrm>
        </p:spPr>
        <p:txBody>
          <a:bodyPr wrap="square"/>
          <a:lstStyle/>
          <a:p>
            <a:r>
              <a:rPr lang="en-US" dirty="0"/>
              <a:t>Future Work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55345" y="1344930"/>
            <a:ext cx="3230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1. </a:t>
            </a: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英文图谱的本体构建</a:t>
            </a:r>
            <a:endParaRPr lang="zh-CN" altLang="en-US"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55345" y="2645410"/>
            <a:ext cx="35966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跨语言知识链接和补充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989330"/>
            <a:ext cx="2416175" cy="561149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535035" y="6196965"/>
            <a:ext cx="690245" cy="36830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597265" y="3850005"/>
            <a:ext cx="529590" cy="36830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933565" y="2287905"/>
            <a:ext cx="1273175" cy="4718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Dementia</a:t>
            </a:r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280660" y="1068705"/>
            <a:ext cx="1161415" cy="5378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老年痴呆</a:t>
            </a:r>
            <a:endParaRPr lang="zh-CN" altLang="en-US"/>
          </a:p>
        </p:txBody>
      </p:sp>
      <p:cxnSp>
        <p:nvCxnSpPr>
          <p:cNvPr id="49" name="曲线连接符 48"/>
          <p:cNvCxnSpPr/>
          <p:nvPr/>
        </p:nvCxnSpPr>
        <p:spPr>
          <a:xfrm>
            <a:off x="6442075" y="1451610"/>
            <a:ext cx="989330" cy="795020"/>
          </a:xfrm>
          <a:prstGeom prst="curvedConnector3">
            <a:avLst>
              <a:gd name="adj1" fmla="val 50064"/>
            </a:avLst>
          </a:prstGeom>
          <a:ln w="12700" cmpd="thickThin">
            <a:solidFill>
              <a:srgbClr val="FFC00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855345" y="3946525"/>
            <a:ext cx="26822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图谱的动态更新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05" y="4633595"/>
            <a:ext cx="2103120" cy="2190115"/>
          </a:xfrm>
          <a:prstGeom prst="rect">
            <a:avLst/>
          </a:prstGeom>
        </p:spPr>
      </p:pic>
      <p:sp>
        <p:nvSpPr>
          <p:cNvPr id="39" name="圆柱形 38"/>
          <p:cNvSpPr/>
          <p:nvPr/>
        </p:nvSpPr>
        <p:spPr>
          <a:xfrm>
            <a:off x="4782185" y="2835910"/>
            <a:ext cx="1591945" cy="92202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CEKG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圆柱形 2"/>
          <p:cNvSpPr/>
          <p:nvPr/>
        </p:nvSpPr>
        <p:spPr>
          <a:xfrm>
            <a:off x="6774180" y="4134485"/>
            <a:ext cx="1591945" cy="92202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Zhishi.me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圆柱形 3"/>
          <p:cNvSpPr/>
          <p:nvPr/>
        </p:nvSpPr>
        <p:spPr>
          <a:xfrm>
            <a:off x="4086225" y="4633595"/>
            <a:ext cx="1591945" cy="92202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Dbpedia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" name="曲线连接符 7"/>
          <p:cNvCxnSpPr>
            <a:stCxn id="39" idx="3"/>
            <a:endCxn id="4" idx="1"/>
          </p:cNvCxnSpPr>
          <p:nvPr/>
        </p:nvCxnSpPr>
        <p:spPr>
          <a:xfrm rot="5400000">
            <a:off x="4792980" y="3847465"/>
            <a:ext cx="875665" cy="695960"/>
          </a:xfrm>
          <a:prstGeom prst="curved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曲线连接符 8"/>
          <p:cNvCxnSpPr>
            <a:stCxn id="39" idx="4"/>
            <a:endCxn id="3" idx="1"/>
          </p:cNvCxnSpPr>
          <p:nvPr/>
        </p:nvCxnSpPr>
        <p:spPr>
          <a:xfrm>
            <a:off x="6374130" y="3296920"/>
            <a:ext cx="1196340" cy="837565"/>
          </a:xfrm>
          <a:prstGeom prst="curvedConnector2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endCxn id="39" idx="1"/>
          </p:cNvCxnSpPr>
          <p:nvPr/>
        </p:nvCxnSpPr>
        <p:spPr>
          <a:xfrm rot="10800000" flipV="1">
            <a:off x="5578475" y="1958340"/>
            <a:ext cx="1055370" cy="87693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4" grpId="1" animBg="1"/>
      <p:bldP spid="19" grpId="0" bldLvl="0" animBg="1"/>
      <p:bldP spid="19" grpId="1" animBg="1"/>
      <p:bldP spid="47" grpId="0" animBg="1"/>
      <p:bldP spid="48" grpId="0" bldLvl="0" animBg="1"/>
      <p:bldP spid="48" grpId="1" animBg="1"/>
      <p:bldP spid="39" grpId="0" animBg="1"/>
      <p:bldP spid="3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667503" y="1794269"/>
            <a:ext cx="5798382" cy="878840"/>
          </a:xfrm>
        </p:spPr>
        <p:txBody>
          <a:bodyPr/>
          <a:lstStyle/>
          <a:p>
            <a:r>
              <a:rPr lang="zh-CN" altLang="en-US" b="1" dirty="0"/>
              <a:t>谢谢！</a:t>
            </a:r>
            <a:endParaRPr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660518" y="3146565"/>
            <a:ext cx="5798382" cy="878840"/>
          </a:xfrm>
        </p:spPr>
        <p:txBody>
          <a:bodyPr/>
          <a:lstStyle/>
          <a:p>
            <a:r>
              <a:rPr lang="en-US" altLang="zh-CN"/>
              <a:t>QUESTION TIME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-190501" y="4189677"/>
            <a:ext cx="5368944" cy="725488"/>
          </a:xfrm>
        </p:spPr>
        <p:txBody>
          <a:bodyPr/>
          <a:lstStyle/>
          <a:p>
            <a:r>
              <a:rPr lang="en-US" altLang="zh-CN" dirty="0">
                <a:ea typeface="+mn-ea"/>
                <a:cs typeface="+mn-ea"/>
              </a:rPr>
              <a:t>Background</a:t>
            </a:r>
            <a:endParaRPr lang="en-US" altLang="zh-CN" dirty="0">
              <a:ea typeface="+mn-ea"/>
              <a:cs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  <a:cs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  <a:cs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email"/>
          <a:srcRect/>
          <a:stretch>
            <a:fillRect/>
          </a:stretch>
        </p:blipFill>
        <p:spPr>
          <a:xfrm>
            <a:off x="904820" y="1342785"/>
            <a:ext cx="2977628" cy="3209636"/>
          </a:xfrm>
          <a:custGeom>
            <a:avLst/>
            <a:gdLst>
              <a:gd name="connsiteX0" fmla="*/ 0 w 2977628"/>
              <a:gd name="connsiteY0" fmla="*/ 0 h 3209636"/>
              <a:gd name="connsiteX1" fmla="*/ 2977628 w 2977628"/>
              <a:gd name="connsiteY1" fmla="*/ 0 h 3209636"/>
              <a:gd name="connsiteX2" fmla="*/ 2977628 w 2977628"/>
              <a:gd name="connsiteY2" fmla="*/ 3209636 h 3209636"/>
              <a:gd name="connsiteX3" fmla="*/ 0 w 2977628"/>
              <a:gd name="connsiteY3" fmla="*/ 3209636 h 320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7628" h="3209636">
                <a:moveTo>
                  <a:pt x="0" y="0"/>
                </a:moveTo>
                <a:lnTo>
                  <a:pt x="2977628" y="0"/>
                </a:lnTo>
                <a:lnTo>
                  <a:pt x="2977628" y="3209636"/>
                </a:lnTo>
                <a:lnTo>
                  <a:pt x="0" y="3209636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en-US" dirty="0"/>
              <a:t>Background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80415" y="1615440"/>
            <a:ext cx="708533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自2019年12月，世界上出现许多不明的病毒性肺炎病例。1月份开始广为扩散，如今这个肺炎席卷全球。 目前全球现有患病人数已超百万，疫情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依然十分严峻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0415" y="3235325"/>
            <a:ext cx="78892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2. </a:t>
            </a:r>
            <a:r>
              <a:rPr lang="zh-CN" altLang="en-US"/>
              <a:t>大量关于新冠肺炎的</a:t>
            </a:r>
            <a:r>
              <a:rPr lang="zh-CN" altLang="en-US" b="1"/>
              <a:t>实时信息</a:t>
            </a:r>
            <a:r>
              <a:rPr lang="zh-CN" altLang="en-US"/>
              <a:t>聚集在</a:t>
            </a:r>
            <a:r>
              <a:rPr lang="en-US" altLang="zh-CN"/>
              <a:t>web</a:t>
            </a:r>
            <a:r>
              <a:rPr lang="zh-CN" altLang="en-US"/>
              <a:t>中，如百科、新闻和专题公众号等，但是缺少整合这些信息的知识库。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0900" y="1454785"/>
            <a:ext cx="3352800" cy="14097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80415" y="4455795"/>
            <a:ext cx="78892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3. </a:t>
            </a:r>
            <a:r>
              <a:rPr lang="zh-CN" altLang="en-US"/>
              <a:t>人们对于新冠病毒认识不足，大量</a:t>
            </a:r>
            <a:r>
              <a:rPr lang="zh-CN" altLang="en-US" b="1"/>
              <a:t>相关问题</a:t>
            </a:r>
            <a:r>
              <a:rPr lang="zh-CN" altLang="en-US"/>
              <a:t>的提出需要及时得到回答。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10030" y="5295265"/>
            <a:ext cx="2287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>
                <a:latin typeface="微软雅黑" panose="020B0503020204020204" charset="-122"/>
                <a:ea typeface="微软雅黑" panose="020B0503020204020204" charset="-122"/>
              </a:rPr>
              <a:t>如何预防新冠肺炎？</a:t>
            </a:r>
            <a:endParaRPr lang="zh-CN" altLang="en-US" i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59885" y="5295265"/>
            <a:ext cx="3033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>
                <a:latin typeface="微软雅黑" panose="020B0503020204020204" charset="-122"/>
                <a:ea typeface="微软雅黑" panose="020B0503020204020204" charset="-122"/>
              </a:rPr>
              <a:t>得了新冠肺炎会有哪些症状？</a:t>
            </a:r>
            <a:endParaRPr lang="zh-CN" altLang="en-US" i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750810" y="5295265"/>
            <a:ext cx="1011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>
                <a:latin typeface="微软雅黑" panose="020B0503020204020204" charset="-122"/>
                <a:ea typeface="微软雅黑" panose="020B0503020204020204" charset="-122"/>
              </a:rPr>
              <a:t>。。。</a:t>
            </a:r>
            <a:endParaRPr lang="zh-CN" altLang="en-US" i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en-US" dirty="0"/>
              <a:t>Purpose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99490" y="1954530"/>
            <a:ext cx="58331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整合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信息，构建知识覆盖面完整的知识库。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9490" y="3933825"/>
            <a:ext cx="45891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提供一套通用的图谱构建方案。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99490" y="2944495"/>
            <a:ext cx="63468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为用户提供相关疾病知识，以提高相关防范意识等。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216660" y="347345"/>
            <a:ext cx="1737360" cy="399415"/>
          </a:xfrm>
        </p:spPr>
        <p:txBody>
          <a:bodyPr wrap="square"/>
          <a:lstStyle/>
          <a:p>
            <a:r>
              <a:rPr lang="en-US" dirty="0"/>
              <a:t>Source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7675" y="1203325"/>
            <a:ext cx="1313815" cy="5257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555" y="1126490"/>
            <a:ext cx="1420495" cy="5219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800" y="1916430"/>
            <a:ext cx="942975" cy="10814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2565" y="2134870"/>
            <a:ext cx="1305560" cy="11036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09955" y="1916430"/>
            <a:ext cx="682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百度百科，互动百科，中文维基百科 </a:t>
            </a:r>
            <a:r>
              <a:rPr lang="en-US" altLang="zh-CN"/>
              <a:t>——</a:t>
            </a:r>
            <a:r>
              <a:rPr lang="zh-CN" altLang="en-US"/>
              <a:t>知识覆盖面广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09955" y="2502535"/>
            <a:ext cx="433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医学百科  </a:t>
            </a:r>
            <a:r>
              <a:rPr lang="en-US" altLang="zh-CN" dirty="0"/>
              <a:t>——</a:t>
            </a:r>
            <a:r>
              <a:rPr lang="zh-CN" altLang="en-US" dirty="0"/>
              <a:t>专业性强，知识权威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60400" y="1126490"/>
            <a:ext cx="2427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Source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0400" y="3310890"/>
            <a:ext cx="18154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Data Type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321800" y="4926965"/>
            <a:ext cx="14649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Title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Infobox</a:t>
            </a:r>
            <a:endParaRPr lang="en-US" altLang="zh-CN"/>
          </a:p>
          <a:p>
            <a:r>
              <a:rPr lang="en-US" altLang="zh-CN"/>
              <a:t>Synonym</a:t>
            </a:r>
            <a:endParaRPr lang="en-US" altLang="zh-CN"/>
          </a:p>
          <a:p>
            <a:r>
              <a:rPr lang="en-US" altLang="zh-CN"/>
              <a:t>Categories</a:t>
            </a:r>
            <a:endParaRPr lang="en-US" altLang="zh-CN"/>
          </a:p>
          <a:p>
            <a:r>
              <a:rPr lang="en-US" altLang="zh-CN"/>
              <a:t>Text</a:t>
            </a:r>
            <a:endParaRPr lang="en-US" altLang="zh-CN"/>
          </a:p>
          <a:p>
            <a:r>
              <a:rPr lang="en-US" altLang="zh-CN"/>
              <a:t>....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43560" y="4558665"/>
            <a:ext cx="2049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>
                <a:sym typeface="+mn-ea"/>
              </a:rPr>
              <a:t>Category System</a:t>
            </a:r>
            <a:endParaRPr lang="en-US" altLang="zh-CN" b="1"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5105" y="4469130"/>
            <a:ext cx="2390140" cy="22110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7445" y="3648075"/>
            <a:ext cx="6877050" cy="62865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931025" y="4469130"/>
            <a:ext cx="1135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>
                <a:sym typeface="+mn-ea"/>
              </a:rPr>
              <a:t>Innerlink</a:t>
            </a:r>
            <a:endParaRPr lang="en-US" altLang="zh-CN" b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Construction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1" u="none" strike="noStrike" kern="1200" cap="none" spc="300" normalizeH="0" baseline="0" noProof="0">
                <a:ln>
                  <a:noFill/>
                </a:ln>
                <a:solidFill>
                  <a:srgbClr val="44543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止于至善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email"/>
          <a:srcRect/>
          <a:stretch>
            <a:fillRect/>
          </a:stretch>
        </p:blipFill>
        <p:spPr>
          <a:xfrm>
            <a:off x="1113695" y="1342785"/>
            <a:ext cx="2977628" cy="3209636"/>
          </a:xfrm>
          <a:custGeom>
            <a:avLst/>
            <a:gdLst>
              <a:gd name="connsiteX0" fmla="*/ 0 w 2977628"/>
              <a:gd name="connsiteY0" fmla="*/ 0 h 3209636"/>
              <a:gd name="connsiteX1" fmla="*/ 2977628 w 2977628"/>
              <a:gd name="connsiteY1" fmla="*/ 0 h 3209636"/>
              <a:gd name="connsiteX2" fmla="*/ 2977628 w 2977628"/>
              <a:gd name="connsiteY2" fmla="*/ 3209636 h 3209636"/>
              <a:gd name="connsiteX3" fmla="*/ 0 w 2977628"/>
              <a:gd name="connsiteY3" fmla="*/ 3209636 h 320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7628" h="3209636">
                <a:moveTo>
                  <a:pt x="0" y="0"/>
                </a:moveTo>
                <a:lnTo>
                  <a:pt x="2977628" y="0"/>
                </a:lnTo>
                <a:lnTo>
                  <a:pt x="2977628" y="3209636"/>
                </a:lnTo>
                <a:lnTo>
                  <a:pt x="0" y="3209636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/>
          <p:cNvSpPr/>
          <p:nvPr/>
        </p:nvSpPr>
        <p:spPr>
          <a:xfrm>
            <a:off x="252095" y="3277235"/>
            <a:ext cx="1654810" cy="2853690"/>
          </a:xfrm>
          <a:prstGeom prst="rect">
            <a:avLst/>
          </a:prstGeom>
          <a:ln w="28575" cmpd="sng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216660" y="347345"/>
            <a:ext cx="1737360" cy="399415"/>
          </a:xfrm>
        </p:spPr>
        <p:txBody>
          <a:bodyPr wrap="square"/>
          <a:lstStyle/>
          <a:p>
            <a:r>
              <a:rPr lang="en-US" dirty="0"/>
              <a:t>Framework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3456305" y="1305560"/>
            <a:ext cx="3863340" cy="1555750"/>
          </a:xfrm>
          <a:prstGeom prst="ellipse">
            <a:avLst/>
          </a:prstGeom>
          <a:ln w="28575" cmpd="sng"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459990" y="3266440"/>
            <a:ext cx="1746250" cy="2849880"/>
          </a:xfrm>
          <a:prstGeom prst="rect">
            <a:avLst/>
          </a:prstGeom>
          <a:ln w="28575" cmpd="sng"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0" y="3373755"/>
            <a:ext cx="11918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Extraction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077710" y="3265805"/>
            <a:ext cx="1389380" cy="2850515"/>
          </a:xfrm>
          <a:prstGeom prst="rect">
            <a:avLst/>
          </a:prstGeom>
          <a:ln w="28575" cmpd="sng"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22490" y="3373755"/>
            <a:ext cx="10991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Integration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24595" y="3277235"/>
            <a:ext cx="1621790" cy="2838450"/>
          </a:xfrm>
          <a:prstGeom prst="rect">
            <a:avLst/>
          </a:prstGeom>
          <a:ln w="28575" cmpd="sng"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07170" y="3373755"/>
            <a:ext cx="12236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Completion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圆柱形 22"/>
          <p:cNvSpPr/>
          <p:nvPr/>
        </p:nvSpPr>
        <p:spPr>
          <a:xfrm>
            <a:off x="5132070" y="3927475"/>
            <a:ext cx="1115695" cy="62674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Hudong KG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圆柱形 23"/>
          <p:cNvSpPr/>
          <p:nvPr/>
        </p:nvSpPr>
        <p:spPr>
          <a:xfrm>
            <a:off x="10787380" y="4246880"/>
            <a:ext cx="1284605" cy="90741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CEKG-COVID19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圆柱形 24"/>
          <p:cNvSpPr/>
          <p:nvPr/>
        </p:nvSpPr>
        <p:spPr>
          <a:xfrm>
            <a:off x="5132070" y="3110230"/>
            <a:ext cx="1119505" cy="63690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Baidu KG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圆柱形 25"/>
          <p:cNvSpPr/>
          <p:nvPr/>
        </p:nvSpPr>
        <p:spPr>
          <a:xfrm>
            <a:off x="5128260" y="4798695"/>
            <a:ext cx="1115695" cy="64262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Medicine KG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圆柱形 26"/>
          <p:cNvSpPr/>
          <p:nvPr/>
        </p:nvSpPr>
        <p:spPr>
          <a:xfrm>
            <a:off x="5130165" y="5662930"/>
            <a:ext cx="1117600" cy="62166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zhWikipedia KG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05631" y="3362325"/>
            <a:ext cx="15011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Data Crawling</a:t>
            </a:r>
            <a:endParaRPr lang="en-US" altLang="zh-CN"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流程图: 多文档 28"/>
          <p:cNvSpPr/>
          <p:nvPr/>
        </p:nvSpPr>
        <p:spPr>
          <a:xfrm>
            <a:off x="5645150" y="1691005"/>
            <a:ext cx="1285240" cy="392430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Baidu Baike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" name="流程图: 多文档 30"/>
          <p:cNvSpPr/>
          <p:nvPr/>
        </p:nvSpPr>
        <p:spPr>
          <a:xfrm>
            <a:off x="3860800" y="1557655"/>
            <a:ext cx="1662430" cy="393065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Medicine Baike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流程图: 多文档 31"/>
          <p:cNvSpPr/>
          <p:nvPr/>
        </p:nvSpPr>
        <p:spPr>
          <a:xfrm>
            <a:off x="3916680" y="2120265"/>
            <a:ext cx="1494155" cy="436880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Hudong Baike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" name="流程图: 多文档 32"/>
          <p:cNvSpPr/>
          <p:nvPr/>
        </p:nvSpPr>
        <p:spPr>
          <a:xfrm>
            <a:off x="5457825" y="2204720"/>
            <a:ext cx="1276350" cy="487680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zhWikipedia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545715" y="4457065"/>
            <a:ext cx="1573530" cy="362585"/>
          </a:xfrm>
          <a:prstGeom prst="rect">
            <a:avLst/>
          </a:prstGeom>
          <a:ln w="28575" cmpd="sng"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Type Inference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47620" y="5036820"/>
            <a:ext cx="1573530" cy="362585"/>
          </a:xfrm>
          <a:prstGeom prst="rect">
            <a:avLst/>
          </a:prstGeom>
          <a:ln w="28575" cmpd="sng"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Property Extraction 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547620" y="5601335"/>
            <a:ext cx="1573530" cy="361950"/>
          </a:xfrm>
          <a:prstGeom prst="rect">
            <a:avLst/>
          </a:prstGeom>
          <a:ln w="28575" cmpd="sng"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Relation Mining 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957945" y="3927475"/>
            <a:ext cx="1372870" cy="356870"/>
          </a:xfrm>
          <a:prstGeom prst="rect">
            <a:avLst/>
          </a:prstGeom>
          <a:ln w="28575" cmpd="sng"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Type Completion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49055" y="5311140"/>
            <a:ext cx="1372870" cy="360680"/>
          </a:xfrm>
          <a:prstGeom prst="rect">
            <a:avLst/>
          </a:prstGeom>
          <a:ln w="28575" cmpd="sng"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Relation Refinement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957945" y="4610100"/>
            <a:ext cx="1372870" cy="362585"/>
          </a:xfrm>
          <a:prstGeom prst="rect">
            <a:avLst/>
          </a:prstGeom>
          <a:ln w="28575" cmpd="sng"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Property Completion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188835" y="5015230"/>
            <a:ext cx="1166495" cy="426085"/>
          </a:xfrm>
          <a:prstGeom prst="rect">
            <a:avLst/>
          </a:prstGeom>
          <a:ln w="28575" cmpd="sng"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Entity Matching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405765" y="3747135"/>
            <a:ext cx="1370330" cy="216000"/>
          </a:xfrm>
          <a:prstGeom prst="roundRect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Title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405765" y="4091940"/>
            <a:ext cx="1370330" cy="216000"/>
          </a:xfrm>
          <a:prstGeom prst="roundRect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Category System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405765" y="4450080"/>
            <a:ext cx="1370330" cy="216000"/>
          </a:xfrm>
          <a:prstGeom prst="roundRect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Infobox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405765" y="4798060"/>
            <a:ext cx="1370330" cy="216000"/>
          </a:xfrm>
          <a:prstGeom prst="roundRect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Innerlink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1" name="直接箭头连接符 50"/>
          <p:cNvCxnSpPr>
            <a:endCxn id="14" idx="1"/>
          </p:cNvCxnSpPr>
          <p:nvPr/>
        </p:nvCxnSpPr>
        <p:spPr>
          <a:xfrm flipV="1">
            <a:off x="1906905" y="4691380"/>
            <a:ext cx="553085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9" idx="3"/>
            <a:endCxn id="24" idx="2"/>
          </p:cNvCxnSpPr>
          <p:nvPr/>
        </p:nvCxnSpPr>
        <p:spPr>
          <a:xfrm>
            <a:off x="10446385" y="4696460"/>
            <a:ext cx="340995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7" idx="3"/>
            <a:endCxn id="19" idx="1"/>
          </p:cNvCxnSpPr>
          <p:nvPr/>
        </p:nvCxnSpPr>
        <p:spPr>
          <a:xfrm>
            <a:off x="8467090" y="4691380"/>
            <a:ext cx="357505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624705" y="3363595"/>
            <a:ext cx="0" cy="266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4624705" y="3362325"/>
            <a:ext cx="46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4625975" y="4264660"/>
            <a:ext cx="46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6251575" y="3363595"/>
            <a:ext cx="43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23" idx="4"/>
          </p:cNvCxnSpPr>
          <p:nvPr/>
        </p:nvCxnSpPr>
        <p:spPr>
          <a:xfrm>
            <a:off x="6247765" y="4241165"/>
            <a:ext cx="43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26" idx="4"/>
          </p:cNvCxnSpPr>
          <p:nvPr/>
        </p:nvCxnSpPr>
        <p:spPr>
          <a:xfrm>
            <a:off x="6243955" y="5120005"/>
            <a:ext cx="43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6247765" y="5986780"/>
            <a:ext cx="43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6683375" y="3362325"/>
            <a:ext cx="0" cy="262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6680200" y="4689475"/>
            <a:ext cx="3975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2547620" y="3855720"/>
            <a:ext cx="1573530" cy="360680"/>
          </a:xfrm>
          <a:prstGeom prst="rect">
            <a:avLst/>
          </a:prstGeom>
          <a:ln w="28575" cmpd="sng"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Taxonomy Construction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5" name="直接箭头连接符 64"/>
          <p:cNvCxnSpPr>
            <a:stCxn id="14" idx="3"/>
          </p:cNvCxnSpPr>
          <p:nvPr/>
        </p:nvCxnSpPr>
        <p:spPr>
          <a:xfrm flipV="1">
            <a:off x="4206240" y="4691380"/>
            <a:ext cx="4279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4624705" y="5137785"/>
            <a:ext cx="46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4625340" y="6018530"/>
            <a:ext cx="46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22" idx="2"/>
          </p:cNvCxnSpPr>
          <p:nvPr/>
        </p:nvCxnSpPr>
        <p:spPr>
          <a:xfrm rot="10800000" flipV="1">
            <a:off x="1079500" y="2083435"/>
            <a:ext cx="2376805" cy="11893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7189470" y="4091940"/>
            <a:ext cx="1166495" cy="426085"/>
          </a:xfrm>
          <a:prstGeom prst="rect">
            <a:avLst/>
          </a:prstGeom>
          <a:ln w="28575" cmpd="sng"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Property Matching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405765" y="5147945"/>
            <a:ext cx="1370330" cy="216000"/>
          </a:xfrm>
          <a:prstGeom prst="roundRect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Synonym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405765" y="5485765"/>
            <a:ext cx="1370330" cy="216000"/>
          </a:xfrm>
          <a:prstGeom prst="roundRect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Categories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405765" y="5811520"/>
            <a:ext cx="1370330" cy="216000"/>
          </a:xfrm>
          <a:prstGeom prst="roundRect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Text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en-US" dirty="0"/>
              <a:t>Ontology Design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82295" y="1170940"/>
            <a:ext cx="3327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6</a:t>
            </a:r>
            <a:r>
              <a:rPr lang="zh-CN" altLang="en-US" sz="2400" b="1"/>
              <a:t>个切入点了解疾病！</a:t>
            </a:r>
            <a:endParaRPr lang="zh-CN" altLang="en-US" sz="2400" b="1"/>
          </a:p>
        </p:txBody>
      </p:sp>
      <p:sp>
        <p:nvSpPr>
          <p:cNvPr id="16" name="文本框 15"/>
          <p:cNvSpPr txBox="1"/>
          <p:nvPr/>
        </p:nvSpPr>
        <p:spPr>
          <a:xfrm>
            <a:off x="842010" y="1886585"/>
            <a:ext cx="3753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这个病有哪些基本</a:t>
            </a:r>
            <a:r>
              <a:rPr lang="zh-CN" altLang="en-US" b="1"/>
              <a:t>信息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42010" y="3328035"/>
            <a:ext cx="3754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3. </a:t>
            </a:r>
            <a:r>
              <a:rPr lang="zh-CN" altLang="en-US" b="1"/>
              <a:t>致病原因</a:t>
            </a:r>
            <a:r>
              <a:rPr lang="zh-CN" altLang="en-US"/>
              <a:t>是什么？细菌还是病毒。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42010" y="4095750"/>
            <a:ext cx="3632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4. </a:t>
            </a:r>
            <a:r>
              <a:rPr lang="zh-CN" altLang="en-US"/>
              <a:t>哪些</a:t>
            </a:r>
            <a:r>
              <a:rPr lang="zh-CN" altLang="en-US" b="1"/>
              <a:t>药物</a:t>
            </a:r>
            <a:r>
              <a:rPr lang="zh-CN" altLang="en-US"/>
              <a:t>可以治疗这种疾病？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41375" y="4834890"/>
            <a:ext cx="3632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5. </a:t>
            </a:r>
            <a:r>
              <a:rPr lang="zh-CN" altLang="en-US"/>
              <a:t>患病了该去哪个</a:t>
            </a:r>
            <a:r>
              <a:rPr lang="zh-CN" altLang="en-US" b="1"/>
              <a:t>科室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42010" y="5551170"/>
            <a:ext cx="3301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6. </a:t>
            </a:r>
            <a:r>
              <a:rPr lang="zh-CN" altLang="en-US"/>
              <a:t>需要做哪些</a:t>
            </a:r>
            <a:r>
              <a:rPr lang="zh-CN" altLang="en-US" b="1"/>
              <a:t>检查项目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730490" y="3328035"/>
            <a:ext cx="831850" cy="5575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疾病</a:t>
            </a:r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562340" y="3328035"/>
            <a:ext cx="708660" cy="5581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属性</a:t>
            </a:r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416675" y="1547495"/>
            <a:ext cx="831850" cy="5575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病毒</a:t>
            </a:r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7248525" y="1547495"/>
            <a:ext cx="708660" cy="5581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属性</a:t>
            </a:r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9711055" y="1548130"/>
            <a:ext cx="831850" cy="5575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细菌</a:t>
            </a: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0542905" y="1548130"/>
            <a:ext cx="708660" cy="5581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属性</a:t>
            </a: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267960" y="4740275"/>
            <a:ext cx="831850" cy="5575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药物</a:t>
            </a:r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6099810" y="4740275"/>
            <a:ext cx="708660" cy="5581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属性</a:t>
            </a: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0167620" y="3791585"/>
            <a:ext cx="831850" cy="5575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科室</a:t>
            </a: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0999470" y="3791585"/>
            <a:ext cx="708660" cy="5581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属性</a:t>
            </a: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8127365" y="5402580"/>
            <a:ext cx="831850" cy="5575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项目</a:t>
            </a:r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959215" y="5402580"/>
            <a:ext cx="708660" cy="5581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属性</a:t>
            </a:r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163820" y="3009265"/>
            <a:ext cx="831850" cy="5575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症状</a:t>
            </a:r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5995670" y="3009265"/>
            <a:ext cx="708660" cy="5581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属性</a:t>
            </a:r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841375" y="2632075"/>
            <a:ext cx="3754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 </a:t>
            </a:r>
            <a:r>
              <a:rPr lang="zh-CN" altLang="en-US"/>
              <a:t>有哪些典型</a:t>
            </a:r>
            <a:r>
              <a:rPr lang="zh-CN" altLang="en-US" b="1"/>
              <a:t>症状</a:t>
            </a:r>
            <a:r>
              <a:rPr lang="zh-CN" altLang="en-US"/>
              <a:t>？</a:t>
            </a:r>
            <a:endParaRPr lang="zh-CN" altLang="en-US"/>
          </a:p>
        </p:txBody>
      </p:sp>
      <p:cxnSp>
        <p:nvCxnSpPr>
          <p:cNvPr id="51" name="直接箭头连接符 50"/>
          <p:cNvCxnSpPr>
            <a:stCxn id="33" idx="0"/>
            <a:endCxn id="36" idx="2"/>
          </p:cNvCxnSpPr>
          <p:nvPr/>
        </p:nvCxnSpPr>
        <p:spPr>
          <a:xfrm flipH="1" flipV="1">
            <a:off x="6832600" y="2105025"/>
            <a:ext cx="1313815" cy="12230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3" idx="0"/>
            <a:endCxn id="38" idx="2"/>
          </p:cNvCxnSpPr>
          <p:nvPr/>
        </p:nvCxnSpPr>
        <p:spPr>
          <a:xfrm flipV="1">
            <a:off x="8146415" y="2105660"/>
            <a:ext cx="1980565" cy="12223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3" idx="2"/>
            <a:endCxn id="44" idx="0"/>
          </p:cNvCxnSpPr>
          <p:nvPr/>
        </p:nvCxnSpPr>
        <p:spPr>
          <a:xfrm>
            <a:off x="8146415" y="3885565"/>
            <a:ext cx="396875" cy="15170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 flipV="1">
            <a:off x="5995670" y="3270250"/>
            <a:ext cx="1734820" cy="3181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3" idx="1"/>
            <a:endCxn id="40" idx="0"/>
          </p:cNvCxnSpPr>
          <p:nvPr/>
        </p:nvCxnSpPr>
        <p:spPr>
          <a:xfrm flipH="1">
            <a:off x="5683885" y="3606800"/>
            <a:ext cx="2046605" cy="11334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3" idx="2"/>
            <a:endCxn id="42" idx="1"/>
          </p:cNvCxnSpPr>
          <p:nvPr/>
        </p:nvCxnSpPr>
        <p:spPr>
          <a:xfrm>
            <a:off x="8146415" y="3885565"/>
            <a:ext cx="2021205" cy="1847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7" grpId="0"/>
      <p:bldP spid="19" grpId="0"/>
      <p:bldP spid="19" grpId="1"/>
      <p:bldP spid="20" grpId="0"/>
      <p:bldP spid="20" grpId="1"/>
      <p:bldP spid="21" grpId="0"/>
      <p:bldP spid="21" grpId="1"/>
      <p:bldP spid="34" grpId="0" animBg="1"/>
      <p:bldP spid="34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8" grpId="0" animBg="1"/>
      <p:bldP spid="48" grpId="1" animBg="1"/>
      <p:bldP spid="49" grpId="0" animBg="1"/>
      <p:bldP spid="49" grpId="1" animBg="1"/>
      <p:bldP spid="50" grpId="0"/>
      <p:bldP spid="50" grpId="1"/>
    </p:bldLst>
  </p:timing>
</p:sld>
</file>

<file path=ppt/tags/tag1.xml><?xml version="1.0" encoding="utf-8"?>
<p:tagLst xmlns:p="http://schemas.openxmlformats.org/presentationml/2006/main">
  <p:tag name="KSO_WM_SLIDE_MODEL_TYPE" val="timeline"/>
</p:tagLst>
</file>

<file path=ppt/tags/tag2.xml><?xml version="1.0" encoding="utf-8"?>
<p:tagLst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SEU">
      <a:dk1>
        <a:sysClr val="windowText" lastClr="000000"/>
      </a:dk1>
      <a:lt1>
        <a:sysClr val="window" lastClr="FFFFFF"/>
      </a:lt1>
      <a:dk2>
        <a:srgbClr val="44546A"/>
      </a:dk2>
      <a:lt2>
        <a:srgbClr val="E3E1DD"/>
      </a:lt2>
      <a:accent1>
        <a:srgbClr val="445437"/>
      </a:accent1>
      <a:accent2>
        <a:srgbClr val="FFCC00"/>
      </a:accent2>
      <a:accent3>
        <a:srgbClr val="2872A1"/>
      </a:accent3>
      <a:accent4>
        <a:srgbClr val="FCB322"/>
      </a:accent4>
      <a:accent5>
        <a:srgbClr val="EA6C00"/>
      </a:accent5>
      <a:accent6>
        <a:srgbClr val="70AD47"/>
      </a:accent6>
      <a:hlink>
        <a:srgbClr val="0563C1"/>
      </a:hlink>
      <a:folHlink>
        <a:srgbClr val="954F72"/>
      </a:folHlink>
    </a:clrScheme>
    <a:fontScheme name="htvr4vcz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3098</Words>
  <Application>WPS 演示</Application>
  <PresentationFormat>宽屏</PresentationFormat>
  <Paragraphs>543</Paragraphs>
  <Slides>25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25</vt:i4>
      </vt:variant>
    </vt:vector>
  </HeadingPairs>
  <TitlesOfParts>
    <vt:vector size="48" baseType="lpstr">
      <vt:lpstr>Arial</vt:lpstr>
      <vt:lpstr>宋体</vt:lpstr>
      <vt:lpstr>Wingdings</vt:lpstr>
      <vt:lpstr>Arial</vt:lpstr>
      <vt:lpstr>微软雅黑</vt:lpstr>
      <vt:lpstr>Calibri</vt:lpstr>
      <vt:lpstr>等线</vt:lpstr>
      <vt:lpstr>Segoe UI</vt:lpstr>
      <vt:lpstr>Segoe UI Light</vt:lpstr>
      <vt:lpstr>Times New Roman</vt:lpstr>
      <vt:lpstr>Arial Unicode MS</vt:lpstr>
      <vt:lpstr>Office 主题​​</vt:lpstr>
      <vt:lpstr>2_OfficePLUS</vt:lpstr>
      <vt:lpstr>1_OfficePLUS</vt:lpstr>
      <vt:lpstr>Excel.Sheet.12</vt:lpstr>
      <vt:lpstr>Excel.Sheet.12</vt:lpstr>
      <vt:lpstr>Excel.Sheet.12</vt:lpstr>
      <vt:lpstr>Excel.Sheet.12</vt:lpstr>
      <vt:lpstr>Excel.Sheet.12</vt:lpstr>
      <vt:lpstr>Excel.Sheet.12</vt:lpstr>
      <vt:lpstr>Excel.Sheet.12</vt:lpstr>
      <vt:lpstr>Excel.Sheet.12</vt:lpstr>
      <vt:lpstr>Excel.Sheet.12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#我给母校送模板#</dc:title>
  <dc:creator>李林昊</dc:creator>
  <cp:keywords>51PPT模板网</cp:keywords>
  <cp:lastModifiedBy>Waie</cp:lastModifiedBy>
  <cp:revision>144</cp:revision>
  <dcterms:created xsi:type="dcterms:W3CDTF">2019-03-11T14:11:00Z</dcterms:created>
  <dcterms:modified xsi:type="dcterms:W3CDTF">2020-04-11T07:47:52Z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2019-04-12T02:41:52.0160681Z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69373f4c-3b11-4ae9-a932-ee563e5098c6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2052-11.1.0.8767</vt:lpwstr>
  </property>
</Properties>
</file>