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7D0"/>
    <a:srgbClr val="4BF6EE"/>
    <a:srgbClr val="38B1AB"/>
    <a:srgbClr val="2F948F"/>
    <a:srgbClr val="C3F1C8"/>
    <a:srgbClr val="49D75F"/>
    <a:srgbClr val="363636"/>
    <a:srgbClr val="51BA5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/>
    <p:restoredTop sz="96327"/>
  </p:normalViewPr>
  <p:slideViewPr>
    <p:cSldViewPr snapToGrid="0">
      <p:cViewPr>
        <p:scale>
          <a:sx n="79" d="100"/>
          <a:sy n="79" d="100"/>
        </p:scale>
        <p:origin x="3264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352-D557-2313-8D48-70D2E9B06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C8FDB-1850-4493-5E5A-208A83603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FC29-2689-F858-DAC1-4C73AA3C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A78D-C860-A38E-DC41-621CD581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2F71C-D7EB-3C31-FF06-969AF2F6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7364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17B2-35C1-0051-DF79-486ADF4A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5063-8B13-1E5F-9E7E-28CC89545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DB27-F7F5-2BDD-49D7-192DF07F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6B16-16E7-1A8F-3FBB-0FC20505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0B4-375B-D7A0-9E50-BB4516B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606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647E7-6FA4-E0F2-C601-929E2F672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6221A-0081-8264-1590-76B5692D8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5C46-CF96-EFE7-F61B-38EDE765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B776-7B3E-5B7F-6963-4FB6B15C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795B-2992-6A8F-8DF6-F004F19E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2897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CCE8-68DB-8DB9-21B8-2FB285FE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22BD-2C71-5849-E2B9-2F5C644E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F486-628F-7C05-BDCF-41BD6E14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F1B4D-34C0-51C1-3C5D-D73FC7C9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28CD-821A-94AE-37B2-9044C1C9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360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2E9-3E35-B84A-28BB-813DF75A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2AEFA-6591-3197-B666-3BC5AC4E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C3D0-C8D4-75AB-D834-4AC41150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05B8-BBDD-1859-8F19-1730654D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57FF0-3682-D4F4-8AEF-10FD0875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37619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2F25-F190-417D-1616-E7FCD695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73B8-7B85-8DF3-A553-747831A25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169C-23A5-BABD-057C-B2762965F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6386F-35A5-ADDB-1BFE-3D676AD4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E6C12-0C86-375E-A014-27F434ED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1D60A-E066-770A-EF78-DAFE232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851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16A7-E118-D1B4-B7CE-CCA09A71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9EF6B-33A8-6341-197D-10C314A76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2442D-C47B-308A-25E9-FF290D8D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DF909-3A1A-CB45-391B-B661FFD97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CB497-6392-1629-4A6C-1C577167B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96318-7165-46C4-A472-C35EA763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41E64-BC03-8794-1D33-E159A92B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E44A4-B3F9-7733-B545-DAAC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71075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95E4-B38D-E10C-4BD4-5A1008C9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14DD8-50CC-DE6C-D03F-16528462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F6DAD-616A-3B24-EB11-6D4B5CD8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AE3C2-A683-F786-1FE1-73B20ECB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682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8B414-63FB-C0DA-1F2F-96934408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2E9A3-3AF2-B9C2-C156-B3A557E4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FC11-34E2-2B57-513D-B34BE8A8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9548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3AFE-F395-B856-0080-A2DCA8A4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82B8-153F-2877-5B10-38DCB102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E3D14-A4DD-EC63-EAA0-69890D233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7EA4-90D7-0E71-43C9-148A7645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322B-230C-CAF0-2B38-401C1B5A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004BC-F331-8B34-167D-1368D376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26549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A180-A203-65C8-BA04-88BFDEDE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976F4-C91A-3968-7EF1-AD45A0885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6FF8-2302-1019-C781-001C0A410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C867-3A82-7E9E-2D7A-97BDD157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C63D-8271-6B79-3CE6-F12BA45D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2CEAD-772D-0236-A577-9E4CE9CE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988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17E69-2F96-89D7-A21E-E7A6B58E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B7AAA-0759-D4E2-A404-BD4DFCEA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AE47-40E5-B62E-15F3-270DE0D04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810D-B3D5-FD44-86C8-81E931018EBC}" type="datetimeFigureOut">
              <a:rPr lang="en-IT" smtClean="0"/>
              <a:t>24/02/23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C4AE-A6EB-3BB7-B1D4-0929F7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B168-9916-2E16-93A0-5744ECEBB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0017-9B85-4047-A2C2-FE7CC357F6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861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D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63C898-5533-85CD-775B-EA0B93AC8A13}"/>
              </a:ext>
            </a:extLst>
          </p:cNvPr>
          <p:cNvSpPr/>
          <p:nvPr/>
        </p:nvSpPr>
        <p:spPr>
          <a:xfrm rot="1153197">
            <a:off x="11925549" y="-786773"/>
            <a:ext cx="923192" cy="8555604"/>
          </a:xfrm>
          <a:prstGeom prst="rect">
            <a:avLst/>
          </a:prstGeom>
          <a:solidFill>
            <a:srgbClr val="2F948F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62580-8437-9FB2-46F9-B044C5845367}"/>
              </a:ext>
            </a:extLst>
          </p:cNvPr>
          <p:cNvSpPr/>
          <p:nvPr/>
        </p:nvSpPr>
        <p:spPr>
          <a:xfrm rot="1153197">
            <a:off x="12316835" y="-867952"/>
            <a:ext cx="923192" cy="9081057"/>
          </a:xfrm>
          <a:prstGeom prst="rect">
            <a:avLst/>
          </a:prstGeom>
          <a:solidFill>
            <a:srgbClr val="38B1AB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4AA12-620F-14C5-893F-9B5F58EA4656}"/>
              </a:ext>
            </a:extLst>
          </p:cNvPr>
          <p:cNvSpPr/>
          <p:nvPr/>
        </p:nvSpPr>
        <p:spPr>
          <a:xfrm rot="1153197">
            <a:off x="12635822" y="-681976"/>
            <a:ext cx="923192" cy="9348152"/>
          </a:xfrm>
          <a:prstGeom prst="rect">
            <a:avLst/>
          </a:prstGeom>
          <a:solidFill>
            <a:srgbClr val="4BF6EE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2A4DC-5C15-5996-DC89-999634EE30BC}"/>
              </a:ext>
            </a:extLst>
          </p:cNvPr>
          <p:cNvSpPr txBox="1"/>
          <p:nvPr/>
        </p:nvSpPr>
        <p:spPr>
          <a:xfrm>
            <a:off x="1520175" y="1312105"/>
            <a:ext cx="334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Academy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482102-4A90-2985-1C9A-F381C3CFF166}"/>
              </a:ext>
            </a:extLst>
          </p:cNvPr>
          <p:cNvSpPr txBox="1"/>
          <p:nvPr/>
        </p:nvSpPr>
        <p:spPr>
          <a:xfrm>
            <a:off x="-1809136" y="-523220"/>
            <a:ext cx="302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Indice: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2F74C9-4006-7C4C-D600-F3051002CE96}"/>
              </a:ext>
            </a:extLst>
          </p:cNvPr>
          <p:cNvSpPr/>
          <p:nvPr/>
        </p:nvSpPr>
        <p:spPr>
          <a:xfrm>
            <a:off x="-767536" y="3072582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E397B7-0E14-E381-308E-5F29E7042426}"/>
              </a:ext>
            </a:extLst>
          </p:cNvPr>
          <p:cNvSpPr/>
          <p:nvPr/>
        </p:nvSpPr>
        <p:spPr>
          <a:xfrm>
            <a:off x="-811626" y="2777616"/>
            <a:ext cx="216000" cy="216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F33AE-51D8-3B1D-92F2-158F6A78DFD8}"/>
              </a:ext>
            </a:extLst>
          </p:cNvPr>
          <p:cNvSpPr/>
          <p:nvPr/>
        </p:nvSpPr>
        <p:spPr>
          <a:xfrm>
            <a:off x="-767536" y="3298722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0C338-E18C-78BD-177A-5F35A2FE6923}"/>
              </a:ext>
            </a:extLst>
          </p:cNvPr>
          <p:cNvSpPr/>
          <p:nvPr/>
        </p:nvSpPr>
        <p:spPr>
          <a:xfrm>
            <a:off x="-767536" y="3529779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6BEE5E-4689-B08E-CD0C-31211380B735}"/>
              </a:ext>
            </a:extLst>
          </p:cNvPr>
          <p:cNvSpPr/>
          <p:nvPr/>
        </p:nvSpPr>
        <p:spPr>
          <a:xfrm>
            <a:off x="-763487" y="3760836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A6D9735-98FE-6E3E-32CB-DD470C26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78" y="1126332"/>
            <a:ext cx="4232404" cy="2532829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0BC6C22-FE6A-041B-8863-CBE0FAE6B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476" y="2459103"/>
            <a:ext cx="2322400" cy="2063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E41B86-9E94-0520-D4CC-4887ADF8B027}"/>
              </a:ext>
            </a:extLst>
          </p:cNvPr>
          <p:cNvSpPr txBox="1"/>
          <p:nvPr/>
        </p:nvSpPr>
        <p:spPr>
          <a:xfrm>
            <a:off x="6019180" y="3103376"/>
            <a:ext cx="46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3DD7B4-429A-2E36-9F0C-775C2416004A}"/>
              </a:ext>
            </a:extLst>
          </p:cNvPr>
          <p:cNvSpPr txBox="1"/>
          <p:nvPr/>
        </p:nvSpPr>
        <p:spPr>
          <a:xfrm>
            <a:off x="3216317" y="-3347650"/>
            <a:ext cx="404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– React &amp; NextJs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BED71-E365-F169-558E-98C25F90D7E2}"/>
              </a:ext>
            </a:extLst>
          </p:cNvPr>
          <p:cNvSpPr txBox="1"/>
          <p:nvPr/>
        </p:nvSpPr>
        <p:spPr>
          <a:xfrm>
            <a:off x="3216315" y="-2885985"/>
            <a:ext cx="60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– Server Side Rendering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9F640-0AA3-98CD-AA04-317D600D9963}"/>
              </a:ext>
            </a:extLst>
          </p:cNvPr>
          <p:cNvSpPr txBox="1"/>
          <p:nvPr/>
        </p:nvSpPr>
        <p:spPr>
          <a:xfrm>
            <a:off x="3216316" y="-2439044"/>
            <a:ext cx="551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– File based page routing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B1260F-E1D7-6134-AC9E-C6D841F64420}"/>
              </a:ext>
            </a:extLst>
          </p:cNvPr>
          <p:cNvSpPr txBox="1"/>
          <p:nvPr/>
        </p:nvSpPr>
        <p:spPr>
          <a:xfrm>
            <a:off x="3216316" y="-1972208"/>
            <a:ext cx="44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– Api Route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C0BDA9-06C7-6B2B-A641-B8EFD79BA2E0}"/>
              </a:ext>
            </a:extLst>
          </p:cNvPr>
          <p:cNvSpPr txBox="1"/>
          <p:nvPr/>
        </p:nvSpPr>
        <p:spPr>
          <a:xfrm>
            <a:off x="3229816" y="-1498032"/>
            <a:ext cx="43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– Webpack vs Turbopack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04A44F-E818-8CF2-4C7C-E83B1B94C5BD}"/>
              </a:ext>
            </a:extLst>
          </p:cNvPr>
          <p:cNvSpPr txBox="1"/>
          <p:nvPr/>
        </p:nvSpPr>
        <p:spPr>
          <a:xfrm>
            <a:off x="3229816" y="-1038815"/>
            <a:ext cx="43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– Live coding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DB3E88-FC97-91BC-C89F-C84783696F2B}"/>
              </a:ext>
            </a:extLst>
          </p:cNvPr>
          <p:cNvSpPr txBox="1"/>
          <p:nvPr/>
        </p:nvSpPr>
        <p:spPr>
          <a:xfrm>
            <a:off x="3229816" y="-597360"/>
            <a:ext cx="43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 – Q&amp;A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3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D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33DC23F-FDD9-7614-C74F-24F7867FE455}"/>
              </a:ext>
            </a:extLst>
          </p:cNvPr>
          <p:cNvSpPr/>
          <p:nvPr/>
        </p:nvSpPr>
        <p:spPr>
          <a:xfrm>
            <a:off x="-628629" y="-4441226"/>
            <a:ext cx="7460982" cy="7460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3C898-5533-85CD-775B-EA0B93AC8A13}"/>
              </a:ext>
            </a:extLst>
          </p:cNvPr>
          <p:cNvSpPr/>
          <p:nvPr/>
        </p:nvSpPr>
        <p:spPr>
          <a:xfrm rot="843174">
            <a:off x="7589290" y="-2388207"/>
            <a:ext cx="2511155" cy="16454547"/>
          </a:xfrm>
          <a:prstGeom prst="rect">
            <a:avLst/>
          </a:prstGeom>
          <a:solidFill>
            <a:srgbClr val="2F948F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62580-8437-9FB2-46F9-B044C5845367}"/>
              </a:ext>
            </a:extLst>
          </p:cNvPr>
          <p:cNvSpPr/>
          <p:nvPr/>
        </p:nvSpPr>
        <p:spPr>
          <a:xfrm rot="860354">
            <a:off x="9365170" y="-2864992"/>
            <a:ext cx="1585161" cy="19037298"/>
          </a:xfrm>
          <a:prstGeom prst="rect">
            <a:avLst/>
          </a:prstGeom>
          <a:solidFill>
            <a:srgbClr val="38B1AB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4AA12-620F-14C5-893F-9B5F58EA4656}"/>
              </a:ext>
            </a:extLst>
          </p:cNvPr>
          <p:cNvSpPr/>
          <p:nvPr/>
        </p:nvSpPr>
        <p:spPr>
          <a:xfrm rot="810569">
            <a:off x="10492256" y="-2080656"/>
            <a:ext cx="1848769" cy="18834129"/>
          </a:xfrm>
          <a:prstGeom prst="rect">
            <a:avLst/>
          </a:prstGeom>
          <a:solidFill>
            <a:srgbClr val="4BF6EE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2F74C9-4006-7C4C-D600-F3051002CE96}"/>
              </a:ext>
            </a:extLst>
          </p:cNvPr>
          <p:cNvSpPr/>
          <p:nvPr/>
        </p:nvSpPr>
        <p:spPr>
          <a:xfrm>
            <a:off x="-722775" y="3128719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E397B7-0E14-E381-308E-5F29E7042426}"/>
              </a:ext>
            </a:extLst>
          </p:cNvPr>
          <p:cNvSpPr/>
          <p:nvPr/>
        </p:nvSpPr>
        <p:spPr>
          <a:xfrm>
            <a:off x="-731417" y="2900490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F33AE-51D8-3B1D-92F2-158F6A78DFD8}"/>
              </a:ext>
            </a:extLst>
          </p:cNvPr>
          <p:cNvSpPr/>
          <p:nvPr/>
        </p:nvSpPr>
        <p:spPr>
          <a:xfrm>
            <a:off x="-733627" y="3378732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0C338-E18C-78BD-177A-5F35A2FE6923}"/>
              </a:ext>
            </a:extLst>
          </p:cNvPr>
          <p:cNvSpPr/>
          <p:nvPr/>
        </p:nvSpPr>
        <p:spPr>
          <a:xfrm>
            <a:off x="-733627" y="3609789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6BEE5E-4689-B08E-CD0C-31211380B735}"/>
              </a:ext>
            </a:extLst>
          </p:cNvPr>
          <p:cNvSpPr/>
          <p:nvPr/>
        </p:nvSpPr>
        <p:spPr>
          <a:xfrm>
            <a:off x="-758154" y="3855134"/>
            <a:ext cx="219600" cy="21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FFDF1-C13B-5D61-9CD4-9B7224378740}"/>
              </a:ext>
            </a:extLst>
          </p:cNvPr>
          <p:cNvSpPr txBox="1"/>
          <p:nvPr/>
        </p:nvSpPr>
        <p:spPr>
          <a:xfrm>
            <a:off x="811352" y="42685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 – Q&amp;A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43BD22-6A1D-3DD1-4F96-16ED2775304C}"/>
              </a:ext>
            </a:extLst>
          </p:cNvPr>
          <p:cNvSpPr txBox="1"/>
          <p:nvPr/>
        </p:nvSpPr>
        <p:spPr>
          <a:xfrm>
            <a:off x="9817100" y="6376659"/>
            <a:ext cx="334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T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Academy project</a:t>
            </a:r>
          </a:p>
        </p:txBody>
      </p:sp>
      <p:pic>
        <p:nvPicPr>
          <p:cNvPr id="79" name="Picture 78" descr="Shape&#10;&#10;Description automatically generated with medium confidence">
            <a:extLst>
              <a:ext uri="{FF2B5EF4-FFF2-40B4-BE49-F238E27FC236}">
                <a16:creationId xmlns:a16="http://schemas.microsoft.com/office/drawing/2014/main" id="{4C0898C8-7860-AC08-7A3D-20EC402A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17" y="5909147"/>
            <a:ext cx="781221" cy="467512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1121DA-912E-03A4-53F8-90232B17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438" y="5991816"/>
            <a:ext cx="359621" cy="319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372E44-3595-3104-4062-F480A054BF04}"/>
              </a:ext>
            </a:extLst>
          </p:cNvPr>
          <p:cNvSpPr txBox="1"/>
          <p:nvPr/>
        </p:nvSpPr>
        <p:spPr>
          <a:xfrm>
            <a:off x="1410306" y="3611934"/>
            <a:ext cx="404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– React &amp; NextJs</a:t>
            </a:r>
            <a:endParaRPr lang="en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E08238-618B-4C48-D12F-4B7A6A1716C6}"/>
              </a:ext>
            </a:extLst>
          </p:cNvPr>
          <p:cNvSpPr txBox="1"/>
          <p:nvPr/>
        </p:nvSpPr>
        <p:spPr>
          <a:xfrm>
            <a:off x="1410304" y="4073599"/>
            <a:ext cx="602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– Server Side Rendering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15C8CA-C255-AD80-80D6-9F75A43717DA}"/>
              </a:ext>
            </a:extLst>
          </p:cNvPr>
          <p:cNvSpPr txBox="1"/>
          <p:nvPr/>
        </p:nvSpPr>
        <p:spPr>
          <a:xfrm>
            <a:off x="1410305" y="4520540"/>
            <a:ext cx="5515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– File based page routing</a:t>
            </a:r>
            <a:endParaRPr lang="en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626F8C-9A5B-FDFE-0E7C-D5FF81912E0D}"/>
              </a:ext>
            </a:extLst>
          </p:cNvPr>
          <p:cNvSpPr txBox="1"/>
          <p:nvPr/>
        </p:nvSpPr>
        <p:spPr>
          <a:xfrm>
            <a:off x="1410305" y="4987376"/>
            <a:ext cx="442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– Api Route</a:t>
            </a:r>
            <a:endParaRPr lang="en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48174C-893E-621C-7CD4-BD5A3CE58297}"/>
              </a:ext>
            </a:extLst>
          </p:cNvPr>
          <p:cNvSpPr txBox="1"/>
          <p:nvPr/>
        </p:nvSpPr>
        <p:spPr>
          <a:xfrm>
            <a:off x="1423805" y="5461552"/>
            <a:ext cx="432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– Webpack vs Turbopack</a:t>
            </a:r>
            <a:endParaRPr lang="en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8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D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33DC23F-FDD9-7614-C74F-24F7867FE455}"/>
              </a:ext>
            </a:extLst>
          </p:cNvPr>
          <p:cNvSpPr/>
          <p:nvPr/>
        </p:nvSpPr>
        <p:spPr>
          <a:xfrm>
            <a:off x="-1422706" y="-4755621"/>
            <a:ext cx="7460982" cy="7460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3C898-5533-85CD-775B-EA0B93AC8A13}"/>
              </a:ext>
            </a:extLst>
          </p:cNvPr>
          <p:cNvSpPr/>
          <p:nvPr/>
        </p:nvSpPr>
        <p:spPr>
          <a:xfrm rot="843174">
            <a:off x="7029396" y="-1369274"/>
            <a:ext cx="2511155" cy="16454547"/>
          </a:xfrm>
          <a:prstGeom prst="rect">
            <a:avLst/>
          </a:prstGeom>
          <a:solidFill>
            <a:srgbClr val="2F948F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62580-8437-9FB2-46F9-B044C5845367}"/>
              </a:ext>
            </a:extLst>
          </p:cNvPr>
          <p:cNvSpPr/>
          <p:nvPr/>
        </p:nvSpPr>
        <p:spPr>
          <a:xfrm rot="860354">
            <a:off x="8409697" y="-1670609"/>
            <a:ext cx="1585161" cy="19037298"/>
          </a:xfrm>
          <a:prstGeom prst="rect">
            <a:avLst/>
          </a:prstGeom>
          <a:solidFill>
            <a:srgbClr val="38B1AB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4AA12-620F-14C5-893F-9B5F58EA4656}"/>
              </a:ext>
            </a:extLst>
          </p:cNvPr>
          <p:cNvSpPr/>
          <p:nvPr/>
        </p:nvSpPr>
        <p:spPr>
          <a:xfrm rot="810569">
            <a:off x="9722312" y="-748054"/>
            <a:ext cx="2172038" cy="18834129"/>
          </a:xfrm>
          <a:prstGeom prst="rect">
            <a:avLst/>
          </a:prstGeom>
          <a:solidFill>
            <a:srgbClr val="4BF6EE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2F74C9-4006-7C4C-D600-F3051002CE96}"/>
              </a:ext>
            </a:extLst>
          </p:cNvPr>
          <p:cNvSpPr/>
          <p:nvPr/>
        </p:nvSpPr>
        <p:spPr>
          <a:xfrm>
            <a:off x="-722775" y="3128719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E397B7-0E14-E381-308E-5F29E7042426}"/>
              </a:ext>
            </a:extLst>
          </p:cNvPr>
          <p:cNvSpPr/>
          <p:nvPr/>
        </p:nvSpPr>
        <p:spPr>
          <a:xfrm>
            <a:off x="-731417" y="2900490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F33AE-51D8-3B1D-92F2-158F6A78DFD8}"/>
              </a:ext>
            </a:extLst>
          </p:cNvPr>
          <p:cNvSpPr/>
          <p:nvPr/>
        </p:nvSpPr>
        <p:spPr>
          <a:xfrm>
            <a:off x="-733627" y="3378732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0C338-E18C-78BD-177A-5F35A2FE6923}"/>
              </a:ext>
            </a:extLst>
          </p:cNvPr>
          <p:cNvSpPr/>
          <p:nvPr/>
        </p:nvSpPr>
        <p:spPr>
          <a:xfrm>
            <a:off x="-733627" y="3609789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6BEE5E-4689-B08E-CD0C-31211380B735}"/>
              </a:ext>
            </a:extLst>
          </p:cNvPr>
          <p:cNvSpPr/>
          <p:nvPr/>
        </p:nvSpPr>
        <p:spPr>
          <a:xfrm>
            <a:off x="-758154" y="3855134"/>
            <a:ext cx="219600" cy="21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FFDF1-C13B-5D61-9CD4-9B7224378740}"/>
              </a:ext>
            </a:extLst>
          </p:cNvPr>
          <p:cNvSpPr txBox="1"/>
          <p:nvPr/>
        </p:nvSpPr>
        <p:spPr>
          <a:xfrm>
            <a:off x="811352" y="42685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218E4B-E444-6B54-B30D-3AF88867BBCE}"/>
              </a:ext>
            </a:extLst>
          </p:cNvPr>
          <p:cNvSpPr txBox="1"/>
          <p:nvPr/>
        </p:nvSpPr>
        <p:spPr>
          <a:xfrm>
            <a:off x="2566126" y="416780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/>
              <a:t>Maurizio Guarini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43BD22-6A1D-3DD1-4F96-16ED2775304C}"/>
              </a:ext>
            </a:extLst>
          </p:cNvPr>
          <p:cNvSpPr txBox="1"/>
          <p:nvPr/>
        </p:nvSpPr>
        <p:spPr>
          <a:xfrm>
            <a:off x="9817100" y="6376659"/>
            <a:ext cx="334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T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Academy project</a:t>
            </a:r>
          </a:p>
        </p:txBody>
      </p:sp>
      <p:pic>
        <p:nvPicPr>
          <p:cNvPr id="79" name="Picture 78" descr="Shape&#10;&#10;Description automatically generated with medium confidence">
            <a:extLst>
              <a:ext uri="{FF2B5EF4-FFF2-40B4-BE49-F238E27FC236}">
                <a16:creationId xmlns:a16="http://schemas.microsoft.com/office/drawing/2014/main" id="{4C0898C8-7860-AC08-7A3D-20EC402A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17" y="5909147"/>
            <a:ext cx="781221" cy="467512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1121DA-912E-03A4-53F8-90232B17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438" y="5991816"/>
            <a:ext cx="359621" cy="319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7647CD-2375-BA81-8DFA-5EF6702667B2}"/>
              </a:ext>
            </a:extLst>
          </p:cNvPr>
          <p:cNvSpPr txBox="1"/>
          <p:nvPr/>
        </p:nvSpPr>
        <p:spPr>
          <a:xfrm>
            <a:off x="2556116" y="362430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/>
              <a:t>Romeo Nupieri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AF0493-E10D-405C-7273-38F42804AB1F}"/>
              </a:ext>
            </a:extLst>
          </p:cNvPr>
          <p:cNvSpPr txBox="1"/>
          <p:nvPr/>
        </p:nvSpPr>
        <p:spPr>
          <a:xfrm>
            <a:off x="-3823436" y="3534184"/>
            <a:ext cx="4042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– React &amp; NextJs</a:t>
            </a:r>
            <a:endParaRPr lang="en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87602D-E21F-4FB3-6847-3FC2AC851C04}"/>
              </a:ext>
            </a:extLst>
          </p:cNvPr>
          <p:cNvSpPr txBox="1"/>
          <p:nvPr/>
        </p:nvSpPr>
        <p:spPr>
          <a:xfrm>
            <a:off x="-3823438" y="3995849"/>
            <a:ext cx="602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– Server Side Rendering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0061F7-C73A-02A0-8C54-6D28282B9DB4}"/>
              </a:ext>
            </a:extLst>
          </p:cNvPr>
          <p:cNvSpPr txBox="1"/>
          <p:nvPr/>
        </p:nvSpPr>
        <p:spPr>
          <a:xfrm>
            <a:off x="-3823437" y="4442790"/>
            <a:ext cx="5515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– File based page routing</a:t>
            </a:r>
            <a:endParaRPr lang="en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2CBE87-FE68-A468-53B4-FCF1EAA5DF74}"/>
              </a:ext>
            </a:extLst>
          </p:cNvPr>
          <p:cNvSpPr txBox="1"/>
          <p:nvPr/>
        </p:nvSpPr>
        <p:spPr>
          <a:xfrm>
            <a:off x="-3823437" y="4909626"/>
            <a:ext cx="442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– Api Route</a:t>
            </a:r>
            <a:endParaRPr lang="en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685B70-D82D-3303-9EF8-5EEFDB0C17AD}"/>
              </a:ext>
            </a:extLst>
          </p:cNvPr>
          <p:cNvSpPr txBox="1"/>
          <p:nvPr/>
        </p:nvSpPr>
        <p:spPr>
          <a:xfrm>
            <a:off x="-3809937" y="5383802"/>
            <a:ext cx="432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– Webpack vs Turbopack</a:t>
            </a:r>
            <a:endParaRPr lang="en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7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D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63C898-5533-85CD-775B-EA0B93AC8A13}"/>
              </a:ext>
            </a:extLst>
          </p:cNvPr>
          <p:cNvSpPr/>
          <p:nvPr/>
        </p:nvSpPr>
        <p:spPr>
          <a:xfrm rot="1076656">
            <a:off x="8306056" y="-1177584"/>
            <a:ext cx="3526780" cy="9473686"/>
          </a:xfrm>
          <a:prstGeom prst="rect">
            <a:avLst/>
          </a:prstGeom>
          <a:solidFill>
            <a:srgbClr val="2F948F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62580-8437-9FB2-46F9-B044C5845367}"/>
              </a:ext>
            </a:extLst>
          </p:cNvPr>
          <p:cNvSpPr/>
          <p:nvPr/>
        </p:nvSpPr>
        <p:spPr>
          <a:xfrm rot="1129406">
            <a:off x="9251460" y="-1153809"/>
            <a:ext cx="3810215" cy="10064832"/>
          </a:xfrm>
          <a:prstGeom prst="rect">
            <a:avLst/>
          </a:prstGeom>
          <a:solidFill>
            <a:srgbClr val="38B1AB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4AA12-620F-14C5-893F-9B5F58EA4656}"/>
              </a:ext>
            </a:extLst>
          </p:cNvPr>
          <p:cNvSpPr/>
          <p:nvPr/>
        </p:nvSpPr>
        <p:spPr>
          <a:xfrm rot="1124606">
            <a:off x="10504381" y="-1030289"/>
            <a:ext cx="3312903" cy="9769002"/>
          </a:xfrm>
          <a:prstGeom prst="rect">
            <a:avLst/>
          </a:prstGeom>
          <a:solidFill>
            <a:srgbClr val="4BF6EE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2A4DC-5C15-5996-DC89-999634EE30BC}"/>
              </a:ext>
            </a:extLst>
          </p:cNvPr>
          <p:cNvSpPr txBox="1"/>
          <p:nvPr/>
        </p:nvSpPr>
        <p:spPr>
          <a:xfrm>
            <a:off x="9817100" y="6376659"/>
            <a:ext cx="334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T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Academy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482102-4A90-2985-1C9A-F381C3CFF166}"/>
              </a:ext>
            </a:extLst>
          </p:cNvPr>
          <p:cNvSpPr txBox="1"/>
          <p:nvPr/>
        </p:nvSpPr>
        <p:spPr>
          <a:xfrm>
            <a:off x="690995" y="129456"/>
            <a:ext cx="302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Indice: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2F74C9-4006-7C4C-D600-F3051002CE96}"/>
              </a:ext>
            </a:extLst>
          </p:cNvPr>
          <p:cNvSpPr/>
          <p:nvPr/>
        </p:nvSpPr>
        <p:spPr>
          <a:xfrm>
            <a:off x="-362574" y="3188329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E397B7-0E14-E381-308E-5F29E7042426}"/>
              </a:ext>
            </a:extLst>
          </p:cNvPr>
          <p:cNvSpPr/>
          <p:nvPr/>
        </p:nvSpPr>
        <p:spPr>
          <a:xfrm>
            <a:off x="-406664" y="2893363"/>
            <a:ext cx="216000" cy="216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F33AE-51D8-3B1D-92F2-158F6A78DFD8}"/>
              </a:ext>
            </a:extLst>
          </p:cNvPr>
          <p:cNvSpPr/>
          <p:nvPr/>
        </p:nvSpPr>
        <p:spPr>
          <a:xfrm>
            <a:off x="-362574" y="3414469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0C338-E18C-78BD-177A-5F35A2FE6923}"/>
              </a:ext>
            </a:extLst>
          </p:cNvPr>
          <p:cNvSpPr/>
          <p:nvPr/>
        </p:nvSpPr>
        <p:spPr>
          <a:xfrm>
            <a:off x="-362574" y="3645526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3A39E4-8A0E-D164-E508-78F300DF1885}"/>
              </a:ext>
            </a:extLst>
          </p:cNvPr>
          <p:cNvSpPr txBox="1"/>
          <p:nvPr/>
        </p:nvSpPr>
        <p:spPr>
          <a:xfrm>
            <a:off x="904007" y="1126155"/>
            <a:ext cx="404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– React &amp; NextJs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AE6D1F-71DD-A6E4-8A9A-860B81F9C172}"/>
              </a:ext>
            </a:extLst>
          </p:cNvPr>
          <p:cNvSpPr txBox="1"/>
          <p:nvPr/>
        </p:nvSpPr>
        <p:spPr>
          <a:xfrm>
            <a:off x="904005" y="1587820"/>
            <a:ext cx="60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– Server Side Rendering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B0D48B-A178-FA9A-71CB-3D7B1BA0952B}"/>
              </a:ext>
            </a:extLst>
          </p:cNvPr>
          <p:cNvSpPr txBox="1"/>
          <p:nvPr/>
        </p:nvSpPr>
        <p:spPr>
          <a:xfrm>
            <a:off x="904006" y="2034761"/>
            <a:ext cx="551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– File based page routing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24F9B3-7B50-F3C5-EC4A-7029C898AB2E}"/>
              </a:ext>
            </a:extLst>
          </p:cNvPr>
          <p:cNvSpPr txBox="1"/>
          <p:nvPr/>
        </p:nvSpPr>
        <p:spPr>
          <a:xfrm>
            <a:off x="904006" y="2501597"/>
            <a:ext cx="44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– Api Route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F4A8BC-3045-2B6A-CD67-BEC501347400}"/>
              </a:ext>
            </a:extLst>
          </p:cNvPr>
          <p:cNvSpPr txBox="1"/>
          <p:nvPr/>
        </p:nvSpPr>
        <p:spPr>
          <a:xfrm>
            <a:off x="917506" y="2975773"/>
            <a:ext cx="43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– Webpack vs Turbopack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6BEE5E-4689-B08E-CD0C-31211380B735}"/>
              </a:ext>
            </a:extLst>
          </p:cNvPr>
          <p:cNvSpPr/>
          <p:nvPr/>
        </p:nvSpPr>
        <p:spPr>
          <a:xfrm>
            <a:off x="-358525" y="3876583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3DC23F-FDD9-7614-C74F-24F7867FE455}"/>
              </a:ext>
            </a:extLst>
          </p:cNvPr>
          <p:cNvSpPr/>
          <p:nvPr/>
        </p:nvSpPr>
        <p:spPr>
          <a:xfrm>
            <a:off x="-4590227" y="-4759338"/>
            <a:ext cx="5347503" cy="5347503"/>
          </a:xfrm>
          <a:prstGeom prst="ellipse">
            <a:avLst/>
          </a:prstGeom>
          <a:noFill/>
          <a:ln>
            <a:solidFill>
              <a:srgbClr val="C3F1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pSp>
        <p:nvGrpSpPr>
          <p:cNvPr id="7" name="Google Shape;1999;p64">
            <a:extLst>
              <a:ext uri="{FF2B5EF4-FFF2-40B4-BE49-F238E27FC236}">
                <a16:creationId xmlns:a16="http://schemas.microsoft.com/office/drawing/2014/main" id="{FDD994EB-D665-B72C-BF23-20DBD58DD8A8}"/>
              </a:ext>
            </a:extLst>
          </p:cNvPr>
          <p:cNvGrpSpPr/>
          <p:nvPr/>
        </p:nvGrpSpPr>
        <p:grpSpPr>
          <a:xfrm>
            <a:off x="3713201" y="-1826004"/>
            <a:ext cx="353500" cy="335550"/>
            <a:chOff x="5525263" y="3753450"/>
            <a:chExt cx="353500" cy="335550"/>
          </a:xfrm>
          <a:solidFill>
            <a:srgbClr val="000000"/>
          </a:solidFill>
        </p:grpSpPr>
        <p:sp>
          <p:nvSpPr>
            <p:cNvPr id="8" name="Google Shape;2000;p64">
              <a:extLst>
                <a:ext uri="{FF2B5EF4-FFF2-40B4-BE49-F238E27FC236}">
                  <a16:creationId xmlns:a16="http://schemas.microsoft.com/office/drawing/2014/main" id="{1EA5C28B-2456-E271-5352-2CFEDD60A419}"/>
                </a:ext>
              </a:extLst>
            </p:cNvPr>
            <p:cNvSpPr/>
            <p:nvPr/>
          </p:nvSpPr>
          <p:spPr>
            <a:xfrm>
              <a:off x="5525263" y="3753450"/>
              <a:ext cx="353500" cy="335550"/>
            </a:xfrm>
            <a:custGeom>
              <a:avLst/>
              <a:gdLst/>
              <a:ahLst/>
              <a:cxnLst/>
              <a:rect l="l" t="t" r="r" b="b"/>
              <a:pathLst>
                <a:path w="14140" h="13422" extrusionOk="0">
                  <a:moveTo>
                    <a:pt x="7422" y="788"/>
                  </a:moveTo>
                  <a:cubicBezTo>
                    <a:pt x="10691" y="788"/>
                    <a:pt x="13348" y="3445"/>
                    <a:pt x="13348" y="6711"/>
                  </a:cubicBezTo>
                  <a:cubicBezTo>
                    <a:pt x="13348" y="9977"/>
                    <a:pt x="10691" y="12635"/>
                    <a:pt x="7422" y="12635"/>
                  </a:cubicBezTo>
                  <a:cubicBezTo>
                    <a:pt x="4155" y="12635"/>
                    <a:pt x="1498" y="9977"/>
                    <a:pt x="1498" y="6711"/>
                  </a:cubicBezTo>
                  <a:cubicBezTo>
                    <a:pt x="1498" y="3445"/>
                    <a:pt x="4155" y="788"/>
                    <a:pt x="7422" y="788"/>
                  </a:cubicBezTo>
                  <a:close/>
                  <a:moveTo>
                    <a:pt x="7423" y="1"/>
                  </a:moveTo>
                  <a:cubicBezTo>
                    <a:pt x="6131" y="1"/>
                    <a:pt x="4832" y="372"/>
                    <a:pt x="3696" y="1132"/>
                  </a:cubicBezTo>
                  <a:cubicBezTo>
                    <a:pt x="1035" y="2910"/>
                    <a:pt x="0" y="6322"/>
                    <a:pt x="1224" y="9277"/>
                  </a:cubicBezTo>
                  <a:cubicBezTo>
                    <a:pt x="2279" y="11823"/>
                    <a:pt x="4752" y="13422"/>
                    <a:pt x="7420" y="13422"/>
                  </a:cubicBezTo>
                  <a:cubicBezTo>
                    <a:pt x="7853" y="13422"/>
                    <a:pt x="8292" y="13379"/>
                    <a:pt x="8730" y="13292"/>
                  </a:cubicBezTo>
                  <a:cubicBezTo>
                    <a:pt x="11872" y="12668"/>
                    <a:pt x="14133" y="9914"/>
                    <a:pt x="14133" y="6714"/>
                  </a:cubicBezTo>
                  <a:cubicBezTo>
                    <a:pt x="14139" y="4931"/>
                    <a:pt x="13430" y="3223"/>
                    <a:pt x="12167" y="1969"/>
                  </a:cubicBezTo>
                  <a:lnTo>
                    <a:pt x="12167" y="1966"/>
                  </a:lnTo>
                  <a:cubicBezTo>
                    <a:pt x="10872" y="669"/>
                    <a:pt x="9154" y="1"/>
                    <a:pt x="74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01;p64">
              <a:extLst>
                <a:ext uri="{FF2B5EF4-FFF2-40B4-BE49-F238E27FC236}">
                  <a16:creationId xmlns:a16="http://schemas.microsoft.com/office/drawing/2014/main" id="{4EB9C09B-4B1F-5383-6920-33C0415673D7}"/>
                </a:ext>
              </a:extLst>
            </p:cNvPr>
            <p:cNvSpPr/>
            <p:nvPr/>
          </p:nvSpPr>
          <p:spPr>
            <a:xfrm>
              <a:off x="5602663" y="3819650"/>
              <a:ext cx="137675" cy="203275"/>
            </a:xfrm>
            <a:custGeom>
              <a:avLst/>
              <a:gdLst/>
              <a:ahLst/>
              <a:cxnLst/>
              <a:rect l="l" t="t" r="r" b="b"/>
              <a:pathLst>
                <a:path w="5507" h="8131" extrusionOk="0">
                  <a:moveTo>
                    <a:pt x="1574" y="3144"/>
                  </a:moveTo>
                  <a:lnTo>
                    <a:pt x="1574" y="4980"/>
                  </a:lnTo>
                  <a:lnTo>
                    <a:pt x="919" y="4980"/>
                  </a:lnTo>
                  <a:cubicBezTo>
                    <a:pt x="846" y="4980"/>
                    <a:pt x="788" y="4922"/>
                    <a:pt x="788" y="4849"/>
                  </a:cubicBezTo>
                  <a:lnTo>
                    <a:pt x="788" y="3275"/>
                  </a:lnTo>
                  <a:cubicBezTo>
                    <a:pt x="788" y="3205"/>
                    <a:pt x="846" y="3144"/>
                    <a:pt x="919" y="3144"/>
                  </a:cubicBezTo>
                  <a:close/>
                  <a:moveTo>
                    <a:pt x="4718" y="1178"/>
                  </a:moveTo>
                  <a:lnTo>
                    <a:pt x="4718" y="6946"/>
                  </a:lnTo>
                  <a:lnTo>
                    <a:pt x="2359" y="5177"/>
                  </a:lnTo>
                  <a:lnTo>
                    <a:pt x="2359" y="2949"/>
                  </a:lnTo>
                  <a:lnTo>
                    <a:pt x="4718" y="1178"/>
                  </a:lnTo>
                  <a:close/>
                  <a:moveTo>
                    <a:pt x="5113" y="1"/>
                  </a:moveTo>
                  <a:cubicBezTo>
                    <a:pt x="5029" y="1"/>
                    <a:pt x="4946" y="27"/>
                    <a:pt x="4876" y="79"/>
                  </a:cubicBezTo>
                  <a:lnTo>
                    <a:pt x="1836" y="2362"/>
                  </a:lnTo>
                  <a:lnTo>
                    <a:pt x="919" y="2362"/>
                  </a:lnTo>
                  <a:cubicBezTo>
                    <a:pt x="411" y="2362"/>
                    <a:pt x="0" y="2773"/>
                    <a:pt x="0" y="3281"/>
                  </a:cubicBezTo>
                  <a:lnTo>
                    <a:pt x="0" y="4852"/>
                  </a:lnTo>
                  <a:cubicBezTo>
                    <a:pt x="0" y="5360"/>
                    <a:pt x="411" y="5771"/>
                    <a:pt x="919" y="5771"/>
                  </a:cubicBezTo>
                  <a:lnTo>
                    <a:pt x="1836" y="5771"/>
                  </a:lnTo>
                  <a:lnTo>
                    <a:pt x="4876" y="8051"/>
                  </a:lnTo>
                  <a:cubicBezTo>
                    <a:pt x="4949" y="8106"/>
                    <a:pt x="5031" y="8130"/>
                    <a:pt x="5111" y="8130"/>
                  </a:cubicBezTo>
                  <a:cubicBezTo>
                    <a:pt x="5315" y="8130"/>
                    <a:pt x="5507" y="7969"/>
                    <a:pt x="5507" y="7737"/>
                  </a:cubicBezTo>
                  <a:lnTo>
                    <a:pt x="5507" y="392"/>
                  </a:lnTo>
                  <a:cubicBezTo>
                    <a:pt x="5507" y="243"/>
                    <a:pt x="5421" y="106"/>
                    <a:pt x="5287" y="42"/>
                  </a:cubicBezTo>
                  <a:cubicBezTo>
                    <a:pt x="5233" y="14"/>
                    <a:pt x="5173" y="1"/>
                    <a:pt x="51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02;p64">
              <a:extLst>
                <a:ext uri="{FF2B5EF4-FFF2-40B4-BE49-F238E27FC236}">
                  <a16:creationId xmlns:a16="http://schemas.microsoft.com/office/drawing/2014/main" id="{101E5BD1-EBAC-1C98-AC8C-91DE8BB54EC6}"/>
                </a:ext>
              </a:extLst>
            </p:cNvPr>
            <p:cNvSpPr/>
            <p:nvPr/>
          </p:nvSpPr>
          <p:spPr>
            <a:xfrm>
              <a:off x="5766638" y="3892900"/>
              <a:ext cx="58700" cy="56600"/>
            </a:xfrm>
            <a:custGeom>
              <a:avLst/>
              <a:gdLst/>
              <a:ahLst/>
              <a:cxnLst/>
              <a:rect l="l" t="t" r="r" b="b"/>
              <a:pathLst>
                <a:path w="2348" h="2264" extrusionOk="0">
                  <a:moveTo>
                    <a:pt x="433" y="0"/>
                  </a:moveTo>
                  <a:cubicBezTo>
                    <a:pt x="333" y="0"/>
                    <a:pt x="232" y="39"/>
                    <a:pt x="156" y="117"/>
                  </a:cubicBezTo>
                  <a:cubicBezTo>
                    <a:pt x="1" y="269"/>
                    <a:pt x="1" y="519"/>
                    <a:pt x="156" y="671"/>
                  </a:cubicBezTo>
                  <a:lnTo>
                    <a:pt x="619" y="1136"/>
                  </a:lnTo>
                  <a:lnTo>
                    <a:pt x="156" y="1599"/>
                  </a:lnTo>
                  <a:cubicBezTo>
                    <a:pt x="7" y="1754"/>
                    <a:pt x="10" y="1998"/>
                    <a:pt x="162" y="2150"/>
                  </a:cubicBezTo>
                  <a:cubicBezTo>
                    <a:pt x="237" y="2225"/>
                    <a:pt x="338" y="2263"/>
                    <a:pt x="438" y="2263"/>
                  </a:cubicBezTo>
                  <a:cubicBezTo>
                    <a:pt x="537" y="2263"/>
                    <a:pt x="636" y="2227"/>
                    <a:pt x="713" y="2153"/>
                  </a:cubicBezTo>
                  <a:lnTo>
                    <a:pt x="1176" y="1690"/>
                  </a:lnTo>
                  <a:lnTo>
                    <a:pt x="1638" y="2153"/>
                  </a:lnTo>
                  <a:cubicBezTo>
                    <a:pt x="1715" y="2227"/>
                    <a:pt x="1814" y="2263"/>
                    <a:pt x="1912" y="2263"/>
                  </a:cubicBezTo>
                  <a:cubicBezTo>
                    <a:pt x="2012" y="2263"/>
                    <a:pt x="2112" y="2225"/>
                    <a:pt x="2189" y="2150"/>
                  </a:cubicBezTo>
                  <a:cubicBezTo>
                    <a:pt x="2342" y="1998"/>
                    <a:pt x="2345" y="1754"/>
                    <a:pt x="2195" y="1599"/>
                  </a:cubicBezTo>
                  <a:lnTo>
                    <a:pt x="1733" y="1136"/>
                  </a:lnTo>
                  <a:lnTo>
                    <a:pt x="2195" y="671"/>
                  </a:lnTo>
                  <a:cubicBezTo>
                    <a:pt x="2348" y="519"/>
                    <a:pt x="2348" y="269"/>
                    <a:pt x="2195" y="117"/>
                  </a:cubicBezTo>
                  <a:cubicBezTo>
                    <a:pt x="2118" y="39"/>
                    <a:pt x="2017" y="0"/>
                    <a:pt x="1917" y="0"/>
                  </a:cubicBezTo>
                  <a:cubicBezTo>
                    <a:pt x="1816" y="0"/>
                    <a:pt x="1716" y="39"/>
                    <a:pt x="1638" y="117"/>
                  </a:cubicBezTo>
                  <a:lnTo>
                    <a:pt x="1176" y="579"/>
                  </a:lnTo>
                  <a:lnTo>
                    <a:pt x="713" y="117"/>
                  </a:lnTo>
                  <a:cubicBezTo>
                    <a:pt x="635" y="39"/>
                    <a:pt x="534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2006;p64">
            <a:extLst>
              <a:ext uri="{FF2B5EF4-FFF2-40B4-BE49-F238E27FC236}">
                <a16:creationId xmlns:a16="http://schemas.microsoft.com/office/drawing/2014/main" id="{A4BB5683-CEF5-1C14-58FB-234B150E1160}"/>
              </a:ext>
            </a:extLst>
          </p:cNvPr>
          <p:cNvGrpSpPr/>
          <p:nvPr/>
        </p:nvGrpSpPr>
        <p:grpSpPr>
          <a:xfrm>
            <a:off x="2761806" y="-1296731"/>
            <a:ext cx="352375" cy="334425"/>
            <a:chOff x="4006188" y="3754025"/>
            <a:chExt cx="352375" cy="334425"/>
          </a:xfrm>
          <a:solidFill>
            <a:srgbClr val="000000"/>
          </a:solidFill>
        </p:grpSpPr>
        <p:sp>
          <p:nvSpPr>
            <p:cNvPr id="12" name="Google Shape;2007;p64">
              <a:extLst>
                <a:ext uri="{FF2B5EF4-FFF2-40B4-BE49-F238E27FC236}">
                  <a16:creationId xmlns:a16="http://schemas.microsoft.com/office/drawing/2014/main" id="{D2E22D0D-B1AA-FDE3-9E85-C467EB92F0CE}"/>
                </a:ext>
              </a:extLst>
            </p:cNvPr>
            <p:cNvSpPr/>
            <p:nvPr/>
          </p:nvSpPr>
          <p:spPr>
            <a:xfrm>
              <a:off x="4006188" y="3754025"/>
              <a:ext cx="352375" cy="334425"/>
            </a:xfrm>
            <a:custGeom>
              <a:avLst/>
              <a:gdLst/>
              <a:ahLst/>
              <a:cxnLst/>
              <a:rect l="l" t="t" r="r" b="b"/>
              <a:pathLst>
                <a:path w="14095" h="13377" extrusionOk="0">
                  <a:moveTo>
                    <a:pt x="7401" y="783"/>
                  </a:moveTo>
                  <a:cubicBezTo>
                    <a:pt x="10658" y="783"/>
                    <a:pt x="13306" y="3434"/>
                    <a:pt x="13306" y="6688"/>
                  </a:cubicBezTo>
                  <a:cubicBezTo>
                    <a:pt x="13306" y="9942"/>
                    <a:pt x="10658" y="12590"/>
                    <a:pt x="7401" y="12590"/>
                  </a:cubicBezTo>
                  <a:cubicBezTo>
                    <a:pt x="4147" y="12590"/>
                    <a:pt x="1499" y="9942"/>
                    <a:pt x="1499" y="6688"/>
                  </a:cubicBezTo>
                  <a:cubicBezTo>
                    <a:pt x="1499" y="3431"/>
                    <a:pt x="4147" y="783"/>
                    <a:pt x="7401" y="783"/>
                  </a:cubicBezTo>
                  <a:close/>
                  <a:moveTo>
                    <a:pt x="7400" y="0"/>
                  </a:moveTo>
                  <a:cubicBezTo>
                    <a:pt x="6114" y="0"/>
                    <a:pt x="4820" y="370"/>
                    <a:pt x="3687" y="1127"/>
                  </a:cubicBezTo>
                  <a:cubicBezTo>
                    <a:pt x="1033" y="2899"/>
                    <a:pt x="1" y="6299"/>
                    <a:pt x="1222" y="9245"/>
                  </a:cubicBezTo>
                  <a:cubicBezTo>
                    <a:pt x="2272" y="11783"/>
                    <a:pt x="4737" y="13377"/>
                    <a:pt x="7398" y="13377"/>
                  </a:cubicBezTo>
                  <a:cubicBezTo>
                    <a:pt x="7830" y="13377"/>
                    <a:pt x="8267" y="13335"/>
                    <a:pt x="8703" y="13248"/>
                  </a:cubicBezTo>
                  <a:cubicBezTo>
                    <a:pt x="11833" y="12627"/>
                    <a:pt x="14088" y="9881"/>
                    <a:pt x="14088" y="6691"/>
                  </a:cubicBezTo>
                  <a:cubicBezTo>
                    <a:pt x="14094" y="4917"/>
                    <a:pt x="13388" y="3212"/>
                    <a:pt x="12131" y="1961"/>
                  </a:cubicBezTo>
                  <a:lnTo>
                    <a:pt x="12131" y="1958"/>
                  </a:lnTo>
                  <a:cubicBezTo>
                    <a:pt x="10839" y="666"/>
                    <a:pt x="9126" y="0"/>
                    <a:pt x="7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08;p64">
              <a:extLst>
                <a:ext uri="{FF2B5EF4-FFF2-40B4-BE49-F238E27FC236}">
                  <a16:creationId xmlns:a16="http://schemas.microsoft.com/office/drawing/2014/main" id="{CFB62C31-2897-485E-296B-D249D0E17153}"/>
                </a:ext>
              </a:extLst>
            </p:cNvPr>
            <p:cNvSpPr/>
            <p:nvPr/>
          </p:nvSpPr>
          <p:spPr>
            <a:xfrm>
              <a:off x="4201013" y="3846125"/>
              <a:ext cx="58775" cy="150225"/>
            </a:xfrm>
            <a:custGeom>
              <a:avLst/>
              <a:gdLst/>
              <a:ahLst/>
              <a:cxnLst/>
              <a:rect l="l" t="t" r="r" b="b"/>
              <a:pathLst>
                <a:path w="2351" h="6009" extrusionOk="0">
                  <a:moveTo>
                    <a:pt x="1568" y="785"/>
                  </a:moveTo>
                  <a:lnTo>
                    <a:pt x="1568" y="5223"/>
                  </a:lnTo>
                  <a:lnTo>
                    <a:pt x="783" y="5223"/>
                  </a:lnTo>
                  <a:lnTo>
                    <a:pt x="783" y="785"/>
                  </a:lnTo>
                  <a:close/>
                  <a:moveTo>
                    <a:pt x="393" y="0"/>
                  </a:moveTo>
                  <a:cubicBezTo>
                    <a:pt x="177" y="0"/>
                    <a:pt x="0" y="177"/>
                    <a:pt x="0" y="393"/>
                  </a:cubicBezTo>
                  <a:lnTo>
                    <a:pt x="0" y="5616"/>
                  </a:lnTo>
                  <a:cubicBezTo>
                    <a:pt x="0" y="5832"/>
                    <a:pt x="177" y="6009"/>
                    <a:pt x="393" y="6009"/>
                  </a:cubicBezTo>
                  <a:lnTo>
                    <a:pt x="1961" y="6009"/>
                  </a:lnTo>
                  <a:cubicBezTo>
                    <a:pt x="2177" y="6009"/>
                    <a:pt x="2350" y="5832"/>
                    <a:pt x="2350" y="5616"/>
                  </a:cubicBezTo>
                  <a:lnTo>
                    <a:pt x="2350" y="393"/>
                  </a:lnTo>
                  <a:cubicBezTo>
                    <a:pt x="2350" y="177"/>
                    <a:pt x="2177" y="0"/>
                    <a:pt x="1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09;p64">
              <a:extLst>
                <a:ext uri="{FF2B5EF4-FFF2-40B4-BE49-F238E27FC236}">
                  <a16:creationId xmlns:a16="http://schemas.microsoft.com/office/drawing/2014/main" id="{03569EAC-00FC-F3EA-488B-D20D2815F90E}"/>
                </a:ext>
              </a:extLst>
            </p:cNvPr>
            <p:cNvSpPr/>
            <p:nvPr/>
          </p:nvSpPr>
          <p:spPr>
            <a:xfrm>
              <a:off x="4122638" y="3846125"/>
              <a:ext cx="58850" cy="150225"/>
            </a:xfrm>
            <a:custGeom>
              <a:avLst/>
              <a:gdLst/>
              <a:ahLst/>
              <a:cxnLst/>
              <a:rect l="l" t="t" r="r" b="b"/>
              <a:pathLst>
                <a:path w="2354" h="6009" extrusionOk="0">
                  <a:moveTo>
                    <a:pt x="1568" y="785"/>
                  </a:moveTo>
                  <a:lnTo>
                    <a:pt x="1568" y="5223"/>
                  </a:lnTo>
                  <a:lnTo>
                    <a:pt x="785" y="5223"/>
                  </a:lnTo>
                  <a:lnTo>
                    <a:pt x="785" y="785"/>
                  </a:lnTo>
                  <a:close/>
                  <a:moveTo>
                    <a:pt x="393" y="0"/>
                  </a:moveTo>
                  <a:cubicBezTo>
                    <a:pt x="177" y="0"/>
                    <a:pt x="0" y="177"/>
                    <a:pt x="0" y="393"/>
                  </a:cubicBezTo>
                  <a:lnTo>
                    <a:pt x="0" y="5616"/>
                  </a:lnTo>
                  <a:cubicBezTo>
                    <a:pt x="0" y="5832"/>
                    <a:pt x="177" y="6009"/>
                    <a:pt x="393" y="6009"/>
                  </a:cubicBezTo>
                  <a:lnTo>
                    <a:pt x="1960" y="6009"/>
                  </a:lnTo>
                  <a:cubicBezTo>
                    <a:pt x="2177" y="6009"/>
                    <a:pt x="2353" y="5832"/>
                    <a:pt x="2353" y="5616"/>
                  </a:cubicBezTo>
                  <a:lnTo>
                    <a:pt x="2353" y="393"/>
                  </a:lnTo>
                  <a:cubicBezTo>
                    <a:pt x="2353" y="177"/>
                    <a:pt x="2177" y="0"/>
                    <a:pt x="19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145;p64">
            <a:extLst>
              <a:ext uri="{FF2B5EF4-FFF2-40B4-BE49-F238E27FC236}">
                <a16:creationId xmlns:a16="http://schemas.microsoft.com/office/drawing/2014/main" id="{C20A2949-984A-D5E8-4C79-903C9BE37680}"/>
              </a:ext>
            </a:extLst>
          </p:cNvPr>
          <p:cNvGrpSpPr/>
          <p:nvPr/>
        </p:nvGrpSpPr>
        <p:grpSpPr>
          <a:xfrm>
            <a:off x="4244013" y="-714141"/>
            <a:ext cx="352375" cy="334425"/>
            <a:chOff x="4006188" y="1989425"/>
            <a:chExt cx="352375" cy="334425"/>
          </a:xfrm>
          <a:solidFill>
            <a:srgbClr val="000000"/>
          </a:solidFill>
        </p:grpSpPr>
        <p:sp>
          <p:nvSpPr>
            <p:cNvPr id="19" name="Google Shape;2146;p64">
              <a:extLst>
                <a:ext uri="{FF2B5EF4-FFF2-40B4-BE49-F238E27FC236}">
                  <a16:creationId xmlns:a16="http://schemas.microsoft.com/office/drawing/2014/main" id="{8B5FC9AF-3AD9-E10E-87FC-9B326A88531B}"/>
                </a:ext>
              </a:extLst>
            </p:cNvPr>
            <p:cNvSpPr/>
            <p:nvPr/>
          </p:nvSpPr>
          <p:spPr>
            <a:xfrm>
              <a:off x="4006188" y="1989425"/>
              <a:ext cx="352375" cy="334425"/>
            </a:xfrm>
            <a:custGeom>
              <a:avLst/>
              <a:gdLst/>
              <a:ahLst/>
              <a:cxnLst/>
              <a:rect l="l" t="t" r="r" b="b"/>
              <a:pathLst>
                <a:path w="14095" h="13377" extrusionOk="0">
                  <a:moveTo>
                    <a:pt x="7401" y="786"/>
                  </a:moveTo>
                  <a:cubicBezTo>
                    <a:pt x="10658" y="786"/>
                    <a:pt x="13306" y="3434"/>
                    <a:pt x="13306" y="6688"/>
                  </a:cubicBezTo>
                  <a:cubicBezTo>
                    <a:pt x="13306" y="9945"/>
                    <a:pt x="10658" y="12593"/>
                    <a:pt x="7401" y="12593"/>
                  </a:cubicBezTo>
                  <a:cubicBezTo>
                    <a:pt x="4147" y="12593"/>
                    <a:pt x="1499" y="9942"/>
                    <a:pt x="1499" y="6688"/>
                  </a:cubicBezTo>
                  <a:cubicBezTo>
                    <a:pt x="1499" y="3434"/>
                    <a:pt x="4147" y="786"/>
                    <a:pt x="7401" y="786"/>
                  </a:cubicBezTo>
                  <a:close/>
                  <a:moveTo>
                    <a:pt x="7397" y="1"/>
                  </a:moveTo>
                  <a:cubicBezTo>
                    <a:pt x="6110" y="1"/>
                    <a:pt x="4817" y="370"/>
                    <a:pt x="3684" y="1126"/>
                  </a:cubicBezTo>
                  <a:cubicBezTo>
                    <a:pt x="1033" y="2901"/>
                    <a:pt x="1" y="6298"/>
                    <a:pt x="1222" y="9248"/>
                  </a:cubicBezTo>
                  <a:cubicBezTo>
                    <a:pt x="2274" y="11782"/>
                    <a:pt x="4738" y="13377"/>
                    <a:pt x="7398" y="13377"/>
                  </a:cubicBezTo>
                  <a:cubicBezTo>
                    <a:pt x="7830" y="13377"/>
                    <a:pt x="8269" y="13335"/>
                    <a:pt x="8707" y="13247"/>
                  </a:cubicBezTo>
                  <a:cubicBezTo>
                    <a:pt x="11836" y="12626"/>
                    <a:pt x="14088" y="9881"/>
                    <a:pt x="14088" y="6688"/>
                  </a:cubicBezTo>
                  <a:cubicBezTo>
                    <a:pt x="14094" y="4913"/>
                    <a:pt x="13388" y="3212"/>
                    <a:pt x="12131" y="1960"/>
                  </a:cubicBezTo>
                  <a:cubicBezTo>
                    <a:pt x="10838" y="668"/>
                    <a:pt x="9124" y="1"/>
                    <a:pt x="7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7;p64">
              <a:extLst>
                <a:ext uri="{FF2B5EF4-FFF2-40B4-BE49-F238E27FC236}">
                  <a16:creationId xmlns:a16="http://schemas.microsoft.com/office/drawing/2014/main" id="{91DEDAD6-6E59-3EA4-AA87-92BF57B16299}"/>
                </a:ext>
              </a:extLst>
            </p:cNvPr>
            <p:cNvSpPr/>
            <p:nvPr/>
          </p:nvSpPr>
          <p:spPr>
            <a:xfrm>
              <a:off x="4135713" y="2061925"/>
              <a:ext cx="138525" cy="189425"/>
            </a:xfrm>
            <a:custGeom>
              <a:avLst/>
              <a:gdLst/>
              <a:ahLst/>
              <a:cxnLst/>
              <a:rect l="l" t="t" r="r" b="b"/>
              <a:pathLst>
                <a:path w="5541" h="7577" extrusionOk="0">
                  <a:moveTo>
                    <a:pt x="783" y="1161"/>
                  </a:moveTo>
                  <a:lnTo>
                    <a:pt x="4423" y="3788"/>
                  </a:lnTo>
                  <a:lnTo>
                    <a:pt x="783" y="6421"/>
                  </a:lnTo>
                  <a:lnTo>
                    <a:pt x="783" y="1161"/>
                  </a:lnTo>
                  <a:close/>
                  <a:moveTo>
                    <a:pt x="395" y="0"/>
                  </a:moveTo>
                  <a:cubicBezTo>
                    <a:pt x="192" y="0"/>
                    <a:pt x="1" y="162"/>
                    <a:pt x="1" y="394"/>
                  </a:cubicBezTo>
                  <a:lnTo>
                    <a:pt x="1" y="7185"/>
                  </a:lnTo>
                  <a:cubicBezTo>
                    <a:pt x="1" y="7416"/>
                    <a:pt x="190" y="7577"/>
                    <a:pt x="393" y="7577"/>
                  </a:cubicBezTo>
                  <a:cubicBezTo>
                    <a:pt x="471" y="7577"/>
                    <a:pt x="550" y="7553"/>
                    <a:pt x="622" y="7501"/>
                  </a:cubicBezTo>
                  <a:lnTo>
                    <a:pt x="5324" y="4107"/>
                  </a:lnTo>
                  <a:cubicBezTo>
                    <a:pt x="5541" y="3949"/>
                    <a:pt x="5541" y="3626"/>
                    <a:pt x="5324" y="3471"/>
                  </a:cubicBezTo>
                  <a:lnTo>
                    <a:pt x="622" y="74"/>
                  </a:lnTo>
                  <a:cubicBezTo>
                    <a:pt x="551" y="23"/>
                    <a:pt x="472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3A8193-D73E-C059-3676-8FCFB919C4C1}"/>
              </a:ext>
            </a:extLst>
          </p:cNvPr>
          <p:cNvSpPr txBox="1"/>
          <p:nvPr/>
        </p:nvSpPr>
        <p:spPr>
          <a:xfrm>
            <a:off x="5069711" y="-12046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1D048-6429-A3E1-2A0B-1133A93EB57C}"/>
              </a:ext>
            </a:extLst>
          </p:cNvPr>
          <p:cNvSpPr txBox="1"/>
          <p:nvPr/>
        </p:nvSpPr>
        <p:spPr>
          <a:xfrm>
            <a:off x="917506" y="3434990"/>
            <a:ext cx="43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– Live coding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313E5-758E-B3CB-312D-9382E3CEC2CA}"/>
              </a:ext>
            </a:extLst>
          </p:cNvPr>
          <p:cNvSpPr txBox="1"/>
          <p:nvPr/>
        </p:nvSpPr>
        <p:spPr>
          <a:xfrm>
            <a:off x="917506" y="3876445"/>
            <a:ext cx="43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 – Q&amp;A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9" name="Picture 3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C029499-B9A7-E2CA-63A9-F69D5AC0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17" y="5909147"/>
            <a:ext cx="781221" cy="467512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medium confidence">
            <a:extLst>
              <a:ext uri="{FF2B5EF4-FFF2-40B4-BE49-F238E27FC236}">
                <a16:creationId xmlns:a16="http://schemas.microsoft.com/office/drawing/2014/main" id="{6B77F229-AD70-32C6-24A9-4523C02E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438" y="5991816"/>
            <a:ext cx="359621" cy="3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8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D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63C898-5533-85CD-775B-EA0B93AC8A13}"/>
              </a:ext>
            </a:extLst>
          </p:cNvPr>
          <p:cNvSpPr/>
          <p:nvPr/>
        </p:nvSpPr>
        <p:spPr>
          <a:xfrm rot="894101">
            <a:off x="11241224" y="533950"/>
            <a:ext cx="969270" cy="8482587"/>
          </a:xfrm>
          <a:prstGeom prst="rect">
            <a:avLst/>
          </a:prstGeom>
          <a:solidFill>
            <a:srgbClr val="2F948F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62580-8437-9FB2-46F9-B044C5845367}"/>
              </a:ext>
            </a:extLst>
          </p:cNvPr>
          <p:cNvSpPr/>
          <p:nvPr/>
        </p:nvSpPr>
        <p:spPr>
          <a:xfrm rot="1129406">
            <a:off x="11555934" y="1495298"/>
            <a:ext cx="835827" cy="8105091"/>
          </a:xfrm>
          <a:prstGeom prst="rect">
            <a:avLst/>
          </a:prstGeom>
          <a:solidFill>
            <a:srgbClr val="38B1AB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4AA12-620F-14C5-893F-9B5F58EA4656}"/>
              </a:ext>
            </a:extLst>
          </p:cNvPr>
          <p:cNvSpPr/>
          <p:nvPr/>
        </p:nvSpPr>
        <p:spPr>
          <a:xfrm rot="1434712">
            <a:off x="11864695" y="2768733"/>
            <a:ext cx="1276321" cy="6406733"/>
          </a:xfrm>
          <a:prstGeom prst="rect">
            <a:avLst/>
          </a:prstGeom>
          <a:solidFill>
            <a:srgbClr val="4BF6EE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2F74C9-4006-7C4C-D600-F3051002CE96}"/>
              </a:ext>
            </a:extLst>
          </p:cNvPr>
          <p:cNvSpPr/>
          <p:nvPr/>
        </p:nvSpPr>
        <p:spPr>
          <a:xfrm>
            <a:off x="279050" y="3178293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E397B7-0E14-E381-308E-5F29E7042426}"/>
              </a:ext>
            </a:extLst>
          </p:cNvPr>
          <p:cNvSpPr/>
          <p:nvPr/>
        </p:nvSpPr>
        <p:spPr>
          <a:xfrm>
            <a:off x="234960" y="2883327"/>
            <a:ext cx="216000" cy="216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F33AE-51D8-3B1D-92F2-158F6A78DFD8}"/>
              </a:ext>
            </a:extLst>
          </p:cNvPr>
          <p:cNvSpPr/>
          <p:nvPr/>
        </p:nvSpPr>
        <p:spPr>
          <a:xfrm>
            <a:off x="279050" y="3404433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0C338-E18C-78BD-177A-5F35A2FE6923}"/>
              </a:ext>
            </a:extLst>
          </p:cNvPr>
          <p:cNvSpPr/>
          <p:nvPr/>
        </p:nvSpPr>
        <p:spPr>
          <a:xfrm>
            <a:off x="279050" y="3635490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6BEE5E-4689-B08E-CD0C-31211380B735}"/>
              </a:ext>
            </a:extLst>
          </p:cNvPr>
          <p:cNvSpPr/>
          <p:nvPr/>
        </p:nvSpPr>
        <p:spPr>
          <a:xfrm>
            <a:off x="283099" y="3866547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FFDF1-C13B-5D61-9CD4-9B7224378740}"/>
              </a:ext>
            </a:extLst>
          </p:cNvPr>
          <p:cNvSpPr txBox="1"/>
          <p:nvPr/>
        </p:nvSpPr>
        <p:spPr>
          <a:xfrm>
            <a:off x="443340" y="129456"/>
            <a:ext cx="436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– React &amp; NextJs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3DC23F-FDD9-7614-C74F-24F7867FE455}"/>
              </a:ext>
            </a:extLst>
          </p:cNvPr>
          <p:cNvSpPr/>
          <p:nvPr/>
        </p:nvSpPr>
        <p:spPr>
          <a:xfrm>
            <a:off x="-307370" y="-3303323"/>
            <a:ext cx="5347503" cy="53475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pSp>
        <p:nvGrpSpPr>
          <p:cNvPr id="11" name="Google Shape;2006;p64">
            <a:extLst>
              <a:ext uri="{FF2B5EF4-FFF2-40B4-BE49-F238E27FC236}">
                <a16:creationId xmlns:a16="http://schemas.microsoft.com/office/drawing/2014/main" id="{A4BB5683-CEF5-1C14-58FB-234B150E1160}"/>
              </a:ext>
            </a:extLst>
          </p:cNvPr>
          <p:cNvGrpSpPr/>
          <p:nvPr/>
        </p:nvGrpSpPr>
        <p:grpSpPr>
          <a:xfrm>
            <a:off x="4802843" y="305341"/>
            <a:ext cx="352375" cy="334425"/>
            <a:chOff x="4006188" y="3754025"/>
            <a:chExt cx="352375" cy="334425"/>
          </a:xfrm>
          <a:solidFill>
            <a:schemeClr val="tx1"/>
          </a:solidFill>
        </p:grpSpPr>
        <p:sp>
          <p:nvSpPr>
            <p:cNvPr id="12" name="Google Shape;2007;p64">
              <a:extLst>
                <a:ext uri="{FF2B5EF4-FFF2-40B4-BE49-F238E27FC236}">
                  <a16:creationId xmlns:a16="http://schemas.microsoft.com/office/drawing/2014/main" id="{D2E22D0D-B1AA-FDE3-9E85-C467EB92F0CE}"/>
                </a:ext>
              </a:extLst>
            </p:cNvPr>
            <p:cNvSpPr/>
            <p:nvPr/>
          </p:nvSpPr>
          <p:spPr>
            <a:xfrm>
              <a:off x="4006188" y="3754025"/>
              <a:ext cx="352375" cy="334425"/>
            </a:xfrm>
            <a:custGeom>
              <a:avLst/>
              <a:gdLst/>
              <a:ahLst/>
              <a:cxnLst/>
              <a:rect l="l" t="t" r="r" b="b"/>
              <a:pathLst>
                <a:path w="14095" h="13377" extrusionOk="0">
                  <a:moveTo>
                    <a:pt x="7401" y="783"/>
                  </a:moveTo>
                  <a:cubicBezTo>
                    <a:pt x="10658" y="783"/>
                    <a:pt x="13306" y="3434"/>
                    <a:pt x="13306" y="6688"/>
                  </a:cubicBezTo>
                  <a:cubicBezTo>
                    <a:pt x="13306" y="9942"/>
                    <a:pt x="10658" y="12590"/>
                    <a:pt x="7401" y="12590"/>
                  </a:cubicBezTo>
                  <a:cubicBezTo>
                    <a:pt x="4147" y="12590"/>
                    <a:pt x="1499" y="9942"/>
                    <a:pt x="1499" y="6688"/>
                  </a:cubicBezTo>
                  <a:cubicBezTo>
                    <a:pt x="1499" y="3431"/>
                    <a:pt x="4147" y="783"/>
                    <a:pt x="7401" y="783"/>
                  </a:cubicBezTo>
                  <a:close/>
                  <a:moveTo>
                    <a:pt x="7400" y="0"/>
                  </a:moveTo>
                  <a:cubicBezTo>
                    <a:pt x="6114" y="0"/>
                    <a:pt x="4820" y="370"/>
                    <a:pt x="3687" y="1127"/>
                  </a:cubicBezTo>
                  <a:cubicBezTo>
                    <a:pt x="1033" y="2899"/>
                    <a:pt x="1" y="6299"/>
                    <a:pt x="1222" y="9245"/>
                  </a:cubicBezTo>
                  <a:cubicBezTo>
                    <a:pt x="2272" y="11783"/>
                    <a:pt x="4737" y="13377"/>
                    <a:pt x="7398" y="13377"/>
                  </a:cubicBezTo>
                  <a:cubicBezTo>
                    <a:pt x="7830" y="13377"/>
                    <a:pt x="8267" y="13335"/>
                    <a:pt x="8703" y="13248"/>
                  </a:cubicBezTo>
                  <a:cubicBezTo>
                    <a:pt x="11833" y="12627"/>
                    <a:pt x="14088" y="9881"/>
                    <a:pt x="14088" y="6691"/>
                  </a:cubicBezTo>
                  <a:cubicBezTo>
                    <a:pt x="14094" y="4917"/>
                    <a:pt x="13388" y="3212"/>
                    <a:pt x="12131" y="1961"/>
                  </a:cubicBezTo>
                  <a:lnTo>
                    <a:pt x="12131" y="1958"/>
                  </a:lnTo>
                  <a:cubicBezTo>
                    <a:pt x="10839" y="666"/>
                    <a:pt x="9126" y="0"/>
                    <a:pt x="7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08;p64">
              <a:extLst>
                <a:ext uri="{FF2B5EF4-FFF2-40B4-BE49-F238E27FC236}">
                  <a16:creationId xmlns:a16="http://schemas.microsoft.com/office/drawing/2014/main" id="{CFB62C31-2897-485E-296B-D249D0E17153}"/>
                </a:ext>
              </a:extLst>
            </p:cNvPr>
            <p:cNvSpPr/>
            <p:nvPr/>
          </p:nvSpPr>
          <p:spPr>
            <a:xfrm>
              <a:off x="4201013" y="3846125"/>
              <a:ext cx="58775" cy="150225"/>
            </a:xfrm>
            <a:custGeom>
              <a:avLst/>
              <a:gdLst/>
              <a:ahLst/>
              <a:cxnLst/>
              <a:rect l="l" t="t" r="r" b="b"/>
              <a:pathLst>
                <a:path w="2351" h="6009" extrusionOk="0">
                  <a:moveTo>
                    <a:pt x="1568" y="785"/>
                  </a:moveTo>
                  <a:lnTo>
                    <a:pt x="1568" y="5223"/>
                  </a:lnTo>
                  <a:lnTo>
                    <a:pt x="783" y="5223"/>
                  </a:lnTo>
                  <a:lnTo>
                    <a:pt x="783" y="785"/>
                  </a:lnTo>
                  <a:close/>
                  <a:moveTo>
                    <a:pt x="393" y="0"/>
                  </a:moveTo>
                  <a:cubicBezTo>
                    <a:pt x="177" y="0"/>
                    <a:pt x="0" y="177"/>
                    <a:pt x="0" y="393"/>
                  </a:cubicBezTo>
                  <a:lnTo>
                    <a:pt x="0" y="5616"/>
                  </a:lnTo>
                  <a:cubicBezTo>
                    <a:pt x="0" y="5832"/>
                    <a:pt x="177" y="6009"/>
                    <a:pt x="393" y="6009"/>
                  </a:cubicBezTo>
                  <a:lnTo>
                    <a:pt x="1961" y="6009"/>
                  </a:lnTo>
                  <a:cubicBezTo>
                    <a:pt x="2177" y="6009"/>
                    <a:pt x="2350" y="5832"/>
                    <a:pt x="2350" y="5616"/>
                  </a:cubicBezTo>
                  <a:lnTo>
                    <a:pt x="2350" y="393"/>
                  </a:lnTo>
                  <a:cubicBezTo>
                    <a:pt x="2350" y="177"/>
                    <a:pt x="2177" y="0"/>
                    <a:pt x="1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09;p64">
              <a:extLst>
                <a:ext uri="{FF2B5EF4-FFF2-40B4-BE49-F238E27FC236}">
                  <a16:creationId xmlns:a16="http://schemas.microsoft.com/office/drawing/2014/main" id="{03569EAC-00FC-F3EA-488B-D20D2815F90E}"/>
                </a:ext>
              </a:extLst>
            </p:cNvPr>
            <p:cNvSpPr/>
            <p:nvPr/>
          </p:nvSpPr>
          <p:spPr>
            <a:xfrm>
              <a:off x="4122638" y="3846125"/>
              <a:ext cx="58850" cy="150225"/>
            </a:xfrm>
            <a:custGeom>
              <a:avLst/>
              <a:gdLst/>
              <a:ahLst/>
              <a:cxnLst/>
              <a:rect l="l" t="t" r="r" b="b"/>
              <a:pathLst>
                <a:path w="2354" h="6009" extrusionOk="0">
                  <a:moveTo>
                    <a:pt x="1568" y="785"/>
                  </a:moveTo>
                  <a:lnTo>
                    <a:pt x="1568" y="5223"/>
                  </a:lnTo>
                  <a:lnTo>
                    <a:pt x="785" y="5223"/>
                  </a:lnTo>
                  <a:lnTo>
                    <a:pt x="785" y="785"/>
                  </a:lnTo>
                  <a:close/>
                  <a:moveTo>
                    <a:pt x="393" y="0"/>
                  </a:moveTo>
                  <a:cubicBezTo>
                    <a:pt x="177" y="0"/>
                    <a:pt x="0" y="177"/>
                    <a:pt x="0" y="393"/>
                  </a:cubicBezTo>
                  <a:lnTo>
                    <a:pt x="0" y="5616"/>
                  </a:lnTo>
                  <a:cubicBezTo>
                    <a:pt x="0" y="5832"/>
                    <a:pt x="177" y="6009"/>
                    <a:pt x="393" y="6009"/>
                  </a:cubicBezTo>
                  <a:lnTo>
                    <a:pt x="1960" y="6009"/>
                  </a:lnTo>
                  <a:cubicBezTo>
                    <a:pt x="2177" y="6009"/>
                    <a:pt x="2353" y="5832"/>
                    <a:pt x="2353" y="5616"/>
                  </a:cubicBezTo>
                  <a:lnTo>
                    <a:pt x="2353" y="393"/>
                  </a:lnTo>
                  <a:cubicBezTo>
                    <a:pt x="2353" y="177"/>
                    <a:pt x="2177" y="0"/>
                    <a:pt x="19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145;p64">
            <a:extLst>
              <a:ext uri="{FF2B5EF4-FFF2-40B4-BE49-F238E27FC236}">
                <a16:creationId xmlns:a16="http://schemas.microsoft.com/office/drawing/2014/main" id="{C20A2949-984A-D5E8-4C79-903C9BE37680}"/>
              </a:ext>
            </a:extLst>
          </p:cNvPr>
          <p:cNvGrpSpPr/>
          <p:nvPr/>
        </p:nvGrpSpPr>
        <p:grpSpPr>
          <a:xfrm>
            <a:off x="4385597" y="1002156"/>
            <a:ext cx="352375" cy="334425"/>
            <a:chOff x="4006188" y="1989425"/>
            <a:chExt cx="352375" cy="334425"/>
          </a:xfrm>
          <a:solidFill>
            <a:schemeClr val="tx1"/>
          </a:solidFill>
        </p:grpSpPr>
        <p:sp>
          <p:nvSpPr>
            <p:cNvPr id="19" name="Google Shape;2146;p64">
              <a:extLst>
                <a:ext uri="{FF2B5EF4-FFF2-40B4-BE49-F238E27FC236}">
                  <a16:creationId xmlns:a16="http://schemas.microsoft.com/office/drawing/2014/main" id="{8B5FC9AF-3AD9-E10E-87FC-9B326A88531B}"/>
                </a:ext>
              </a:extLst>
            </p:cNvPr>
            <p:cNvSpPr/>
            <p:nvPr/>
          </p:nvSpPr>
          <p:spPr>
            <a:xfrm>
              <a:off x="4006188" y="1989425"/>
              <a:ext cx="352375" cy="334425"/>
            </a:xfrm>
            <a:custGeom>
              <a:avLst/>
              <a:gdLst/>
              <a:ahLst/>
              <a:cxnLst/>
              <a:rect l="l" t="t" r="r" b="b"/>
              <a:pathLst>
                <a:path w="14095" h="13377" extrusionOk="0">
                  <a:moveTo>
                    <a:pt x="7401" y="786"/>
                  </a:moveTo>
                  <a:cubicBezTo>
                    <a:pt x="10658" y="786"/>
                    <a:pt x="13306" y="3434"/>
                    <a:pt x="13306" y="6688"/>
                  </a:cubicBezTo>
                  <a:cubicBezTo>
                    <a:pt x="13306" y="9945"/>
                    <a:pt x="10658" y="12593"/>
                    <a:pt x="7401" y="12593"/>
                  </a:cubicBezTo>
                  <a:cubicBezTo>
                    <a:pt x="4147" y="12593"/>
                    <a:pt x="1499" y="9942"/>
                    <a:pt x="1499" y="6688"/>
                  </a:cubicBezTo>
                  <a:cubicBezTo>
                    <a:pt x="1499" y="3434"/>
                    <a:pt x="4147" y="786"/>
                    <a:pt x="7401" y="786"/>
                  </a:cubicBezTo>
                  <a:close/>
                  <a:moveTo>
                    <a:pt x="7397" y="1"/>
                  </a:moveTo>
                  <a:cubicBezTo>
                    <a:pt x="6110" y="1"/>
                    <a:pt x="4817" y="370"/>
                    <a:pt x="3684" y="1126"/>
                  </a:cubicBezTo>
                  <a:cubicBezTo>
                    <a:pt x="1033" y="2901"/>
                    <a:pt x="1" y="6298"/>
                    <a:pt x="1222" y="9248"/>
                  </a:cubicBezTo>
                  <a:cubicBezTo>
                    <a:pt x="2274" y="11782"/>
                    <a:pt x="4738" y="13377"/>
                    <a:pt x="7398" y="13377"/>
                  </a:cubicBezTo>
                  <a:cubicBezTo>
                    <a:pt x="7830" y="13377"/>
                    <a:pt x="8269" y="13335"/>
                    <a:pt x="8707" y="13247"/>
                  </a:cubicBezTo>
                  <a:cubicBezTo>
                    <a:pt x="11836" y="12626"/>
                    <a:pt x="14088" y="9881"/>
                    <a:pt x="14088" y="6688"/>
                  </a:cubicBezTo>
                  <a:cubicBezTo>
                    <a:pt x="14094" y="4913"/>
                    <a:pt x="13388" y="3212"/>
                    <a:pt x="12131" y="1960"/>
                  </a:cubicBezTo>
                  <a:cubicBezTo>
                    <a:pt x="10838" y="668"/>
                    <a:pt x="9124" y="1"/>
                    <a:pt x="7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7;p64">
              <a:extLst>
                <a:ext uri="{FF2B5EF4-FFF2-40B4-BE49-F238E27FC236}">
                  <a16:creationId xmlns:a16="http://schemas.microsoft.com/office/drawing/2014/main" id="{91DEDAD6-6E59-3EA4-AA87-92BF57B16299}"/>
                </a:ext>
              </a:extLst>
            </p:cNvPr>
            <p:cNvSpPr/>
            <p:nvPr/>
          </p:nvSpPr>
          <p:spPr>
            <a:xfrm>
              <a:off x="4135713" y="2061925"/>
              <a:ext cx="138525" cy="189425"/>
            </a:xfrm>
            <a:custGeom>
              <a:avLst/>
              <a:gdLst/>
              <a:ahLst/>
              <a:cxnLst/>
              <a:rect l="l" t="t" r="r" b="b"/>
              <a:pathLst>
                <a:path w="5541" h="7577" extrusionOk="0">
                  <a:moveTo>
                    <a:pt x="783" y="1161"/>
                  </a:moveTo>
                  <a:lnTo>
                    <a:pt x="4423" y="3788"/>
                  </a:lnTo>
                  <a:lnTo>
                    <a:pt x="783" y="6421"/>
                  </a:lnTo>
                  <a:lnTo>
                    <a:pt x="783" y="1161"/>
                  </a:lnTo>
                  <a:close/>
                  <a:moveTo>
                    <a:pt x="395" y="0"/>
                  </a:moveTo>
                  <a:cubicBezTo>
                    <a:pt x="192" y="0"/>
                    <a:pt x="1" y="162"/>
                    <a:pt x="1" y="394"/>
                  </a:cubicBezTo>
                  <a:lnTo>
                    <a:pt x="1" y="7185"/>
                  </a:lnTo>
                  <a:cubicBezTo>
                    <a:pt x="1" y="7416"/>
                    <a:pt x="190" y="7577"/>
                    <a:pt x="393" y="7577"/>
                  </a:cubicBezTo>
                  <a:cubicBezTo>
                    <a:pt x="471" y="7577"/>
                    <a:pt x="550" y="7553"/>
                    <a:pt x="622" y="7501"/>
                  </a:cubicBezTo>
                  <a:lnTo>
                    <a:pt x="5324" y="4107"/>
                  </a:lnTo>
                  <a:cubicBezTo>
                    <a:pt x="5541" y="3949"/>
                    <a:pt x="5541" y="3626"/>
                    <a:pt x="5324" y="3471"/>
                  </a:cubicBezTo>
                  <a:lnTo>
                    <a:pt x="622" y="74"/>
                  </a:lnTo>
                  <a:cubicBezTo>
                    <a:pt x="551" y="23"/>
                    <a:pt x="472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3A8193-D73E-C059-3676-8FCFB919C4C1}"/>
              </a:ext>
            </a:extLst>
          </p:cNvPr>
          <p:cNvSpPr txBox="1"/>
          <p:nvPr/>
        </p:nvSpPr>
        <p:spPr>
          <a:xfrm>
            <a:off x="4796474" y="1005786"/>
            <a:ext cx="118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1.1 - React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A71291-F8C7-6446-99D8-AB37D744D69C}"/>
              </a:ext>
            </a:extLst>
          </p:cNvPr>
          <p:cNvSpPr txBox="1"/>
          <p:nvPr/>
        </p:nvSpPr>
        <p:spPr>
          <a:xfrm>
            <a:off x="3852334" y="1709974"/>
            <a:ext cx="7332586" cy="522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è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libreria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creare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utente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dinamiche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permette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visualizzare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tempo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modifiche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codice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garantendo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uno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sviluppo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flessibile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applicazioni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web.</a:t>
            </a:r>
          </a:p>
          <a:p>
            <a:pPr>
              <a:lnSpc>
                <a:spcPct val="150000"/>
              </a:lnSpc>
            </a:pPr>
            <a:endParaRPr lang="en-GB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strana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sintassi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basso 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tag non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è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HTML ma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è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chiamata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JSX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è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un’estensione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sintassi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JavaScript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usata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React per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descrivere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l’aspetto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dovrebbe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UI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usufruisce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tutta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potenza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JavaScript.</a:t>
            </a:r>
          </a:p>
          <a:p>
            <a:pPr algn="l">
              <a:lnSpc>
                <a:spcPct val="150000"/>
              </a:lnSpc>
            </a:pP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espressioni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JSX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diventano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chiamate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funzioni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JavaScript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producono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oggetti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JavaScript.</a:t>
            </a:r>
          </a:p>
          <a:p>
            <a:pPr algn="l">
              <a:lnSpc>
                <a:spcPct val="150000"/>
              </a:lnSpc>
            </a:pPr>
            <a:endParaRPr lang="en-GB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endParaRPr lang="en-GB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7F240-432D-526E-43CA-B37488BBADEC}"/>
              </a:ext>
            </a:extLst>
          </p:cNvPr>
          <p:cNvSpPr txBox="1"/>
          <p:nvPr/>
        </p:nvSpPr>
        <p:spPr>
          <a:xfrm>
            <a:off x="9817100" y="6376659"/>
            <a:ext cx="334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T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Academy project</a:t>
            </a:r>
          </a:p>
        </p:txBody>
      </p:sp>
      <p:pic>
        <p:nvPicPr>
          <p:cNvPr id="39" name="Picture 3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147B220-4F70-62EB-8D35-E8D659C7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17" y="5909147"/>
            <a:ext cx="781221" cy="467512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3FEED8-111B-3333-19CB-60657799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438" y="5991816"/>
            <a:ext cx="359621" cy="3195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7B12DC-8BA3-ABAF-2D16-B3FC46ABB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474" y="4148934"/>
            <a:ext cx="492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5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D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63C898-5533-85CD-775B-EA0B93AC8A13}"/>
              </a:ext>
            </a:extLst>
          </p:cNvPr>
          <p:cNvSpPr/>
          <p:nvPr/>
        </p:nvSpPr>
        <p:spPr>
          <a:xfrm rot="1961115">
            <a:off x="10850480" y="-1597634"/>
            <a:ext cx="1141988" cy="12064680"/>
          </a:xfrm>
          <a:prstGeom prst="rect">
            <a:avLst/>
          </a:prstGeom>
          <a:solidFill>
            <a:srgbClr val="2F948F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62580-8437-9FB2-46F9-B044C5845367}"/>
              </a:ext>
            </a:extLst>
          </p:cNvPr>
          <p:cNvSpPr/>
          <p:nvPr/>
        </p:nvSpPr>
        <p:spPr>
          <a:xfrm rot="2525367">
            <a:off x="12192684" y="-3004644"/>
            <a:ext cx="1130437" cy="14411478"/>
          </a:xfrm>
          <a:prstGeom prst="rect">
            <a:avLst/>
          </a:prstGeom>
          <a:solidFill>
            <a:srgbClr val="38B1AB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4AA12-620F-14C5-893F-9B5F58EA4656}"/>
              </a:ext>
            </a:extLst>
          </p:cNvPr>
          <p:cNvSpPr/>
          <p:nvPr/>
        </p:nvSpPr>
        <p:spPr>
          <a:xfrm rot="3358714">
            <a:off x="13509363" y="-1894284"/>
            <a:ext cx="1276321" cy="13260937"/>
          </a:xfrm>
          <a:prstGeom prst="rect">
            <a:avLst/>
          </a:prstGeom>
          <a:solidFill>
            <a:srgbClr val="4BF6EE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2F74C9-4006-7C4C-D600-F3051002CE96}"/>
              </a:ext>
            </a:extLst>
          </p:cNvPr>
          <p:cNvSpPr/>
          <p:nvPr/>
        </p:nvSpPr>
        <p:spPr>
          <a:xfrm>
            <a:off x="275614" y="3182996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E397B7-0E14-E381-308E-5F29E7042426}"/>
              </a:ext>
            </a:extLst>
          </p:cNvPr>
          <p:cNvSpPr/>
          <p:nvPr/>
        </p:nvSpPr>
        <p:spPr>
          <a:xfrm>
            <a:off x="238396" y="2883327"/>
            <a:ext cx="219600" cy="21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F33AE-51D8-3B1D-92F2-158F6A78DFD8}"/>
              </a:ext>
            </a:extLst>
          </p:cNvPr>
          <p:cNvSpPr/>
          <p:nvPr/>
        </p:nvSpPr>
        <p:spPr>
          <a:xfrm>
            <a:off x="279050" y="3404433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0C338-E18C-78BD-177A-5F35A2FE6923}"/>
              </a:ext>
            </a:extLst>
          </p:cNvPr>
          <p:cNvSpPr/>
          <p:nvPr/>
        </p:nvSpPr>
        <p:spPr>
          <a:xfrm>
            <a:off x="279050" y="3635490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3A39E4-8A0E-D164-E508-78F300DF1885}"/>
              </a:ext>
            </a:extLst>
          </p:cNvPr>
          <p:cNvSpPr txBox="1"/>
          <p:nvPr/>
        </p:nvSpPr>
        <p:spPr>
          <a:xfrm>
            <a:off x="792020" y="6945282"/>
            <a:ext cx="404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01:00 - Intro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AE6D1F-71DD-A6E4-8A9A-860B81F9C172}"/>
              </a:ext>
            </a:extLst>
          </p:cNvPr>
          <p:cNvSpPr txBox="1"/>
          <p:nvPr/>
        </p:nvSpPr>
        <p:spPr>
          <a:xfrm>
            <a:off x="792019" y="7406947"/>
            <a:ext cx="433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02:00 - Analisi esplorativa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B0D48B-A178-FA9A-71CB-3D7B1BA0952B}"/>
              </a:ext>
            </a:extLst>
          </p:cNvPr>
          <p:cNvSpPr txBox="1"/>
          <p:nvPr/>
        </p:nvSpPr>
        <p:spPr>
          <a:xfrm>
            <a:off x="792019" y="7853888"/>
            <a:ext cx="404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03:00 - Pca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24F9B3-7B50-F3C5-EC4A-7029C898AB2E}"/>
              </a:ext>
            </a:extLst>
          </p:cNvPr>
          <p:cNvSpPr txBox="1"/>
          <p:nvPr/>
        </p:nvSpPr>
        <p:spPr>
          <a:xfrm>
            <a:off x="792019" y="8320724"/>
            <a:ext cx="44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04:00 - Algoritmi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F4A8BC-3045-2B6A-CD67-BEC501347400}"/>
              </a:ext>
            </a:extLst>
          </p:cNvPr>
          <p:cNvSpPr txBox="1"/>
          <p:nvPr/>
        </p:nvSpPr>
        <p:spPr>
          <a:xfrm>
            <a:off x="805519" y="8794900"/>
            <a:ext cx="43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05:00 - Conclusioni</a:t>
            </a:r>
            <a:endParaRPr lang="en-IT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6BEE5E-4689-B08E-CD0C-31211380B735}"/>
              </a:ext>
            </a:extLst>
          </p:cNvPr>
          <p:cNvSpPr/>
          <p:nvPr/>
        </p:nvSpPr>
        <p:spPr>
          <a:xfrm>
            <a:off x="283099" y="3866547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FFDF1-C13B-5D61-9CD4-9B7224378740}"/>
              </a:ext>
            </a:extLst>
          </p:cNvPr>
          <p:cNvSpPr txBox="1"/>
          <p:nvPr/>
        </p:nvSpPr>
        <p:spPr>
          <a:xfrm>
            <a:off x="7501118" y="140835"/>
            <a:ext cx="475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– React &amp; NextJs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3DC23F-FDD9-7614-C74F-24F7867FE455}"/>
              </a:ext>
            </a:extLst>
          </p:cNvPr>
          <p:cNvSpPr/>
          <p:nvPr/>
        </p:nvSpPr>
        <p:spPr>
          <a:xfrm>
            <a:off x="7166273" y="-2914993"/>
            <a:ext cx="5347503" cy="53475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pSp>
        <p:nvGrpSpPr>
          <p:cNvPr id="11" name="Google Shape;2006;p64">
            <a:extLst>
              <a:ext uri="{FF2B5EF4-FFF2-40B4-BE49-F238E27FC236}">
                <a16:creationId xmlns:a16="http://schemas.microsoft.com/office/drawing/2014/main" id="{A4BB5683-CEF5-1C14-58FB-234B150E1160}"/>
              </a:ext>
            </a:extLst>
          </p:cNvPr>
          <p:cNvGrpSpPr/>
          <p:nvPr/>
        </p:nvGrpSpPr>
        <p:grpSpPr>
          <a:xfrm>
            <a:off x="6925128" y="385029"/>
            <a:ext cx="352375" cy="334425"/>
            <a:chOff x="4006188" y="3754025"/>
            <a:chExt cx="352375" cy="334425"/>
          </a:xfrm>
          <a:solidFill>
            <a:schemeClr val="tx1"/>
          </a:solidFill>
        </p:grpSpPr>
        <p:sp>
          <p:nvSpPr>
            <p:cNvPr id="12" name="Google Shape;2007;p64">
              <a:extLst>
                <a:ext uri="{FF2B5EF4-FFF2-40B4-BE49-F238E27FC236}">
                  <a16:creationId xmlns:a16="http://schemas.microsoft.com/office/drawing/2014/main" id="{D2E22D0D-B1AA-FDE3-9E85-C467EB92F0CE}"/>
                </a:ext>
              </a:extLst>
            </p:cNvPr>
            <p:cNvSpPr/>
            <p:nvPr/>
          </p:nvSpPr>
          <p:spPr>
            <a:xfrm>
              <a:off x="4006188" y="3754025"/>
              <a:ext cx="352375" cy="334425"/>
            </a:xfrm>
            <a:custGeom>
              <a:avLst/>
              <a:gdLst/>
              <a:ahLst/>
              <a:cxnLst/>
              <a:rect l="l" t="t" r="r" b="b"/>
              <a:pathLst>
                <a:path w="14095" h="13377" extrusionOk="0">
                  <a:moveTo>
                    <a:pt x="7401" y="783"/>
                  </a:moveTo>
                  <a:cubicBezTo>
                    <a:pt x="10658" y="783"/>
                    <a:pt x="13306" y="3434"/>
                    <a:pt x="13306" y="6688"/>
                  </a:cubicBezTo>
                  <a:cubicBezTo>
                    <a:pt x="13306" y="9942"/>
                    <a:pt x="10658" y="12590"/>
                    <a:pt x="7401" y="12590"/>
                  </a:cubicBezTo>
                  <a:cubicBezTo>
                    <a:pt x="4147" y="12590"/>
                    <a:pt x="1499" y="9942"/>
                    <a:pt x="1499" y="6688"/>
                  </a:cubicBezTo>
                  <a:cubicBezTo>
                    <a:pt x="1499" y="3431"/>
                    <a:pt x="4147" y="783"/>
                    <a:pt x="7401" y="783"/>
                  </a:cubicBezTo>
                  <a:close/>
                  <a:moveTo>
                    <a:pt x="7400" y="0"/>
                  </a:moveTo>
                  <a:cubicBezTo>
                    <a:pt x="6114" y="0"/>
                    <a:pt x="4820" y="370"/>
                    <a:pt x="3687" y="1127"/>
                  </a:cubicBezTo>
                  <a:cubicBezTo>
                    <a:pt x="1033" y="2899"/>
                    <a:pt x="1" y="6299"/>
                    <a:pt x="1222" y="9245"/>
                  </a:cubicBezTo>
                  <a:cubicBezTo>
                    <a:pt x="2272" y="11783"/>
                    <a:pt x="4737" y="13377"/>
                    <a:pt x="7398" y="13377"/>
                  </a:cubicBezTo>
                  <a:cubicBezTo>
                    <a:pt x="7830" y="13377"/>
                    <a:pt x="8267" y="13335"/>
                    <a:pt x="8703" y="13248"/>
                  </a:cubicBezTo>
                  <a:cubicBezTo>
                    <a:pt x="11833" y="12627"/>
                    <a:pt x="14088" y="9881"/>
                    <a:pt x="14088" y="6691"/>
                  </a:cubicBezTo>
                  <a:cubicBezTo>
                    <a:pt x="14094" y="4917"/>
                    <a:pt x="13388" y="3212"/>
                    <a:pt x="12131" y="1961"/>
                  </a:cubicBezTo>
                  <a:lnTo>
                    <a:pt x="12131" y="1958"/>
                  </a:lnTo>
                  <a:cubicBezTo>
                    <a:pt x="10839" y="666"/>
                    <a:pt x="9126" y="0"/>
                    <a:pt x="7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08;p64">
              <a:extLst>
                <a:ext uri="{FF2B5EF4-FFF2-40B4-BE49-F238E27FC236}">
                  <a16:creationId xmlns:a16="http://schemas.microsoft.com/office/drawing/2014/main" id="{CFB62C31-2897-485E-296B-D249D0E17153}"/>
                </a:ext>
              </a:extLst>
            </p:cNvPr>
            <p:cNvSpPr/>
            <p:nvPr/>
          </p:nvSpPr>
          <p:spPr>
            <a:xfrm>
              <a:off x="4201013" y="3846125"/>
              <a:ext cx="58775" cy="150225"/>
            </a:xfrm>
            <a:custGeom>
              <a:avLst/>
              <a:gdLst/>
              <a:ahLst/>
              <a:cxnLst/>
              <a:rect l="l" t="t" r="r" b="b"/>
              <a:pathLst>
                <a:path w="2351" h="6009" extrusionOk="0">
                  <a:moveTo>
                    <a:pt x="1568" y="785"/>
                  </a:moveTo>
                  <a:lnTo>
                    <a:pt x="1568" y="5223"/>
                  </a:lnTo>
                  <a:lnTo>
                    <a:pt x="783" y="5223"/>
                  </a:lnTo>
                  <a:lnTo>
                    <a:pt x="783" y="785"/>
                  </a:lnTo>
                  <a:close/>
                  <a:moveTo>
                    <a:pt x="393" y="0"/>
                  </a:moveTo>
                  <a:cubicBezTo>
                    <a:pt x="177" y="0"/>
                    <a:pt x="0" y="177"/>
                    <a:pt x="0" y="393"/>
                  </a:cubicBezTo>
                  <a:lnTo>
                    <a:pt x="0" y="5616"/>
                  </a:lnTo>
                  <a:cubicBezTo>
                    <a:pt x="0" y="5832"/>
                    <a:pt x="177" y="6009"/>
                    <a:pt x="393" y="6009"/>
                  </a:cubicBezTo>
                  <a:lnTo>
                    <a:pt x="1961" y="6009"/>
                  </a:lnTo>
                  <a:cubicBezTo>
                    <a:pt x="2177" y="6009"/>
                    <a:pt x="2350" y="5832"/>
                    <a:pt x="2350" y="5616"/>
                  </a:cubicBezTo>
                  <a:lnTo>
                    <a:pt x="2350" y="393"/>
                  </a:lnTo>
                  <a:cubicBezTo>
                    <a:pt x="2350" y="177"/>
                    <a:pt x="2177" y="0"/>
                    <a:pt x="1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09;p64">
              <a:extLst>
                <a:ext uri="{FF2B5EF4-FFF2-40B4-BE49-F238E27FC236}">
                  <a16:creationId xmlns:a16="http://schemas.microsoft.com/office/drawing/2014/main" id="{03569EAC-00FC-F3EA-488B-D20D2815F90E}"/>
                </a:ext>
              </a:extLst>
            </p:cNvPr>
            <p:cNvSpPr/>
            <p:nvPr/>
          </p:nvSpPr>
          <p:spPr>
            <a:xfrm>
              <a:off x="4122638" y="3846125"/>
              <a:ext cx="58850" cy="150225"/>
            </a:xfrm>
            <a:custGeom>
              <a:avLst/>
              <a:gdLst/>
              <a:ahLst/>
              <a:cxnLst/>
              <a:rect l="l" t="t" r="r" b="b"/>
              <a:pathLst>
                <a:path w="2354" h="6009" extrusionOk="0">
                  <a:moveTo>
                    <a:pt x="1568" y="785"/>
                  </a:moveTo>
                  <a:lnTo>
                    <a:pt x="1568" y="5223"/>
                  </a:lnTo>
                  <a:lnTo>
                    <a:pt x="785" y="5223"/>
                  </a:lnTo>
                  <a:lnTo>
                    <a:pt x="785" y="785"/>
                  </a:lnTo>
                  <a:close/>
                  <a:moveTo>
                    <a:pt x="393" y="0"/>
                  </a:moveTo>
                  <a:cubicBezTo>
                    <a:pt x="177" y="0"/>
                    <a:pt x="0" y="177"/>
                    <a:pt x="0" y="393"/>
                  </a:cubicBezTo>
                  <a:lnTo>
                    <a:pt x="0" y="5616"/>
                  </a:lnTo>
                  <a:cubicBezTo>
                    <a:pt x="0" y="5832"/>
                    <a:pt x="177" y="6009"/>
                    <a:pt x="393" y="6009"/>
                  </a:cubicBezTo>
                  <a:lnTo>
                    <a:pt x="1960" y="6009"/>
                  </a:lnTo>
                  <a:cubicBezTo>
                    <a:pt x="2177" y="6009"/>
                    <a:pt x="2353" y="5832"/>
                    <a:pt x="2353" y="5616"/>
                  </a:cubicBezTo>
                  <a:lnTo>
                    <a:pt x="2353" y="393"/>
                  </a:lnTo>
                  <a:cubicBezTo>
                    <a:pt x="2353" y="177"/>
                    <a:pt x="2177" y="0"/>
                    <a:pt x="19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145;p64">
            <a:extLst>
              <a:ext uri="{FF2B5EF4-FFF2-40B4-BE49-F238E27FC236}">
                <a16:creationId xmlns:a16="http://schemas.microsoft.com/office/drawing/2014/main" id="{C20A2949-984A-D5E8-4C79-903C9BE37680}"/>
              </a:ext>
            </a:extLst>
          </p:cNvPr>
          <p:cNvGrpSpPr/>
          <p:nvPr/>
        </p:nvGrpSpPr>
        <p:grpSpPr>
          <a:xfrm>
            <a:off x="7275380" y="1143003"/>
            <a:ext cx="352375" cy="334425"/>
            <a:chOff x="4006188" y="1989425"/>
            <a:chExt cx="352375" cy="334425"/>
          </a:xfrm>
          <a:solidFill>
            <a:schemeClr val="tx1"/>
          </a:solidFill>
        </p:grpSpPr>
        <p:sp>
          <p:nvSpPr>
            <p:cNvPr id="19" name="Google Shape;2146;p64">
              <a:extLst>
                <a:ext uri="{FF2B5EF4-FFF2-40B4-BE49-F238E27FC236}">
                  <a16:creationId xmlns:a16="http://schemas.microsoft.com/office/drawing/2014/main" id="{8B5FC9AF-3AD9-E10E-87FC-9B326A88531B}"/>
                </a:ext>
              </a:extLst>
            </p:cNvPr>
            <p:cNvSpPr/>
            <p:nvPr/>
          </p:nvSpPr>
          <p:spPr>
            <a:xfrm>
              <a:off x="4006188" y="1989425"/>
              <a:ext cx="352375" cy="334425"/>
            </a:xfrm>
            <a:custGeom>
              <a:avLst/>
              <a:gdLst/>
              <a:ahLst/>
              <a:cxnLst/>
              <a:rect l="l" t="t" r="r" b="b"/>
              <a:pathLst>
                <a:path w="14095" h="13377" extrusionOk="0">
                  <a:moveTo>
                    <a:pt x="7401" y="786"/>
                  </a:moveTo>
                  <a:cubicBezTo>
                    <a:pt x="10658" y="786"/>
                    <a:pt x="13306" y="3434"/>
                    <a:pt x="13306" y="6688"/>
                  </a:cubicBezTo>
                  <a:cubicBezTo>
                    <a:pt x="13306" y="9945"/>
                    <a:pt x="10658" y="12593"/>
                    <a:pt x="7401" y="12593"/>
                  </a:cubicBezTo>
                  <a:cubicBezTo>
                    <a:pt x="4147" y="12593"/>
                    <a:pt x="1499" y="9942"/>
                    <a:pt x="1499" y="6688"/>
                  </a:cubicBezTo>
                  <a:cubicBezTo>
                    <a:pt x="1499" y="3434"/>
                    <a:pt x="4147" y="786"/>
                    <a:pt x="7401" y="786"/>
                  </a:cubicBezTo>
                  <a:close/>
                  <a:moveTo>
                    <a:pt x="7397" y="1"/>
                  </a:moveTo>
                  <a:cubicBezTo>
                    <a:pt x="6110" y="1"/>
                    <a:pt x="4817" y="370"/>
                    <a:pt x="3684" y="1126"/>
                  </a:cubicBezTo>
                  <a:cubicBezTo>
                    <a:pt x="1033" y="2901"/>
                    <a:pt x="1" y="6298"/>
                    <a:pt x="1222" y="9248"/>
                  </a:cubicBezTo>
                  <a:cubicBezTo>
                    <a:pt x="2274" y="11782"/>
                    <a:pt x="4738" y="13377"/>
                    <a:pt x="7398" y="13377"/>
                  </a:cubicBezTo>
                  <a:cubicBezTo>
                    <a:pt x="7830" y="13377"/>
                    <a:pt x="8269" y="13335"/>
                    <a:pt x="8707" y="13247"/>
                  </a:cubicBezTo>
                  <a:cubicBezTo>
                    <a:pt x="11836" y="12626"/>
                    <a:pt x="14088" y="9881"/>
                    <a:pt x="14088" y="6688"/>
                  </a:cubicBezTo>
                  <a:cubicBezTo>
                    <a:pt x="14094" y="4913"/>
                    <a:pt x="13388" y="3212"/>
                    <a:pt x="12131" y="1960"/>
                  </a:cubicBezTo>
                  <a:cubicBezTo>
                    <a:pt x="10838" y="668"/>
                    <a:pt x="9124" y="1"/>
                    <a:pt x="7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7;p64">
              <a:extLst>
                <a:ext uri="{FF2B5EF4-FFF2-40B4-BE49-F238E27FC236}">
                  <a16:creationId xmlns:a16="http://schemas.microsoft.com/office/drawing/2014/main" id="{91DEDAD6-6E59-3EA4-AA87-92BF57B16299}"/>
                </a:ext>
              </a:extLst>
            </p:cNvPr>
            <p:cNvSpPr/>
            <p:nvPr/>
          </p:nvSpPr>
          <p:spPr>
            <a:xfrm>
              <a:off x="4135713" y="2061925"/>
              <a:ext cx="138525" cy="189425"/>
            </a:xfrm>
            <a:custGeom>
              <a:avLst/>
              <a:gdLst/>
              <a:ahLst/>
              <a:cxnLst/>
              <a:rect l="l" t="t" r="r" b="b"/>
              <a:pathLst>
                <a:path w="5541" h="7577" extrusionOk="0">
                  <a:moveTo>
                    <a:pt x="783" y="1161"/>
                  </a:moveTo>
                  <a:lnTo>
                    <a:pt x="4423" y="3788"/>
                  </a:lnTo>
                  <a:lnTo>
                    <a:pt x="783" y="6421"/>
                  </a:lnTo>
                  <a:lnTo>
                    <a:pt x="783" y="1161"/>
                  </a:lnTo>
                  <a:close/>
                  <a:moveTo>
                    <a:pt x="395" y="0"/>
                  </a:moveTo>
                  <a:cubicBezTo>
                    <a:pt x="192" y="0"/>
                    <a:pt x="1" y="162"/>
                    <a:pt x="1" y="394"/>
                  </a:cubicBezTo>
                  <a:lnTo>
                    <a:pt x="1" y="7185"/>
                  </a:lnTo>
                  <a:cubicBezTo>
                    <a:pt x="1" y="7416"/>
                    <a:pt x="190" y="7577"/>
                    <a:pt x="393" y="7577"/>
                  </a:cubicBezTo>
                  <a:cubicBezTo>
                    <a:pt x="471" y="7577"/>
                    <a:pt x="550" y="7553"/>
                    <a:pt x="622" y="7501"/>
                  </a:cubicBezTo>
                  <a:lnTo>
                    <a:pt x="5324" y="4107"/>
                  </a:lnTo>
                  <a:cubicBezTo>
                    <a:pt x="5541" y="3949"/>
                    <a:pt x="5541" y="3626"/>
                    <a:pt x="5324" y="3471"/>
                  </a:cubicBezTo>
                  <a:lnTo>
                    <a:pt x="622" y="74"/>
                  </a:lnTo>
                  <a:cubicBezTo>
                    <a:pt x="551" y="23"/>
                    <a:pt x="472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3A8193-D73E-C059-3676-8FCFB919C4C1}"/>
              </a:ext>
            </a:extLst>
          </p:cNvPr>
          <p:cNvSpPr txBox="1"/>
          <p:nvPr/>
        </p:nvSpPr>
        <p:spPr>
          <a:xfrm>
            <a:off x="5838216" y="391947"/>
            <a:ext cx="95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1.1 - React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64904-A3DB-8D08-4F8A-EAC13A802731}"/>
              </a:ext>
            </a:extLst>
          </p:cNvPr>
          <p:cNvSpPr txBox="1"/>
          <p:nvPr/>
        </p:nvSpPr>
        <p:spPr>
          <a:xfrm>
            <a:off x="899391" y="1977400"/>
            <a:ext cx="7308174" cy="199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Next.js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è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React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fornisce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 blocks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applicazioni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web.</a:t>
            </a:r>
          </a:p>
          <a:p>
            <a:pPr>
              <a:lnSpc>
                <a:spcPct val="150000"/>
              </a:lnSpc>
            </a:pPr>
            <a:endParaRPr lang="en-GB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 framework,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intendiamo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Next.js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gestisce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strumenti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la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configurazione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necessari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React e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fornisce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struttura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funzionalità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ottimizzazioni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aggiuntive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la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applicazione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0F0A7-9E82-E77D-1DE5-32AE2C95EA34}"/>
              </a:ext>
            </a:extLst>
          </p:cNvPr>
          <p:cNvSpPr txBox="1"/>
          <p:nvPr/>
        </p:nvSpPr>
        <p:spPr>
          <a:xfrm>
            <a:off x="5925578" y="1124507"/>
            <a:ext cx="13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1.2 – NextJs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77569-AF74-F902-A345-87E2B68DBF37}"/>
              </a:ext>
            </a:extLst>
          </p:cNvPr>
          <p:cNvSpPr txBox="1"/>
          <p:nvPr/>
        </p:nvSpPr>
        <p:spPr>
          <a:xfrm>
            <a:off x="12372114" y="129455"/>
            <a:ext cx="624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– Server Side Rendering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1F061-5AEC-1ED2-C8FD-E1CF8D7C788C}"/>
              </a:ext>
            </a:extLst>
          </p:cNvPr>
          <p:cNvSpPr txBox="1"/>
          <p:nvPr/>
        </p:nvSpPr>
        <p:spPr>
          <a:xfrm>
            <a:off x="9817100" y="6376659"/>
            <a:ext cx="334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T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Academy project</a:t>
            </a:r>
          </a:p>
        </p:txBody>
      </p:sp>
      <p:pic>
        <p:nvPicPr>
          <p:cNvPr id="38" name="Picture 3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8032F7-E429-0817-DA5B-87195556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17" y="5909147"/>
            <a:ext cx="781221" cy="467512"/>
          </a:xfrm>
          <a:prstGeom prst="rect">
            <a:avLst/>
          </a:prstGeom>
        </p:spPr>
      </p:pic>
      <p:pic>
        <p:nvPicPr>
          <p:cNvPr id="39" name="Picture 38" descr="Shape&#10;&#10;Description automatically generated with medium confidence">
            <a:extLst>
              <a:ext uri="{FF2B5EF4-FFF2-40B4-BE49-F238E27FC236}">
                <a16:creationId xmlns:a16="http://schemas.microsoft.com/office/drawing/2014/main" id="{2E31D96B-343F-44C9-C331-6CB0553D6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438" y="5991816"/>
            <a:ext cx="359621" cy="319585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E83943CC-3BC5-38B9-5E4D-C8D42D2F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864" y="4105190"/>
            <a:ext cx="4716139" cy="24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6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D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33DC23F-FDD9-7614-C74F-24F7867FE455}"/>
              </a:ext>
            </a:extLst>
          </p:cNvPr>
          <p:cNvSpPr/>
          <p:nvPr/>
        </p:nvSpPr>
        <p:spPr>
          <a:xfrm>
            <a:off x="-17290" y="-5252025"/>
            <a:ext cx="7460982" cy="7460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3C898-5533-85CD-775B-EA0B93AC8A13}"/>
              </a:ext>
            </a:extLst>
          </p:cNvPr>
          <p:cNvSpPr/>
          <p:nvPr/>
        </p:nvSpPr>
        <p:spPr>
          <a:xfrm rot="18352567">
            <a:off x="744337" y="-2893928"/>
            <a:ext cx="1569253" cy="16454547"/>
          </a:xfrm>
          <a:prstGeom prst="rect">
            <a:avLst/>
          </a:prstGeom>
          <a:solidFill>
            <a:srgbClr val="2F948F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62580-8437-9FB2-46F9-B044C5845367}"/>
              </a:ext>
            </a:extLst>
          </p:cNvPr>
          <p:cNvSpPr/>
          <p:nvPr/>
        </p:nvSpPr>
        <p:spPr>
          <a:xfrm rot="18149095">
            <a:off x="1380013" y="-3123083"/>
            <a:ext cx="1087376" cy="19037298"/>
          </a:xfrm>
          <a:prstGeom prst="rect">
            <a:avLst/>
          </a:prstGeom>
          <a:solidFill>
            <a:srgbClr val="38B1AB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4AA12-620F-14C5-893F-9B5F58EA4656}"/>
              </a:ext>
            </a:extLst>
          </p:cNvPr>
          <p:cNvSpPr/>
          <p:nvPr/>
        </p:nvSpPr>
        <p:spPr>
          <a:xfrm rot="17897206">
            <a:off x="231435" y="-2678850"/>
            <a:ext cx="1244428" cy="18834129"/>
          </a:xfrm>
          <a:prstGeom prst="rect">
            <a:avLst/>
          </a:prstGeom>
          <a:solidFill>
            <a:srgbClr val="4BF6EE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482102-4A90-2985-1C9A-F381C3CFF166}"/>
              </a:ext>
            </a:extLst>
          </p:cNvPr>
          <p:cNvSpPr txBox="1"/>
          <p:nvPr/>
        </p:nvSpPr>
        <p:spPr>
          <a:xfrm>
            <a:off x="-6496777" y="40934"/>
            <a:ext cx="634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– File based page routing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2F74C9-4006-7C4C-D600-F3051002CE96}"/>
              </a:ext>
            </a:extLst>
          </p:cNvPr>
          <p:cNvSpPr/>
          <p:nvPr/>
        </p:nvSpPr>
        <p:spPr>
          <a:xfrm>
            <a:off x="232750" y="3097268"/>
            <a:ext cx="219600" cy="21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E397B7-0E14-E381-308E-5F29E7042426}"/>
              </a:ext>
            </a:extLst>
          </p:cNvPr>
          <p:cNvSpPr/>
          <p:nvPr/>
        </p:nvSpPr>
        <p:spPr>
          <a:xfrm>
            <a:off x="281260" y="2883327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F33AE-51D8-3B1D-92F2-158F6A78DFD8}"/>
              </a:ext>
            </a:extLst>
          </p:cNvPr>
          <p:cNvSpPr/>
          <p:nvPr/>
        </p:nvSpPr>
        <p:spPr>
          <a:xfrm>
            <a:off x="279050" y="3404433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0C338-E18C-78BD-177A-5F35A2FE6923}"/>
              </a:ext>
            </a:extLst>
          </p:cNvPr>
          <p:cNvSpPr/>
          <p:nvPr/>
        </p:nvSpPr>
        <p:spPr>
          <a:xfrm>
            <a:off x="279050" y="3635490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6BEE5E-4689-B08E-CD0C-31211380B735}"/>
              </a:ext>
            </a:extLst>
          </p:cNvPr>
          <p:cNvSpPr/>
          <p:nvPr/>
        </p:nvSpPr>
        <p:spPr>
          <a:xfrm>
            <a:off x="283099" y="3866547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pSp>
        <p:nvGrpSpPr>
          <p:cNvPr id="15" name="Google Shape;2145;p64">
            <a:extLst>
              <a:ext uri="{FF2B5EF4-FFF2-40B4-BE49-F238E27FC236}">
                <a16:creationId xmlns:a16="http://schemas.microsoft.com/office/drawing/2014/main" id="{C20A2949-984A-D5E8-4C79-903C9BE37680}"/>
              </a:ext>
            </a:extLst>
          </p:cNvPr>
          <p:cNvGrpSpPr/>
          <p:nvPr/>
        </p:nvGrpSpPr>
        <p:grpSpPr>
          <a:xfrm>
            <a:off x="6183579" y="1164965"/>
            <a:ext cx="352375" cy="334425"/>
            <a:chOff x="4006188" y="1989425"/>
            <a:chExt cx="352375" cy="334425"/>
          </a:xfrm>
          <a:solidFill>
            <a:schemeClr val="tx1"/>
          </a:solidFill>
        </p:grpSpPr>
        <p:sp>
          <p:nvSpPr>
            <p:cNvPr id="19" name="Google Shape;2146;p64">
              <a:extLst>
                <a:ext uri="{FF2B5EF4-FFF2-40B4-BE49-F238E27FC236}">
                  <a16:creationId xmlns:a16="http://schemas.microsoft.com/office/drawing/2014/main" id="{8B5FC9AF-3AD9-E10E-87FC-9B326A88531B}"/>
                </a:ext>
              </a:extLst>
            </p:cNvPr>
            <p:cNvSpPr/>
            <p:nvPr/>
          </p:nvSpPr>
          <p:spPr>
            <a:xfrm>
              <a:off x="4006188" y="1989425"/>
              <a:ext cx="352375" cy="334425"/>
            </a:xfrm>
            <a:custGeom>
              <a:avLst/>
              <a:gdLst/>
              <a:ahLst/>
              <a:cxnLst/>
              <a:rect l="l" t="t" r="r" b="b"/>
              <a:pathLst>
                <a:path w="14095" h="13377" extrusionOk="0">
                  <a:moveTo>
                    <a:pt x="7401" y="786"/>
                  </a:moveTo>
                  <a:cubicBezTo>
                    <a:pt x="10658" y="786"/>
                    <a:pt x="13306" y="3434"/>
                    <a:pt x="13306" y="6688"/>
                  </a:cubicBezTo>
                  <a:cubicBezTo>
                    <a:pt x="13306" y="9945"/>
                    <a:pt x="10658" y="12593"/>
                    <a:pt x="7401" y="12593"/>
                  </a:cubicBezTo>
                  <a:cubicBezTo>
                    <a:pt x="4147" y="12593"/>
                    <a:pt x="1499" y="9942"/>
                    <a:pt x="1499" y="6688"/>
                  </a:cubicBezTo>
                  <a:cubicBezTo>
                    <a:pt x="1499" y="3434"/>
                    <a:pt x="4147" y="786"/>
                    <a:pt x="7401" y="786"/>
                  </a:cubicBezTo>
                  <a:close/>
                  <a:moveTo>
                    <a:pt x="7397" y="1"/>
                  </a:moveTo>
                  <a:cubicBezTo>
                    <a:pt x="6110" y="1"/>
                    <a:pt x="4817" y="370"/>
                    <a:pt x="3684" y="1126"/>
                  </a:cubicBezTo>
                  <a:cubicBezTo>
                    <a:pt x="1033" y="2901"/>
                    <a:pt x="1" y="6298"/>
                    <a:pt x="1222" y="9248"/>
                  </a:cubicBezTo>
                  <a:cubicBezTo>
                    <a:pt x="2274" y="11782"/>
                    <a:pt x="4738" y="13377"/>
                    <a:pt x="7398" y="13377"/>
                  </a:cubicBezTo>
                  <a:cubicBezTo>
                    <a:pt x="7830" y="13377"/>
                    <a:pt x="8269" y="13335"/>
                    <a:pt x="8707" y="13247"/>
                  </a:cubicBezTo>
                  <a:cubicBezTo>
                    <a:pt x="11836" y="12626"/>
                    <a:pt x="14088" y="9881"/>
                    <a:pt x="14088" y="6688"/>
                  </a:cubicBezTo>
                  <a:cubicBezTo>
                    <a:pt x="14094" y="4913"/>
                    <a:pt x="13388" y="3212"/>
                    <a:pt x="12131" y="1960"/>
                  </a:cubicBezTo>
                  <a:cubicBezTo>
                    <a:pt x="10838" y="668"/>
                    <a:pt x="9124" y="1"/>
                    <a:pt x="7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7;p64">
              <a:extLst>
                <a:ext uri="{FF2B5EF4-FFF2-40B4-BE49-F238E27FC236}">
                  <a16:creationId xmlns:a16="http://schemas.microsoft.com/office/drawing/2014/main" id="{91DEDAD6-6E59-3EA4-AA87-92BF57B16299}"/>
                </a:ext>
              </a:extLst>
            </p:cNvPr>
            <p:cNvSpPr/>
            <p:nvPr/>
          </p:nvSpPr>
          <p:spPr>
            <a:xfrm>
              <a:off x="4135713" y="2061925"/>
              <a:ext cx="138525" cy="189425"/>
            </a:xfrm>
            <a:custGeom>
              <a:avLst/>
              <a:gdLst/>
              <a:ahLst/>
              <a:cxnLst/>
              <a:rect l="l" t="t" r="r" b="b"/>
              <a:pathLst>
                <a:path w="5541" h="7577" extrusionOk="0">
                  <a:moveTo>
                    <a:pt x="783" y="1161"/>
                  </a:moveTo>
                  <a:lnTo>
                    <a:pt x="4423" y="3788"/>
                  </a:lnTo>
                  <a:lnTo>
                    <a:pt x="783" y="6421"/>
                  </a:lnTo>
                  <a:lnTo>
                    <a:pt x="783" y="1161"/>
                  </a:lnTo>
                  <a:close/>
                  <a:moveTo>
                    <a:pt x="395" y="0"/>
                  </a:moveTo>
                  <a:cubicBezTo>
                    <a:pt x="192" y="0"/>
                    <a:pt x="1" y="162"/>
                    <a:pt x="1" y="394"/>
                  </a:cubicBezTo>
                  <a:lnTo>
                    <a:pt x="1" y="7185"/>
                  </a:lnTo>
                  <a:cubicBezTo>
                    <a:pt x="1" y="7416"/>
                    <a:pt x="190" y="7577"/>
                    <a:pt x="393" y="7577"/>
                  </a:cubicBezTo>
                  <a:cubicBezTo>
                    <a:pt x="471" y="7577"/>
                    <a:pt x="550" y="7553"/>
                    <a:pt x="622" y="7501"/>
                  </a:cubicBezTo>
                  <a:lnTo>
                    <a:pt x="5324" y="4107"/>
                  </a:lnTo>
                  <a:cubicBezTo>
                    <a:pt x="5541" y="3949"/>
                    <a:pt x="5541" y="3626"/>
                    <a:pt x="5324" y="3471"/>
                  </a:cubicBezTo>
                  <a:lnTo>
                    <a:pt x="622" y="74"/>
                  </a:lnTo>
                  <a:cubicBezTo>
                    <a:pt x="551" y="23"/>
                    <a:pt x="472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BA71291-F8C7-6446-99D8-AB37D744D69C}"/>
              </a:ext>
            </a:extLst>
          </p:cNvPr>
          <p:cNvSpPr txBox="1"/>
          <p:nvPr/>
        </p:nvSpPr>
        <p:spPr>
          <a:xfrm>
            <a:off x="4834261" y="2018607"/>
            <a:ext cx="6911061" cy="361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Next.js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 </a:t>
            </a:r>
            <a:r>
              <a:rPr lang="en-GB" sz="1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due </a:t>
            </a:r>
            <a:r>
              <a:rPr lang="en-GB" sz="1400" u="sng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forme</a:t>
            </a:r>
            <a:r>
              <a:rPr lang="en-GB" sz="1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pre-rendering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(la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differenza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nel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momento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cui genera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l'HTML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pagina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Rendering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l’HTML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viene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momento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compilazione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verrà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riutilizzato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ogni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richiesta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 Side Rendering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l'HTML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viene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ogni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richiesta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Next.js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consente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scegliere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quale modulo di pre-rendering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utilizzare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ogni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pagina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ed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è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possible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creare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un'app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Next.js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"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ibrida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”.</a:t>
            </a:r>
          </a:p>
          <a:p>
            <a:pPr>
              <a:lnSpc>
                <a:spcPct val="150000"/>
              </a:lnSpc>
            </a:pP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il Server Side Rendering serve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esportare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funzione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chiamata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getServerSideProps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verrà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chiamata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dal server ad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ogni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richiesta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77569-AF74-F902-A345-87E2B68DBF37}"/>
              </a:ext>
            </a:extLst>
          </p:cNvPr>
          <p:cNvSpPr txBox="1"/>
          <p:nvPr/>
        </p:nvSpPr>
        <p:spPr>
          <a:xfrm>
            <a:off x="680582" y="137922"/>
            <a:ext cx="716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– Server Side 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D6D9B1-796E-C59F-8B6F-86EF269D67E8}"/>
              </a:ext>
            </a:extLst>
          </p:cNvPr>
          <p:cNvSpPr txBox="1"/>
          <p:nvPr/>
        </p:nvSpPr>
        <p:spPr>
          <a:xfrm>
            <a:off x="6557236" y="1147511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2.1 – Pre rendering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27FFD-EF33-2E71-0A62-09CE1B4629C9}"/>
              </a:ext>
            </a:extLst>
          </p:cNvPr>
          <p:cNvSpPr txBox="1"/>
          <p:nvPr/>
        </p:nvSpPr>
        <p:spPr>
          <a:xfrm>
            <a:off x="9817100" y="6376659"/>
            <a:ext cx="334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T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Academy project</a:t>
            </a:r>
          </a:p>
        </p:txBody>
      </p:sp>
      <p:pic>
        <p:nvPicPr>
          <p:cNvPr id="38" name="Picture 3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7D0A384-6F7B-C671-0E41-683C3C1D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17" y="5909147"/>
            <a:ext cx="781221" cy="467512"/>
          </a:xfrm>
          <a:prstGeom prst="rect">
            <a:avLst/>
          </a:prstGeom>
        </p:spPr>
      </p:pic>
      <p:pic>
        <p:nvPicPr>
          <p:cNvPr id="39" name="Picture 3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19E731-C7B1-22B6-6187-B87DE94B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438" y="5991816"/>
            <a:ext cx="359621" cy="3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7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D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33DC23F-FDD9-7614-C74F-24F7867FE455}"/>
              </a:ext>
            </a:extLst>
          </p:cNvPr>
          <p:cNvSpPr/>
          <p:nvPr/>
        </p:nvSpPr>
        <p:spPr>
          <a:xfrm>
            <a:off x="7944110" y="1855688"/>
            <a:ext cx="7460982" cy="7460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3C898-5533-85CD-775B-EA0B93AC8A13}"/>
              </a:ext>
            </a:extLst>
          </p:cNvPr>
          <p:cNvSpPr/>
          <p:nvPr/>
        </p:nvSpPr>
        <p:spPr>
          <a:xfrm rot="18803239">
            <a:off x="10664666" y="-5103113"/>
            <a:ext cx="1569253" cy="16454547"/>
          </a:xfrm>
          <a:prstGeom prst="rect">
            <a:avLst/>
          </a:prstGeom>
          <a:solidFill>
            <a:srgbClr val="2F948F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62580-8437-9FB2-46F9-B044C5845367}"/>
              </a:ext>
            </a:extLst>
          </p:cNvPr>
          <p:cNvSpPr/>
          <p:nvPr/>
        </p:nvSpPr>
        <p:spPr>
          <a:xfrm rot="19229414">
            <a:off x="11842605" y="-6007432"/>
            <a:ext cx="1585161" cy="19037298"/>
          </a:xfrm>
          <a:prstGeom prst="rect">
            <a:avLst/>
          </a:prstGeom>
          <a:solidFill>
            <a:srgbClr val="38B1AB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4AA12-620F-14C5-893F-9B5F58EA4656}"/>
              </a:ext>
            </a:extLst>
          </p:cNvPr>
          <p:cNvSpPr/>
          <p:nvPr/>
        </p:nvSpPr>
        <p:spPr>
          <a:xfrm rot="19795819">
            <a:off x="11991467" y="-6878008"/>
            <a:ext cx="1848769" cy="18834129"/>
          </a:xfrm>
          <a:prstGeom prst="rect">
            <a:avLst/>
          </a:prstGeom>
          <a:solidFill>
            <a:srgbClr val="4BF6EE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482102-4A90-2985-1C9A-F381C3CFF166}"/>
              </a:ext>
            </a:extLst>
          </p:cNvPr>
          <p:cNvSpPr txBox="1"/>
          <p:nvPr/>
        </p:nvSpPr>
        <p:spPr>
          <a:xfrm>
            <a:off x="317709" y="199320"/>
            <a:ext cx="740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– File based page routing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2F74C9-4006-7C4C-D600-F3051002CE96}"/>
              </a:ext>
            </a:extLst>
          </p:cNvPr>
          <p:cNvSpPr/>
          <p:nvPr/>
        </p:nvSpPr>
        <p:spPr>
          <a:xfrm>
            <a:off x="275614" y="3111556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E397B7-0E14-E381-308E-5F29E7042426}"/>
              </a:ext>
            </a:extLst>
          </p:cNvPr>
          <p:cNvSpPr/>
          <p:nvPr/>
        </p:nvSpPr>
        <p:spPr>
          <a:xfrm>
            <a:off x="266972" y="2883327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F33AE-51D8-3B1D-92F2-158F6A78DFD8}"/>
              </a:ext>
            </a:extLst>
          </p:cNvPr>
          <p:cNvSpPr/>
          <p:nvPr/>
        </p:nvSpPr>
        <p:spPr>
          <a:xfrm>
            <a:off x="236186" y="3332993"/>
            <a:ext cx="219600" cy="21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0C338-E18C-78BD-177A-5F35A2FE6923}"/>
              </a:ext>
            </a:extLst>
          </p:cNvPr>
          <p:cNvSpPr/>
          <p:nvPr/>
        </p:nvSpPr>
        <p:spPr>
          <a:xfrm>
            <a:off x="279050" y="3635490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6BEE5E-4689-B08E-CD0C-31211380B735}"/>
              </a:ext>
            </a:extLst>
          </p:cNvPr>
          <p:cNvSpPr/>
          <p:nvPr/>
        </p:nvSpPr>
        <p:spPr>
          <a:xfrm>
            <a:off x="283099" y="3866547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pSp>
        <p:nvGrpSpPr>
          <p:cNvPr id="11" name="Google Shape;2006;p64">
            <a:extLst>
              <a:ext uri="{FF2B5EF4-FFF2-40B4-BE49-F238E27FC236}">
                <a16:creationId xmlns:a16="http://schemas.microsoft.com/office/drawing/2014/main" id="{A4BB5683-CEF5-1C14-58FB-234B150E1160}"/>
              </a:ext>
            </a:extLst>
          </p:cNvPr>
          <p:cNvGrpSpPr/>
          <p:nvPr/>
        </p:nvGrpSpPr>
        <p:grpSpPr>
          <a:xfrm>
            <a:off x="6428596" y="-422779"/>
            <a:ext cx="352375" cy="334425"/>
            <a:chOff x="4006188" y="3754025"/>
            <a:chExt cx="352375" cy="334425"/>
          </a:xfrm>
          <a:solidFill>
            <a:schemeClr val="tx1"/>
          </a:solidFill>
        </p:grpSpPr>
        <p:sp>
          <p:nvSpPr>
            <p:cNvPr id="12" name="Google Shape;2007;p64">
              <a:extLst>
                <a:ext uri="{FF2B5EF4-FFF2-40B4-BE49-F238E27FC236}">
                  <a16:creationId xmlns:a16="http://schemas.microsoft.com/office/drawing/2014/main" id="{D2E22D0D-B1AA-FDE3-9E85-C467EB92F0CE}"/>
                </a:ext>
              </a:extLst>
            </p:cNvPr>
            <p:cNvSpPr/>
            <p:nvPr/>
          </p:nvSpPr>
          <p:spPr>
            <a:xfrm>
              <a:off x="4006188" y="3754025"/>
              <a:ext cx="352375" cy="334425"/>
            </a:xfrm>
            <a:custGeom>
              <a:avLst/>
              <a:gdLst/>
              <a:ahLst/>
              <a:cxnLst/>
              <a:rect l="l" t="t" r="r" b="b"/>
              <a:pathLst>
                <a:path w="14095" h="13377" extrusionOk="0">
                  <a:moveTo>
                    <a:pt x="7401" y="783"/>
                  </a:moveTo>
                  <a:cubicBezTo>
                    <a:pt x="10658" y="783"/>
                    <a:pt x="13306" y="3434"/>
                    <a:pt x="13306" y="6688"/>
                  </a:cubicBezTo>
                  <a:cubicBezTo>
                    <a:pt x="13306" y="9942"/>
                    <a:pt x="10658" y="12590"/>
                    <a:pt x="7401" y="12590"/>
                  </a:cubicBezTo>
                  <a:cubicBezTo>
                    <a:pt x="4147" y="12590"/>
                    <a:pt x="1499" y="9942"/>
                    <a:pt x="1499" y="6688"/>
                  </a:cubicBezTo>
                  <a:cubicBezTo>
                    <a:pt x="1499" y="3431"/>
                    <a:pt x="4147" y="783"/>
                    <a:pt x="7401" y="783"/>
                  </a:cubicBezTo>
                  <a:close/>
                  <a:moveTo>
                    <a:pt x="7400" y="0"/>
                  </a:moveTo>
                  <a:cubicBezTo>
                    <a:pt x="6114" y="0"/>
                    <a:pt x="4820" y="370"/>
                    <a:pt x="3687" y="1127"/>
                  </a:cubicBezTo>
                  <a:cubicBezTo>
                    <a:pt x="1033" y="2899"/>
                    <a:pt x="1" y="6299"/>
                    <a:pt x="1222" y="9245"/>
                  </a:cubicBezTo>
                  <a:cubicBezTo>
                    <a:pt x="2272" y="11783"/>
                    <a:pt x="4737" y="13377"/>
                    <a:pt x="7398" y="13377"/>
                  </a:cubicBezTo>
                  <a:cubicBezTo>
                    <a:pt x="7830" y="13377"/>
                    <a:pt x="8267" y="13335"/>
                    <a:pt x="8703" y="13248"/>
                  </a:cubicBezTo>
                  <a:cubicBezTo>
                    <a:pt x="11833" y="12627"/>
                    <a:pt x="14088" y="9881"/>
                    <a:pt x="14088" y="6691"/>
                  </a:cubicBezTo>
                  <a:cubicBezTo>
                    <a:pt x="14094" y="4917"/>
                    <a:pt x="13388" y="3212"/>
                    <a:pt x="12131" y="1961"/>
                  </a:cubicBezTo>
                  <a:lnTo>
                    <a:pt x="12131" y="1958"/>
                  </a:lnTo>
                  <a:cubicBezTo>
                    <a:pt x="10839" y="666"/>
                    <a:pt x="9126" y="0"/>
                    <a:pt x="7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08;p64">
              <a:extLst>
                <a:ext uri="{FF2B5EF4-FFF2-40B4-BE49-F238E27FC236}">
                  <a16:creationId xmlns:a16="http://schemas.microsoft.com/office/drawing/2014/main" id="{CFB62C31-2897-485E-296B-D249D0E17153}"/>
                </a:ext>
              </a:extLst>
            </p:cNvPr>
            <p:cNvSpPr/>
            <p:nvPr/>
          </p:nvSpPr>
          <p:spPr>
            <a:xfrm>
              <a:off x="4201013" y="3846125"/>
              <a:ext cx="58775" cy="150225"/>
            </a:xfrm>
            <a:custGeom>
              <a:avLst/>
              <a:gdLst/>
              <a:ahLst/>
              <a:cxnLst/>
              <a:rect l="l" t="t" r="r" b="b"/>
              <a:pathLst>
                <a:path w="2351" h="6009" extrusionOk="0">
                  <a:moveTo>
                    <a:pt x="1568" y="785"/>
                  </a:moveTo>
                  <a:lnTo>
                    <a:pt x="1568" y="5223"/>
                  </a:lnTo>
                  <a:lnTo>
                    <a:pt x="783" y="5223"/>
                  </a:lnTo>
                  <a:lnTo>
                    <a:pt x="783" y="785"/>
                  </a:lnTo>
                  <a:close/>
                  <a:moveTo>
                    <a:pt x="393" y="0"/>
                  </a:moveTo>
                  <a:cubicBezTo>
                    <a:pt x="177" y="0"/>
                    <a:pt x="0" y="177"/>
                    <a:pt x="0" y="393"/>
                  </a:cubicBezTo>
                  <a:lnTo>
                    <a:pt x="0" y="5616"/>
                  </a:lnTo>
                  <a:cubicBezTo>
                    <a:pt x="0" y="5832"/>
                    <a:pt x="177" y="6009"/>
                    <a:pt x="393" y="6009"/>
                  </a:cubicBezTo>
                  <a:lnTo>
                    <a:pt x="1961" y="6009"/>
                  </a:lnTo>
                  <a:cubicBezTo>
                    <a:pt x="2177" y="6009"/>
                    <a:pt x="2350" y="5832"/>
                    <a:pt x="2350" y="5616"/>
                  </a:cubicBezTo>
                  <a:lnTo>
                    <a:pt x="2350" y="393"/>
                  </a:lnTo>
                  <a:cubicBezTo>
                    <a:pt x="2350" y="177"/>
                    <a:pt x="2177" y="0"/>
                    <a:pt x="1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09;p64">
              <a:extLst>
                <a:ext uri="{FF2B5EF4-FFF2-40B4-BE49-F238E27FC236}">
                  <a16:creationId xmlns:a16="http://schemas.microsoft.com/office/drawing/2014/main" id="{03569EAC-00FC-F3EA-488B-D20D2815F90E}"/>
                </a:ext>
              </a:extLst>
            </p:cNvPr>
            <p:cNvSpPr/>
            <p:nvPr/>
          </p:nvSpPr>
          <p:spPr>
            <a:xfrm>
              <a:off x="4122638" y="3846125"/>
              <a:ext cx="58850" cy="150225"/>
            </a:xfrm>
            <a:custGeom>
              <a:avLst/>
              <a:gdLst/>
              <a:ahLst/>
              <a:cxnLst/>
              <a:rect l="l" t="t" r="r" b="b"/>
              <a:pathLst>
                <a:path w="2354" h="6009" extrusionOk="0">
                  <a:moveTo>
                    <a:pt x="1568" y="785"/>
                  </a:moveTo>
                  <a:lnTo>
                    <a:pt x="1568" y="5223"/>
                  </a:lnTo>
                  <a:lnTo>
                    <a:pt x="785" y="5223"/>
                  </a:lnTo>
                  <a:lnTo>
                    <a:pt x="785" y="785"/>
                  </a:lnTo>
                  <a:close/>
                  <a:moveTo>
                    <a:pt x="393" y="0"/>
                  </a:moveTo>
                  <a:cubicBezTo>
                    <a:pt x="177" y="0"/>
                    <a:pt x="0" y="177"/>
                    <a:pt x="0" y="393"/>
                  </a:cubicBezTo>
                  <a:lnTo>
                    <a:pt x="0" y="5616"/>
                  </a:lnTo>
                  <a:cubicBezTo>
                    <a:pt x="0" y="5832"/>
                    <a:pt x="177" y="6009"/>
                    <a:pt x="393" y="6009"/>
                  </a:cubicBezTo>
                  <a:lnTo>
                    <a:pt x="1960" y="6009"/>
                  </a:lnTo>
                  <a:cubicBezTo>
                    <a:pt x="2177" y="6009"/>
                    <a:pt x="2353" y="5832"/>
                    <a:pt x="2353" y="5616"/>
                  </a:cubicBezTo>
                  <a:lnTo>
                    <a:pt x="2353" y="393"/>
                  </a:lnTo>
                  <a:cubicBezTo>
                    <a:pt x="2353" y="177"/>
                    <a:pt x="2177" y="0"/>
                    <a:pt x="19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145;p64">
            <a:extLst>
              <a:ext uri="{FF2B5EF4-FFF2-40B4-BE49-F238E27FC236}">
                <a16:creationId xmlns:a16="http://schemas.microsoft.com/office/drawing/2014/main" id="{C20A2949-984A-D5E8-4C79-903C9BE37680}"/>
              </a:ext>
            </a:extLst>
          </p:cNvPr>
          <p:cNvGrpSpPr/>
          <p:nvPr/>
        </p:nvGrpSpPr>
        <p:grpSpPr>
          <a:xfrm>
            <a:off x="8721703" y="2677725"/>
            <a:ext cx="352375" cy="334425"/>
            <a:chOff x="4006188" y="1989425"/>
            <a:chExt cx="352375" cy="334425"/>
          </a:xfrm>
          <a:solidFill>
            <a:schemeClr val="tx1"/>
          </a:solidFill>
        </p:grpSpPr>
        <p:sp>
          <p:nvSpPr>
            <p:cNvPr id="19" name="Google Shape;2146;p64">
              <a:extLst>
                <a:ext uri="{FF2B5EF4-FFF2-40B4-BE49-F238E27FC236}">
                  <a16:creationId xmlns:a16="http://schemas.microsoft.com/office/drawing/2014/main" id="{8B5FC9AF-3AD9-E10E-87FC-9B326A88531B}"/>
                </a:ext>
              </a:extLst>
            </p:cNvPr>
            <p:cNvSpPr/>
            <p:nvPr/>
          </p:nvSpPr>
          <p:spPr>
            <a:xfrm>
              <a:off x="4006188" y="1989425"/>
              <a:ext cx="352375" cy="334425"/>
            </a:xfrm>
            <a:custGeom>
              <a:avLst/>
              <a:gdLst/>
              <a:ahLst/>
              <a:cxnLst/>
              <a:rect l="l" t="t" r="r" b="b"/>
              <a:pathLst>
                <a:path w="14095" h="13377" extrusionOk="0">
                  <a:moveTo>
                    <a:pt x="7401" y="786"/>
                  </a:moveTo>
                  <a:cubicBezTo>
                    <a:pt x="10658" y="786"/>
                    <a:pt x="13306" y="3434"/>
                    <a:pt x="13306" y="6688"/>
                  </a:cubicBezTo>
                  <a:cubicBezTo>
                    <a:pt x="13306" y="9945"/>
                    <a:pt x="10658" y="12593"/>
                    <a:pt x="7401" y="12593"/>
                  </a:cubicBezTo>
                  <a:cubicBezTo>
                    <a:pt x="4147" y="12593"/>
                    <a:pt x="1499" y="9942"/>
                    <a:pt x="1499" y="6688"/>
                  </a:cubicBezTo>
                  <a:cubicBezTo>
                    <a:pt x="1499" y="3434"/>
                    <a:pt x="4147" y="786"/>
                    <a:pt x="7401" y="786"/>
                  </a:cubicBezTo>
                  <a:close/>
                  <a:moveTo>
                    <a:pt x="7397" y="1"/>
                  </a:moveTo>
                  <a:cubicBezTo>
                    <a:pt x="6110" y="1"/>
                    <a:pt x="4817" y="370"/>
                    <a:pt x="3684" y="1126"/>
                  </a:cubicBezTo>
                  <a:cubicBezTo>
                    <a:pt x="1033" y="2901"/>
                    <a:pt x="1" y="6298"/>
                    <a:pt x="1222" y="9248"/>
                  </a:cubicBezTo>
                  <a:cubicBezTo>
                    <a:pt x="2274" y="11782"/>
                    <a:pt x="4738" y="13377"/>
                    <a:pt x="7398" y="13377"/>
                  </a:cubicBezTo>
                  <a:cubicBezTo>
                    <a:pt x="7830" y="13377"/>
                    <a:pt x="8269" y="13335"/>
                    <a:pt x="8707" y="13247"/>
                  </a:cubicBezTo>
                  <a:cubicBezTo>
                    <a:pt x="11836" y="12626"/>
                    <a:pt x="14088" y="9881"/>
                    <a:pt x="14088" y="6688"/>
                  </a:cubicBezTo>
                  <a:cubicBezTo>
                    <a:pt x="14094" y="4913"/>
                    <a:pt x="13388" y="3212"/>
                    <a:pt x="12131" y="1960"/>
                  </a:cubicBezTo>
                  <a:cubicBezTo>
                    <a:pt x="10838" y="668"/>
                    <a:pt x="9124" y="1"/>
                    <a:pt x="7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7;p64">
              <a:extLst>
                <a:ext uri="{FF2B5EF4-FFF2-40B4-BE49-F238E27FC236}">
                  <a16:creationId xmlns:a16="http://schemas.microsoft.com/office/drawing/2014/main" id="{91DEDAD6-6E59-3EA4-AA87-92BF57B16299}"/>
                </a:ext>
              </a:extLst>
            </p:cNvPr>
            <p:cNvSpPr/>
            <p:nvPr/>
          </p:nvSpPr>
          <p:spPr>
            <a:xfrm>
              <a:off x="4135713" y="2061925"/>
              <a:ext cx="138525" cy="189425"/>
            </a:xfrm>
            <a:custGeom>
              <a:avLst/>
              <a:gdLst/>
              <a:ahLst/>
              <a:cxnLst/>
              <a:rect l="l" t="t" r="r" b="b"/>
              <a:pathLst>
                <a:path w="5541" h="7577" extrusionOk="0">
                  <a:moveTo>
                    <a:pt x="783" y="1161"/>
                  </a:moveTo>
                  <a:lnTo>
                    <a:pt x="4423" y="3788"/>
                  </a:lnTo>
                  <a:lnTo>
                    <a:pt x="783" y="6421"/>
                  </a:lnTo>
                  <a:lnTo>
                    <a:pt x="783" y="1161"/>
                  </a:lnTo>
                  <a:close/>
                  <a:moveTo>
                    <a:pt x="395" y="0"/>
                  </a:moveTo>
                  <a:cubicBezTo>
                    <a:pt x="192" y="0"/>
                    <a:pt x="1" y="162"/>
                    <a:pt x="1" y="394"/>
                  </a:cubicBezTo>
                  <a:lnTo>
                    <a:pt x="1" y="7185"/>
                  </a:lnTo>
                  <a:cubicBezTo>
                    <a:pt x="1" y="7416"/>
                    <a:pt x="190" y="7577"/>
                    <a:pt x="393" y="7577"/>
                  </a:cubicBezTo>
                  <a:cubicBezTo>
                    <a:pt x="471" y="7577"/>
                    <a:pt x="550" y="7553"/>
                    <a:pt x="622" y="7501"/>
                  </a:cubicBezTo>
                  <a:lnTo>
                    <a:pt x="5324" y="4107"/>
                  </a:lnTo>
                  <a:cubicBezTo>
                    <a:pt x="5541" y="3949"/>
                    <a:pt x="5541" y="3626"/>
                    <a:pt x="5324" y="3471"/>
                  </a:cubicBezTo>
                  <a:lnTo>
                    <a:pt x="622" y="74"/>
                  </a:lnTo>
                  <a:cubicBezTo>
                    <a:pt x="551" y="23"/>
                    <a:pt x="472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4164904-A3DB-8D08-4F8A-EAC13A802731}"/>
              </a:ext>
            </a:extLst>
          </p:cNvPr>
          <p:cNvSpPr txBox="1"/>
          <p:nvPr/>
        </p:nvSpPr>
        <p:spPr>
          <a:xfrm>
            <a:off x="1053053" y="1722868"/>
            <a:ext cx="6653377" cy="425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tipica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applicazione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React,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abilitiamo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il routing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utilizzando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il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pacchetto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react-router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Tuttavia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Next.js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semplifica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notevolmente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approccio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fornendo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il routing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basato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 come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funzionalità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creano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file,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React e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lasciamo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Next.js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deduca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percorsi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base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struttura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cartelle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vantaggi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approccio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i="0" u="sng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Struttura</a:t>
            </a:r>
            <a:r>
              <a:rPr lang="en-GB" sz="1400" i="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i="0" u="sng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en-GB" sz="1400" i="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 </a:t>
            </a:r>
            <a:r>
              <a:rPr lang="en-GB" sz="1400" i="0" u="sng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organizzata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ogni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pagina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è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file e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facilita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l’organizzazione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struttura</a:t>
            </a:r>
            <a:endParaRPr lang="en-GB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0" i="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Facile da </a:t>
            </a:r>
            <a:r>
              <a:rPr lang="en-GB" sz="1400" b="0" i="0" u="sng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capire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sviluppatori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navigano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velocemente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seguendo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struttura</a:t>
            </a:r>
            <a:endParaRPr lang="en-GB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0" i="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 </a:t>
            </a:r>
            <a:r>
              <a:rPr lang="en-GB" sz="1400" b="0" i="0" u="sng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è</a:t>
            </a:r>
            <a:r>
              <a:rPr lang="en-GB" sz="1400" b="0" i="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u="sng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sviluppatori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devono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rotte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0" i="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 </a:t>
            </a:r>
            <a:r>
              <a:rPr lang="en-GB" sz="1400" b="0" i="0" u="sng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necessita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molte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u="sng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configurazioni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applicazioni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medio/piccolo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77569-AF74-F902-A345-87E2B68DBF37}"/>
              </a:ext>
            </a:extLst>
          </p:cNvPr>
          <p:cNvSpPr txBox="1"/>
          <p:nvPr/>
        </p:nvSpPr>
        <p:spPr>
          <a:xfrm>
            <a:off x="3346045" y="-687935"/>
            <a:ext cx="935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– API Route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D5BB-084B-5B94-50B2-45BF7D11A577}"/>
              </a:ext>
            </a:extLst>
          </p:cNvPr>
          <p:cNvSpPr txBox="1"/>
          <p:nvPr/>
        </p:nvSpPr>
        <p:spPr>
          <a:xfrm>
            <a:off x="9817100" y="6376659"/>
            <a:ext cx="334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T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Academy project</a:t>
            </a:r>
          </a:p>
        </p:txBody>
      </p:sp>
      <p:pic>
        <p:nvPicPr>
          <p:cNvPr id="38" name="Picture 3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4F3FDA0-1233-BB6F-6914-C7FA0E5E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17" y="5909147"/>
            <a:ext cx="781221" cy="467512"/>
          </a:xfrm>
          <a:prstGeom prst="rect">
            <a:avLst/>
          </a:prstGeom>
        </p:spPr>
      </p:pic>
      <p:pic>
        <p:nvPicPr>
          <p:cNvPr id="39" name="Picture 38" descr="Shape&#10;&#10;Description automatically generated with medium confidence">
            <a:extLst>
              <a:ext uri="{FF2B5EF4-FFF2-40B4-BE49-F238E27FC236}">
                <a16:creationId xmlns:a16="http://schemas.microsoft.com/office/drawing/2014/main" id="{B008D60E-137E-A9B8-7DF9-45CA7EB7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438" y="5991816"/>
            <a:ext cx="359621" cy="3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8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D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33DC23F-FDD9-7614-C74F-24F7867FE455}"/>
              </a:ext>
            </a:extLst>
          </p:cNvPr>
          <p:cNvSpPr/>
          <p:nvPr/>
        </p:nvSpPr>
        <p:spPr>
          <a:xfrm>
            <a:off x="6171763" y="-5094088"/>
            <a:ext cx="7460982" cy="7460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3C898-5533-85CD-775B-EA0B93AC8A13}"/>
              </a:ext>
            </a:extLst>
          </p:cNvPr>
          <p:cNvSpPr/>
          <p:nvPr/>
        </p:nvSpPr>
        <p:spPr>
          <a:xfrm rot="2234854">
            <a:off x="-444525" y="-5291051"/>
            <a:ext cx="1569253" cy="16454547"/>
          </a:xfrm>
          <a:prstGeom prst="rect">
            <a:avLst/>
          </a:prstGeom>
          <a:solidFill>
            <a:srgbClr val="2F948F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62580-8437-9FB2-46F9-B044C5845367}"/>
              </a:ext>
            </a:extLst>
          </p:cNvPr>
          <p:cNvSpPr/>
          <p:nvPr/>
        </p:nvSpPr>
        <p:spPr>
          <a:xfrm rot="2553773">
            <a:off x="-2291712" y="-6142345"/>
            <a:ext cx="1585161" cy="19037298"/>
          </a:xfrm>
          <a:prstGeom prst="rect">
            <a:avLst/>
          </a:prstGeom>
          <a:solidFill>
            <a:srgbClr val="38B1AB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4AA12-620F-14C5-893F-9B5F58EA4656}"/>
              </a:ext>
            </a:extLst>
          </p:cNvPr>
          <p:cNvSpPr/>
          <p:nvPr/>
        </p:nvSpPr>
        <p:spPr>
          <a:xfrm rot="2833730">
            <a:off x="-2391921" y="-7774579"/>
            <a:ext cx="1848769" cy="18834129"/>
          </a:xfrm>
          <a:prstGeom prst="rect">
            <a:avLst/>
          </a:prstGeom>
          <a:solidFill>
            <a:srgbClr val="4BF6EE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2F74C9-4006-7C4C-D600-F3051002CE96}"/>
              </a:ext>
            </a:extLst>
          </p:cNvPr>
          <p:cNvSpPr/>
          <p:nvPr/>
        </p:nvSpPr>
        <p:spPr>
          <a:xfrm>
            <a:off x="275614" y="3111556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E397B7-0E14-E381-308E-5F29E7042426}"/>
              </a:ext>
            </a:extLst>
          </p:cNvPr>
          <p:cNvSpPr/>
          <p:nvPr/>
        </p:nvSpPr>
        <p:spPr>
          <a:xfrm>
            <a:off x="266972" y="2883327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F33AE-51D8-3B1D-92F2-158F6A78DFD8}"/>
              </a:ext>
            </a:extLst>
          </p:cNvPr>
          <p:cNvSpPr/>
          <p:nvPr/>
        </p:nvSpPr>
        <p:spPr>
          <a:xfrm>
            <a:off x="264762" y="3361569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0C338-E18C-78BD-177A-5F35A2FE6923}"/>
              </a:ext>
            </a:extLst>
          </p:cNvPr>
          <p:cNvSpPr/>
          <p:nvPr/>
        </p:nvSpPr>
        <p:spPr>
          <a:xfrm>
            <a:off x="236186" y="3578338"/>
            <a:ext cx="219600" cy="21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6BEE5E-4689-B08E-CD0C-31211380B735}"/>
              </a:ext>
            </a:extLst>
          </p:cNvPr>
          <p:cNvSpPr/>
          <p:nvPr/>
        </p:nvSpPr>
        <p:spPr>
          <a:xfrm>
            <a:off x="283099" y="3866547"/>
            <a:ext cx="127820" cy="12782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pSp>
        <p:nvGrpSpPr>
          <p:cNvPr id="15" name="Google Shape;2145;p64">
            <a:extLst>
              <a:ext uri="{FF2B5EF4-FFF2-40B4-BE49-F238E27FC236}">
                <a16:creationId xmlns:a16="http://schemas.microsoft.com/office/drawing/2014/main" id="{C20A2949-984A-D5E8-4C79-903C9BE37680}"/>
              </a:ext>
            </a:extLst>
          </p:cNvPr>
          <p:cNvGrpSpPr/>
          <p:nvPr/>
        </p:nvGrpSpPr>
        <p:grpSpPr>
          <a:xfrm>
            <a:off x="7345792" y="1564588"/>
            <a:ext cx="352375" cy="334425"/>
            <a:chOff x="4006188" y="1989425"/>
            <a:chExt cx="352375" cy="334425"/>
          </a:xfrm>
          <a:solidFill>
            <a:schemeClr val="tx1"/>
          </a:solidFill>
        </p:grpSpPr>
        <p:sp>
          <p:nvSpPr>
            <p:cNvPr id="19" name="Google Shape;2146;p64">
              <a:extLst>
                <a:ext uri="{FF2B5EF4-FFF2-40B4-BE49-F238E27FC236}">
                  <a16:creationId xmlns:a16="http://schemas.microsoft.com/office/drawing/2014/main" id="{8B5FC9AF-3AD9-E10E-87FC-9B326A88531B}"/>
                </a:ext>
              </a:extLst>
            </p:cNvPr>
            <p:cNvSpPr/>
            <p:nvPr/>
          </p:nvSpPr>
          <p:spPr>
            <a:xfrm>
              <a:off x="4006188" y="1989425"/>
              <a:ext cx="352375" cy="334425"/>
            </a:xfrm>
            <a:custGeom>
              <a:avLst/>
              <a:gdLst/>
              <a:ahLst/>
              <a:cxnLst/>
              <a:rect l="l" t="t" r="r" b="b"/>
              <a:pathLst>
                <a:path w="14095" h="13377" extrusionOk="0">
                  <a:moveTo>
                    <a:pt x="7401" y="786"/>
                  </a:moveTo>
                  <a:cubicBezTo>
                    <a:pt x="10658" y="786"/>
                    <a:pt x="13306" y="3434"/>
                    <a:pt x="13306" y="6688"/>
                  </a:cubicBezTo>
                  <a:cubicBezTo>
                    <a:pt x="13306" y="9945"/>
                    <a:pt x="10658" y="12593"/>
                    <a:pt x="7401" y="12593"/>
                  </a:cubicBezTo>
                  <a:cubicBezTo>
                    <a:pt x="4147" y="12593"/>
                    <a:pt x="1499" y="9942"/>
                    <a:pt x="1499" y="6688"/>
                  </a:cubicBezTo>
                  <a:cubicBezTo>
                    <a:pt x="1499" y="3434"/>
                    <a:pt x="4147" y="786"/>
                    <a:pt x="7401" y="786"/>
                  </a:cubicBezTo>
                  <a:close/>
                  <a:moveTo>
                    <a:pt x="7397" y="1"/>
                  </a:moveTo>
                  <a:cubicBezTo>
                    <a:pt x="6110" y="1"/>
                    <a:pt x="4817" y="370"/>
                    <a:pt x="3684" y="1126"/>
                  </a:cubicBezTo>
                  <a:cubicBezTo>
                    <a:pt x="1033" y="2901"/>
                    <a:pt x="1" y="6298"/>
                    <a:pt x="1222" y="9248"/>
                  </a:cubicBezTo>
                  <a:cubicBezTo>
                    <a:pt x="2274" y="11782"/>
                    <a:pt x="4738" y="13377"/>
                    <a:pt x="7398" y="13377"/>
                  </a:cubicBezTo>
                  <a:cubicBezTo>
                    <a:pt x="7830" y="13377"/>
                    <a:pt x="8269" y="13335"/>
                    <a:pt x="8707" y="13247"/>
                  </a:cubicBezTo>
                  <a:cubicBezTo>
                    <a:pt x="11836" y="12626"/>
                    <a:pt x="14088" y="9881"/>
                    <a:pt x="14088" y="6688"/>
                  </a:cubicBezTo>
                  <a:cubicBezTo>
                    <a:pt x="14094" y="4913"/>
                    <a:pt x="13388" y="3212"/>
                    <a:pt x="12131" y="1960"/>
                  </a:cubicBezTo>
                  <a:cubicBezTo>
                    <a:pt x="10838" y="668"/>
                    <a:pt x="9124" y="1"/>
                    <a:pt x="7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7;p64">
              <a:extLst>
                <a:ext uri="{FF2B5EF4-FFF2-40B4-BE49-F238E27FC236}">
                  <a16:creationId xmlns:a16="http://schemas.microsoft.com/office/drawing/2014/main" id="{91DEDAD6-6E59-3EA4-AA87-92BF57B16299}"/>
                </a:ext>
              </a:extLst>
            </p:cNvPr>
            <p:cNvSpPr/>
            <p:nvPr/>
          </p:nvSpPr>
          <p:spPr>
            <a:xfrm>
              <a:off x="4135713" y="2061925"/>
              <a:ext cx="138525" cy="189425"/>
            </a:xfrm>
            <a:custGeom>
              <a:avLst/>
              <a:gdLst/>
              <a:ahLst/>
              <a:cxnLst/>
              <a:rect l="l" t="t" r="r" b="b"/>
              <a:pathLst>
                <a:path w="5541" h="7577" extrusionOk="0">
                  <a:moveTo>
                    <a:pt x="783" y="1161"/>
                  </a:moveTo>
                  <a:lnTo>
                    <a:pt x="4423" y="3788"/>
                  </a:lnTo>
                  <a:lnTo>
                    <a:pt x="783" y="6421"/>
                  </a:lnTo>
                  <a:lnTo>
                    <a:pt x="783" y="1161"/>
                  </a:lnTo>
                  <a:close/>
                  <a:moveTo>
                    <a:pt x="395" y="0"/>
                  </a:moveTo>
                  <a:cubicBezTo>
                    <a:pt x="192" y="0"/>
                    <a:pt x="1" y="162"/>
                    <a:pt x="1" y="394"/>
                  </a:cubicBezTo>
                  <a:lnTo>
                    <a:pt x="1" y="7185"/>
                  </a:lnTo>
                  <a:cubicBezTo>
                    <a:pt x="1" y="7416"/>
                    <a:pt x="190" y="7577"/>
                    <a:pt x="393" y="7577"/>
                  </a:cubicBezTo>
                  <a:cubicBezTo>
                    <a:pt x="471" y="7577"/>
                    <a:pt x="550" y="7553"/>
                    <a:pt x="622" y="7501"/>
                  </a:cubicBezTo>
                  <a:lnTo>
                    <a:pt x="5324" y="4107"/>
                  </a:lnTo>
                  <a:cubicBezTo>
                    <a:pt x="5541" y="3949"/>
                    <a:pt x="5541" y="3626"/>
                    <a:pt x="5324" y="3471"/>
                  </a:cubicBezTo>
                  <a:lnTo>
                    <a:pt x="622" y="74"/>
                  </a:lnTo>
                  <a:cubicBezTo>
                    <a:pt x="551" y="23"/>
                    <a:pt x="472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BA71291-F8C7-6446-99D8-AB37D744D69C}"/>
              </a:ext>
            </a:extLst>
          </p:cNvPr>
          <p:cNvSpPr txBox="1"/>
          <p:nvPr/>
        </p:nvSpPr>
        <p:spPr>
          <a:xfrm>
            <a:off x="1794451" y="2746811"/>
            <a:ext cx="7617404" cy="199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già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Next.js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 un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routing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basato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sui file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nelle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directory, ma ha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anche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funzione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Route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consente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endpoint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direttamente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nelle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directory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file.</a:t>
            </a:r>
          </a:p>
          <a:p>
            <a:pPr>
              <a:lnSpc>
                <a:spcPct val="150000"/>
              </a:lnSpc>
            </a:pP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Next.js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Routes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consente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combinare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il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codice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back-end con il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codice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front-end,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eliminando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così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necessità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integrazioni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codice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aggiuntive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routes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fornisce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soluzione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 </a:t>
            </a:r>
            <a:r>
              <a:rPr lang="en-GB" sz="1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direttamente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Next.js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77569-AF74-F902-A345-87E2B68DBF37}"/>
              </a:ext>
            </a:extLst>
          </p:cNvPr>
          <p:cNvSpPr txBox="1"/>
          <p:nvPr/>
        </p:nvSpPr>
        <p:spPr>
          <a:xfrm>
            <a:off x="7564789" y="151651"/>
            <a:ext cx="548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– API Route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3D5FF5-A09C-1B5D-B119-DA308F28884D}"/>
              </a:ext>
            </a:extLst>
          </p:cNvPr>
          <p:cNvSpPr txBox="1"/>
          <p:nvPr/>
        </p:nvSpPr>
        <p:spPr>
          <a:xfrm>
            <a:off x="9817100" y="6376659"/>
            <a:ext cx="334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T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Academy project</a:t>
            </a:r>
          </a:p>
        </p:txBody>
      </p:sp>
      <p:pic>
        <p:nvPicPr>
          <p:cNvPr id="95" name="Picture 9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9AD91B7-B5C4-ED88-FE7A-7CBBBFC2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17" y="5909147"/>
            <a:ext cx="781221" cy="467512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22132F3-7035-5FDC-E1C6-A03C2D84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438" y="5991816"/>
            <a:ext cx="359621" cy="3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9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D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33DC23F-FDD9-7614-C74F-24F7867FE455}"/>
              </a:ext>
            </a:extLst>
          </p:cNvPr>
          <p:cNvSpPr/>
          <p:nvPr/>
        </p:nvSpPr>
        <p:spPr>
          <a:xfrm>
            <a:off x="-490050" y="-5023553"/>
            <a:ext cx="7460982" cy="7460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3C898-5533-85CD-775B-EA0B93AC8A13}"/>
              </a:ext>
            </a:extLst>
          </p:cNvPr>
          <p:cNvSpPr/>
          <p:nvPr/>
        </p:nvSpPr>
        <p:spPr>
          <a:xfrm rot="1576375">
            <a:off x="10275577" y="-2255174"/>
            <a:ext cx="1569253" cy="16454547"/>
          </a:xfrm>
          <a:prstGeom prst="rect">
            <a:avLst/>
          </a:prstGeom>
          <a:solidFill>
            <a:srgbClr val="2F948F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62580-8437-9FB2-46F9-B044C5845367}"/>
              </a:ext>
            </a:extLst>
          </p:cNvPr>
          <p:cNvSpPr/>
          <p:nvPr/>
        </p:nvSpPr>
        <p:spPr>
          <a:xfrm rot="1800059">
            <a:off x="10569963" y="-2487618"/>
            <a:ext cx="1585161" cy="19037298"/>
          </a:xfrm>
          <a:prstGeom prst="rect">
            <a:avLst/>
          </a:prstGeom>
          <a:solidFill>
            <a:srgbClr val="38B1AB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4AA12-620F-14C5-893F-9B5F58EA4656}"/>
              </a:ext>
            </a:extLst>
          </p:cNvPr>
          <p:cNvSpPr/>
          <p:nvPr/>
        </p:nvSpPr>
        <p:spPr>
          <a:xfrm rot="1964584">
            <a:off x="10377764" y="-1133532"/>
            <a:ext cx="1848769" cy="18834129"/>
          </a:xfrm>
          <a:prstGeom prst="rect">
            <a:avLst/>
          </a:prstGeom>
          <a:solidFill>
            <a:srgbClr val="4BF6EE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482102-4A90-2985-1C9A-F381C3CFF166}"/>
              </a:ext>
            </a:extLst>
          </p:cNvPr>
          <p:cNvSpPr txBox="1"/>
          <p:nvPr/>
        </p:nvSpPr>
        <p:spPr>
          <a:xfrm>
            <a:off x="236186" y="86860"/>
            <a:ext cx="659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– Webpack vs Turbopack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2F74C9-4006-7C4C-D600-F3051002CE96}"/>
              </a:ext>
            </a:extLst>
          </p:cNvPr>
          <p:cNvSpPr/>
          <p:nvPr/>
        </p:nvSpPr>
        <p:spPr>
          <a:xfrm>
            <a:off x="275614" y="3111556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E397B7-0E14-E381-308E-5F29E7042426}"/>
              </a:ext>
            </a:extLst>
          </p:cNvPr>
          <p:cNvSpPr/>
          <p:nvPr/>
        </p:nvSpPr>
        <p:spPr>
          <a:xfrm>
            <a:off x="266972" y="2883327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F33AE-51D8-3B1D-92F2-158F6A78DFD8}"/>
              </a:ext>
            </a:extLst>
          </p:cNvPr>
          <p:cNvSpPr/>
          <p:nvPr/>
        </p:nvSpPr>
        <p:spPr>
          <a:xfrm>
            <a:off x="264762" y="3361569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0C338-E18C-78BD-177A-5F35A2FE6923}"/>
              </a:ext>
            </a:extLst>
          </p:cNvPr>
          <p:cNvSpPr/>
          <p:nvPr/>
        </p:nvSpPr>
        <p:spPr>
          <a:xfrm>
            <a:off x="264762" y="3592626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6BEE5E-4689-B08E-CD0C-31211380B735}"/>
              </a:ext>
            </a:extLst>
          </p:cNvPr>
          <p:cNvSpPr/>
          <p:nvPr/>
        </p:nvSpPr>
        <p:spPr>
          <a:xfrm>
            <a:off x="240235" y="3837971"/>
            <a:ext cx="219600" cy="21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64904-A3DB-8D08-4F8A-EAC13A802731}"/>
              </a:ext>
            </a:extLst>
          </p:cNvPr>
          <p:cNvSpPr txBox="1"/>
          <p:nvPr/>
        </p:nvSpPr>
        <p:spPr>
          <a:xfrm>
            <a:off x="798869" y="2615435"/>
            <a:ext cx="10149877" cy="296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viene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come uno </a:t>
            </a:r>
            <a:r>
              <a:rPr lang="en-GB" sz="1400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 bundler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per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applicazioni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JavaScript con lo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pacchetto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assets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utilizzabile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direttamente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nel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browser a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partire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un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insieme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file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sorgenti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strutturati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diversi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 e con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dipendenze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complessi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GB" sz="14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Turbopack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è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bundler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incrementale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ottimizzato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JavaScript e TypeScript,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scritto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Rust ed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integrato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GB" sz="1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Next.js</a:t>
            </a:r>
            <a:r>
              <a:rPr lang="en-GB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segreto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prestazioni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Turbopack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è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duplice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codice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macchina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ottimizzato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consente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il caching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delle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singole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funzioni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Una volta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Turbopack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esegue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compito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non lo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eseguirà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più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AE22CC-4E6C-1637-9B40-829349613713}"/>
              </a:ext>
            </a:extLst>
          </p:cNvPr>
          <p:cNvSpPr txBox="1"/>
          <p:nvPr/>
        </p:nvSpPr>
        <p:spPr>
          <a:xfrm>
            <a:off x="9817100" y="6376659"/>
            <a:ext cx="334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T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Academy project</a:t>
            </a:r>
          </a:p>
        </p:txBody>
      </p:sp>
      <p:pic>
        <p:nvPicPr>
          <p:cNvPr id="79" name="Picture 7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5CBF520-8E3B-8AB3-8D5D-A3E7C2DF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17" y="5909147"/>
            <a:ext cx="781221" cy="467512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BE5980-E1EB-C990-028A-CB845C6B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438" y="5991816"/>
            <a:ext cx="359621" cy="319585"/>
          </a:xfrm>
          <a:prstGeom prst="rect">
            <a:avLst/>
          </a:prstGeom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0330E2-0721-AF84-808C-DF013855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804" y="5460280"/>
            <a:ext cx="4715060" cy="11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D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33DC23F-FDD9-7614-C74F-24F7867FE455}"/>
              </a:ext>
            </a:extLst>
          </p:cNvPr>
          <p:cNvSpPr/>
          <p:nvPr/>
        </p:nvSpPr>
        <p:spPr>
          <a:xfrm>
            <a:off x="5079128" y="-5341907"/>
            <a:ext cx="7460982" cy="7460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3C898-5533-85CD-775B-EA0B93AC8A13}"/>
              </a:ext>
            </a:extLst>
          </p:cNvPr>
          <p:cNvSpPr/>
          <p:nvPr/>
        </p:nvSpPr>
        <p:spPr>
          <a:xfrm rot="843174">
            <a:off x="1349019" y="-2633997"/>
            <a:ext cx="1569253" cy="16454547"/>
          </a:xfrm>
          <a:prstGeom prst="rect">
            <a:avLst/>
          </a:prstGeom>
          <a:solidFill>
            <a:srgbClr val="2F948F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62580-8437-9FB2-46F9-B044C5845367}"/>
              </a:ext>
            </a:extLst>
          </p:cNvPr>
          <p:cNvSpPr/>
          <p:nvPr/>
        </p:nvSpPr>
        <p:spPr>
          <a:xfrm rot="860354">
            <a:off x="-122757" y="-3344270"/>
            <a:ext cx="1585161" cy="19037298"/>
          </a:xfrm>
          <a:prstGeom prst="rect">
            <a:avLst/>
          </a:prstGeom>
          <a:solidFill>
            <a:srgbClr val="38B1AB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4AA12-620F-14C5-893F-9B5F58EA4656}"/>
              </a:ext>
            </a:extLst>
          </p:cNvPr>
          <p:cNvSpPr/>
          <p:nvPr/>
        </p:nvSpPr>
        <p:spPr>
          <a:xfrm rot="810569">
            <a:off x="-1408781" y="-3503881"/>
            <a:ext cx="1848769" cy="18834129"/>
          </a:xfrm>
          <a:prstGeom prst="rect">
            <a:avLst/>
          </a:prstGeom>
          <a:solidFill>
            <a:srgbClr val="4BF6EE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2F74C9-4006-7C4C-D600-F3051002CE96}"/>
              </a:ext>
            </a:extLst>
          </p:cNvPr>
          <p:cNvSpPr/>
          <p:nvPr/>
        </p:nvSpPr>
        <p:spPr>
          <a:xfrm>
            <a:off x="-722775" y="3128719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E397B7-0E14-E381-308E-5F29E7042426}"/>
              </a:ext>
            </a:extLst>
          </p:cNvPr>
          <p:cNvSpPr/>
          <p:nvPr/>
        </p:nvSpPr>
        <p:spPr>
          <a:xfrm>
            <a:off x="-731417" y="2900490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F33AE-51D8-3B1D-92F2-158F6A78DFD8}"/>
              </a:ext>
            </a:extLst>
          </p:cNvPr>
          <p:cNvSpPr/>
          <p:nvPr/>
        </p:nvSpPr>
        <p:spPr>
          <a:xfrm>
            <a:off x="-733627" y="3378732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0C338-E18C-78BD-177A-5F35A2FE6923}"/>
              </a:ext>
            </a:extLst>
          </p:cNvPr>
          <p:cNvSpPr/>
          <p:nvPr/>
        </p:nvSpPr>
        <p:spPr>
          <a:xfrm>
            <a:off x="-733627" y="3609789"/>
            <a:ext cx="129600" cy="12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6BEE5E-4689-B08E-CD0C-31211380B735}"/>
              </a:ext>
            </a:extLst>
          </p:cNvPr>
          <p:cNvSpPr/>
          <p:nvPr/>
        </p:nvSpPr>
        <p:spPr>
          <a:xfrm>
            <a:off x="-758154" y="3855134"/>
            <a:ext cx="219600" cy="219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482600" dist="50800" dir="110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FFDF1-C13B-5D61-9CD4-9B7224378740}"/>
              </a:ext>
            </a:extLst>
          </p:cNvPr>
          <p:cNvSpPr txBox="1"/>
          <p:nvPr/>
        </p:nvSpPr>
        <p:spPr>
          <a:xfrm>
            <a:off x="6697660" y="17471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– Live coding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218E4B-E444-6B54-B30D-3AF88867BBCE}"/>
              </a:ext>
            </a:extLst>
          </p:cNvPr>
          <p:cNvSpPr txBox="1"/>
          <p:nvPr/>
        </p:nvSpPr>
        <p:spPr>
          <a:xfrm>
            <a:off x="4318776" y="2646946"/>
            <a:ext cx="6157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/>
              <a:t>Analizziamo il codice esempio di un’applicazione sviluppata utilizzando le PokéAPI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43BD22-6A1D-3DD1-4F96-16ED2775304C}"/>
              </a:ext>
            </a:extLst>
          </p:cNvPr>
          <p:cNvSpPr txBox="1"/>
          <p:nvPr/>
        </p:nvSpPr>
        <p:spPr>
          <a:xfrm>
            <a:off x="9817100" y="6376659"/>
            <a:ext cx="334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T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Academy project</a:t>
            </a:r>
          </a:p>
        </p:txBody>
      </p:sp>
      <p:pic>
        <p:nvPicPr>
          <p:cNvPr id="79" name="Picture 78" descr="Shape&#10;&#10;Description automatically generated with medium confidence">
            <a:extLst>
              <a:ext uri="{FF2B5EF4-FFF2-40B4-BE49-F238E27FC236}">
                <a16:creationId xmlns:a16="http://schemas.microsoft.com/office/drawing/2014/main" id="{4C0898C8-7860-AC08-7A3D-20EC402A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17" y="5909147"/>
            <a:ext cx="781221" cy="467512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1121DA-912E-03A4-53F8-90232B17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438" y="5991816"/>
            <a:ext cx="359621" cy="3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35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789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Maurizio Guarini (IT)</dc:creator>
  <cp:lastModifiedBy>Maurizio Guarini (IT)</cp:lastModifiedBy>
  <cp:revision>20</cp:revision>
  <dcterms:created xsi:type="dcterms:W3CDTF">2023-02-08T15:22:06Z</dcterms:created>
  <dcterms:modified xsi:type="dcterms:W3CDTF">2023-02-24T18:10:18Z</dcterms:modified>
</cp:coreProperties>
</file>