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CC284-D159-4B9F-AB3B-EC887B495768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AC1CD-5243-41D8-87E9-0F0E6A9250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6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69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126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30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32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94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917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73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31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53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72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0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56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7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3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D85AF-73E8-48CE-A99C-B2633271C5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6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720">
        <p14:prism/>
      </p:transition>
    </mc:Choice>
    <mc:Fallback xmlns="">
      <p:transition spd="slow" advTm="672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4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720">
        <p14:prism/>
      </p:transition>
    </mc:Choice>
    <mc:Fallback xmlns="">
      <p:transition spd="slow" advTm="672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720">
        <p14:prism/>
      </p:transition>
    </mc:Choice>
    <mc:Fallback xmlns="">
      <p:transition spd="slow" advTm="672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0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720">
        <p14:prism/>
      </p:transition>
    </mc:Choice>
    <mc:Fallback xmlns="">
      <p:transition spd="slow" advTm="672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8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720">
        <p14:prism/>
      </p:transition>
    </mc:Choice>
    <mc:Fallback xmlns="">
      <p:transition spd="slow" advTm="672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4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720">
        <p14:prism/>
      </p:transition>
    </mc:Choice>
    <mc:Fallback xmlns="">
      <p:transition spd="slow" advTm="672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0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720">
        <p14:prism/>
      </p:transition>
    </mc:Choice>
    <mc:Fallback xmlns="">
      <p:transition spd="slow" advTm="672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4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720">
        <p14:prism/>
      </p:transition>
    </mc:Choice>
    <mc:Fallback xmlns="">
      <p:transition spd="slow" advTm="672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59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720">
        <p14:prism/>
      </p:transition>
    </mc:Choice>
    <mc:Fallback xmlns="">
      <p:transition spd="slow" advTm="672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720">
        <p14:prism/>
      </p:transition>
    </mc:Choice>
    <mc:Fallback xmlns="">
      <p:transition spd="slow" advTm="672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827-C9D3-4864-B075-4B74464DAEE8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B6C4F-22B7-4265-B305-B21F3EDC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6720">
        <p14:prism/>
      </p:transition>
    </mc:Choice>
    <mc:Fallback xmlns="">
      <p:transition spd="slow" advTm="672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4827-C9D3-4864-B075-4B74464DAEE8}" type="datetimeFigureOut">
              <a:rPr lang="zh-CN" altLang="en-US" smtClean="0"/>
              <a:t>2018/3/23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6C4F-22B7-4265-B305-B21F3EDC9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6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 advTm="6720">
        <p14:prism/>
      </p:transition>
    </mc:Choice>
    <mc:Fallback xmlns="">
      <p:transition spd="slow" advTm="672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2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5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6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7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tmp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22538" y="1476043"/>
            <a:ext cx="434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wis721 BlkCn BT" panose="020B0806030502040204" pitchFamily="34" charset="0"/>
                <a:ea typeface="汉仪菱心体简" panose="02010609000101010101" pitchFamily="49" charset="-122"/>
                <a:cs typeface="+mn-cs"/>
              </a:rPr>
              <a:t>R</a:t>
            </a:r>
            <a:r>
              <a:rPr kumimoji="0" lang="zh-CN" altLang="en-US" sz="5400" b="0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wis721 BlkCn BT" panose="020B0806030502040204" pitchFamily="34" charset="0"/>
                <a:ea typeface="汉仪菱心体简" panose="02010609000101010101" pitchFamily="49" charset="-122"/>
                <a:cs typeface="+mn-cs"/>
              </a:rPr>
              <a:t>与</a:t>
            </a:r>
            <a:r>
              <a:rPr kumimoji="0" lang="en-US" altLang="zh-CN" sz="5400" b="0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wis721 BlkCn BT" panose="020B0806030502040204" pitchFamily="34" charset="0"/>
                <a:ea typeface="汉仪菱心体简" panose="02010609000101010101" pitchFamily="49" charset="-122"/>
                <a:cs typeface="+mn-cs"/>
              </a:rPr>
              <a:t>RStudio</a:t>
            </a:r>
            <a:endParaRPr kumimoji="0" lang="zh-CN" altLang="en-US" sz="5400" b="0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wis721 BlkCn BT" panose="020B0806030502040204" pitchFamily="34" charset="0"/>
              <a:ea typeface="汉仪菱心体简" panose="02010609000101010101" pitchFamily="49" charset="-122"/>
              <a:cs typeface="+mn-cs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6660A62-363B-4357-B4E9-B5B6095AF5EB}"/>
              </a:ext>
            </a:extLst>
          </p:cNvPr>
          <p:cNvCxnSpPr/>
          <p:nvPr/>
        </p:nvCxnSpPr>
        <p:spPr>
          <a:xfrm>
            <a:off x="2333625" y="3409950"/>
            <a:ext cx="75247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770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8BED08D-B461-461C-849D-3ADCCD1C11DF}"/>
              </a:ext>
            </a:extLst>
          </p:cNvPr>
          <p:cNvSpPr txBox="1">
            <a:spLocks/>
          </p:cNvSpPr>
          <p:nvPr/>
        </p:nvSpPr>
        <p:spPr>
          <a:xfrm>
            <a:off x="943766" y="258483"/>
            <a:ext cx="289163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常见的包</a:t>
            </a:r>
            <a:endParaRPr lang="en-GB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EBFEBBA-58C1-4D40-992D-E250A4CEBAB3}"/>
              </a:ext>
            </a:extLst>
          </p:cNvPr>
          <p:cNvGrpSpPr/>
          <p:nvPr/>
        </p:nvGrpSpPr>
        <p:grpSpPr>
          <a:xfrm>
            <a:off x="179512" y="239963"/>
            <a:ext cx="610338" cy="425123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3E50C8A-9CB8-44AC-86A3-B8DA86C21FC7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AE392C8-B54D-4B44-B309-A12C359BC200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R语言中，你最常用的软件包有哪些，请简述功能及特点？ - 知乎 - Mozilla Firefox">
            <a:extLst>
              <a:ext uri="{FF2B5EF4-FFF2-40B4-BE49-F238E27FC236}">
                <a16:creationId xmlns:a16="http://schemas.microsoft.com/office/drawing/2014/main" id="{52E1AF1B-B565-47E3-BDB4-E30912CC16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5" t="21132" r="40511" b="5179"/>
          <a:stretch/>
        </p:blipFill>
        <p:spPr>
          <a:xfrm>
            <a:off x="2885244" y="448221"/>
            <a:ext cx="6711517" cy="60824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869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8BED08D-B461-461C-849D-3ADCCD1C11DF}"/>
              </a:ext>
            </a:extLst>
          </p:cNvPr>
          <p:cNvSpPr txBox="1">
            <a:spLocks/>
          </p:cNvSpPr>
          <p:nvPr/>
        </p:nvSpPr>
        <p:spPr>
          <a:xfrm>
            <a:off x="943766" y="258483"/>
            <a:ext cx="289163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reshape2</a:t>
            </a:r>
            <a:endParaRPr lang="en-GB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EBFEBBA-58C1-4D40-992D-E250A4CEBAB3}"/>
              </a:ext>
            </a:extLst>
          </p:cNvPr>
          <p:cNvGrpSpPr/>
          <p:nvPr/>
        </p:nvGrpSpPr>
        <p:grpSpPr>
          <a:xfrm>
            <a:off x="179512" y="239963"/>
            <a:ext cx="610338" cy="425123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3E50C8A-9CB8-44AC-86A3-B8DA86C21FC7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AE392C8-B54D-4B44-B309-A12C359BC200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160620F8-8C22-497C-9EC8-03BC711C6C2B}"/>
              </a:ext>
            </a:extLst>
          </p:cNvPr>
          <p:cNvSpPr/>
          <p:nvPr/>
        </p:nvSpPr>
        <p:spPr>
          <a:xfrm>
            <a:off x="526742" y="117221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install.packages("reshape2")</a:t>
            </a:r>
          </a:p>
          <a:p>
            <a:r>
              <a:rPr lang="zh-CN" altLang="en-US" dirty="0"/>
              <a:t>library(reshape2)</a:t>
            </a:r>
          </a:p>
          <a:p>
            <a:r>
              <a:rPr lang="zh-CN" altLang="en-US" dirty="0"/>
              <a:t>ID &lt;- c(1,1,2,2)</a:t>
            </a:r>
          </a:p>
          <a:p>
            <a:r>
              <a:rPr lang="zh-CN" altLang="en-US" dirty="0"/>
              <a:t>Time &lt;- c(1,2,1,2)</a:t>
            </a:r>
          </a:p>
          <a:p>
            <a:r>
              <a:rPr lang="zh-CN" altLang="en-US" dirty="0"/>
              <a:t>X1 &lt;- c(5,3,6,2)</a:t>
            </a:r>
          </a:p>
          <a:p>
            <a:r>
              <a:rPr lang="zh-CN" altLang="en-US" dirty="0"/>
              <a:t>X2 &lt;- c(6,5,1,4)</a:t>
            </a:r>
          </a:p>
          <a:p>
            <a:r>
              <a:rPr lang="zh-CN" altLang="en-US" dirty="0"/>
              <a:t>mydata &lt;- data.frame(ID,Time,X1,X2)</a:t>
            </a:r>
          </a:p>
          <a:p>
            <a:r>
              <a:rPr lang="en-US" altLang="zh-CN" dirty="0"/>
              <a:t>m</a:t>
            </a:r>
            <a:r>
              <a:rPr lang="zh-CN" altLang="en-US" dirty="0"/>
              <a:t>ydata</a:t>
            </a:r>
            <a:endParaRPr lang="en-US" altLang="zh-CN" dirty="0"/>
          </a:p>
          <a:p>
            <a:r>
              <a:rPr lang="en-US" altLang="zh-CN" dirty="0"/>
              <a:t>##</a:t>
            </a:r>
            <a:r>
              <a:rPr lang="zh-CN" altLang="en-US" dirty="0"/>
              <a:t>融合</a:t>
            </a:r>
          </a:p>
          <a:p>
            <a:r>
              <a:rPr lang="zh-CN" altLang="en-US" dirty="0"/>
              <a:t>md &lt;- melt(mydata, id=c("ID", "Time"))</a:t>
            </a:r>
          </a:p>
          <a:p>
            <a:r>
              <a:rPr lang="en-US" altLang="zh-CN" dirty="0"/>
              <a:t>m</a:t>
            </a:r>
            <a:r>
              <a:rPr lang="zh-CN" altLang="en-US" dirty="0"/>
              <a:t>d</a:t>
            </a:r>
            <a:endParaRPr lang="en-US" altLang="zh-CN" dirty="0"/>
          </a:p>
          <a:p>
            <a:r>
              <a:rPr lang="en-US" altLang="zh-CN" dirty="0"/>
              <a:t>##</a:t>
            </a:r>
            <a:r>
              <a:rPr lang="zh-CN" altLang="en-US" dirty="0"/>
              <a:t>重铸</a:t>
            </a:r>
          </a:p>
          <a:p>
            <a:r>
              <a:rPr lang="en-US" altLang="zh-CN" dirty="0" err="1"/>
              <a:t>dcast</a:t>
            </a:r>
            <a:r>
              <a:rPr lang="en-US" altLang="zh-CN" dirty="0"/>
              <a:t>(</a:t>
            </a:r>
            <a:r>
              <a:rPr lang="en-US" altLang="zh-CN" dirty="0" err="1"/>
              <a:t>md,ID~variable,mean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5" name="图片 4" descr="RStudio">
            <a:extLst>
              <a:ext uri="{FF2B5EF4-FFF2-40B4-BE49-F238E27FC236}">
                <a16:creationId xmlns:a16="http://schemas.microsoft.com/office/drawing/2014/main" id="{F749AC3E-7A27-4B7D-A6A6-F73C073E90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16" r="69199"/>
          <a:stretch/>
        </p:blipFill>
        <p:spPr>
          <a:xfrm>
            <a:off x="5095783" y="250340"/>
            <a:ext cx="6178858" cy="4019819"/>
          </a:xfrm>
          <a:prstGeom prst="rect">
            <a:avLst/>
          </a:prstGeom>
        </p:spPr>
      </p:pic>
      <p:pic>
        <p:nvPicPr>
          <p:cNvPr id="7" name="图片 6" descr="RStudio">
            <a:extLst>
              <a:ext uri="{FF2B5EF4-FFF2-40B4-BE49-F238E27FC236}">
                <a16:creationId xmlns:a16="http://schemas.microsoft.com/office/drawing/2014/main" id="{B0896B37-EE41-4CBE-84E7-E39A048EDB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73" r="75752" b="8335"/>
          <a:stretch/>
        </p:blipFill>
        <p:spPr>
          <a:xfrm>
            <a:off x="5095783" y="4618177"/>
            <a:ext cx="6060135" cy="21172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723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98917" y="1833783"/>
            <a:ext cx="71120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Shiny</a:t>
            </a:r>
            <a:endParaRPr lang="zh-CN" altLang="en-US" dirty="0">
              <a:solidFill>
                <a:srgbClr val="002060"/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257224" y="3657820"/>
            <a:ext cx="901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395E9D"/>
                </a:solidFill>
              </a:rPr>
              <a:t>PART 04</a:t>
            </a:r>
            <a:endParaRPr lang="zh-CN" altLang="en-US" sz="1600" dirty="0">
              <a:solidFill>
                <a:srgbClr val="395E9D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EF0F1C-F5CC-4204-A534-7224BD410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44" y="2023424"/>
            <a:ext cx="2246884" cy="14366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986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257224" y="3657820"/>
            <a:ext cx="901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395E9D"/>
                </a:solidFill>
              </a:rPr>
              <a:t>PART 04</a:t>
            </a:r>
            <a:endParaRPr lang="zh-CN" altLang="en-US" sz="1600" dirty="0">
              <a:solidFill>
                <a:srgbClr val="395E9D"/>
              </a:solidFill>
            </a:endParaRPr>
          </a:p>
        </p:txBody>
      </p:sp>
      <p:pic>
        <p:nvPicPr>
          <p:cNvPr id="4" name="图片 3" descr="E:/R_project/222/map - Shiny">
            <a:extLst>
              <a:ext uri="{FF2B5EF4-FFF2-40B4-BE49-F238E27FC236}">
                <a16:creationId xmlns:a16="http://schemas.microsoft.com/office/drawing/2014/main" id="{55A2053D-5D42-43D7-8AE1-5CDD0D6B1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87" y="352405"/>
            <a:ext cx="9916356" cy="63192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9378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257224" y="3657820"/>
            <a:ext cx="901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395E9D"/>
                </a:solidFill>
              </a:rPr>
              <a:t>PART 04</a:t>
            </a:r>
            <a:endParaRPr lang="zh-CN" altLang="en-US" sz="1600" dirty="0">
              <a:solidFill>
                <a:srgbClr val="395E9D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7F124A-C610-41F5-8C6E-17BFA5D31240}"/>
              </a:ext>
            </a:extLst>
          </p:cNvPr>
          <p:cNvSpPr txBox="1"/>
          <p:nvPr/>
        </p:nvSpPr>
        <p:spPr>
          <a:xfrm>
            <a:off x="764477" y="896645"/>
            <a:ext cx="4394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反应式设计</a:t>
            </a:r>
          </a:p>
        </p:txBody>
      </p:sp>
      <p:pic>
        <p:nvPicPr>
          <p:cNvPr id="5" name="图片 4" descr="中文教程：用R构建Shiny应用程序 - Mozilla Firefox">
            <a:extLst>
              <a:ext uri="{FF2B5EF4-FFF2-40B4-BE49-F238E27FC236}">
                <a16:creationId xmlns:a16="http://schemas.microsoft.com/office/drawing/2014/main" id="{B1C73653-BB96-488E-8CB7-7A60B8FC2C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6" t="50000" r="1139" b="28829"/>
          <a:stretch/>
        </p:blipFill>
        <p:spPr>
          <a:xfrm>
            <a:off x="612648" y="2306465"/>
            <a:ext cx="10556890" cy="18835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70104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98917" y="1833783"/>
            <a:ext cx="71120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深入及其他</a:t>
            </a: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257224" y="3657820"/>
            <a:ext cx="901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395E9D"/>
                </a:solidFill>
              </a:rPr>
              <a:t>PART 04</a:t>
            </a:r>
            <a:endParaRPr lang="zh-CN" altLang="en-US" sz="1600" dirty="0">
              <a:solidFill>
                <a:srgbClr val="395E9D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EF0F1C-F5CC-4204-A534-7224BD410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44" y="2023424"/>
            <a:ext cx="2246884" cy="14366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6514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257224" y="3657820"/>
            <a:ext cx="901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395E9D"/>
                </a:solidFill>
              </a:rPr>
              <a:t>PART 04</a:t>
            </a:r>
            <a:endParaRPr lang="zh-CN" altLang="en-US" sz="1600" dirty="0">
              <a:solidFill>
                <a:srgbClr val="395E9D"/>
              </a:solidFill>
            </a:endParaRPr>
          </a:p>
        </p:txBody>
      </p:sp>
      <p:pic>
        <p:nvPicPr>
          <p:cNvPr id="8" name="图片 7" descr="E:/R_project/shinydashboard/test1 - Shiny">
            <a:extLst>
              <a:ext uri="{FF2B5EF4-FFF2-40B4-BE49-F238E27FC236}">
                <a16:creationId xmlns:a16="http://schemas.microsoft.com/office/drawing/2014/main" id="{754913D4-F25C-4EB8-A8FF-DC76D2664D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0"/>
          <a:stretch/>
        </p:blipFill>
        <p:spPr>
          <a:xfrm>
            <a:off x="1716297" y="298244"/>
            <a:ext cx="8387779" cy="62615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3351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4"/>
          <p:cNvSpPr txBox="1">
            <a:spLocks/>
          </p:cNvSpPr>
          <p:nvPr/>
        </p:nvSpPr>
        <p:spPr>
          <a:xfrm>
            <a:off x="815414" y="462365"/>
            <a:ext cx="3008380" cy="6623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目录</a:t>
            </a: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/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Contents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造字工房悦黑（非商用）常规体" pitchFamily="50" charset="-122"/>
              <a:ea typeface="造字工房悦黑（非商用）常规体" pitchFamily="50" charset="-122"/>
            </a:endParaRPr>
          </a:p>
        </p:txBody>
      </p:sp>
      <p:sp>
        <p:nvSpPr>
          <p:cNvPr id="28" name="Freeform 81"/>
          <p:cNvSpPr>
            <a:spLocks/>
          </p:cNvSpPr>
          <p:nvPr/>
        </p:nvSpPr>
        <p:spPr bwMode="auto">
          <a:xfrm>
            <a:off x="2205741" y="2733726"/>
            <a:ext cx="7738363" cy="2237383"/>
          </a:xfrm>
          <a:custGeom>
            <a:avLst/>
            <a:gdLst>
              <a:gd name="T0" fmla="*/ 0 w 5049"/>
              <a:gd name="T1" fmla="*/ 1263 h 1460"/>
              <a:gd name="T2" fmla="*/ 1159 w 5049"/>
              <a:gd name="T3" fmla="*/ 48 h 1460"/>
              <a:gd name="T4" fmla="*/ 2611 w 5049"/>
              <a:gd name="T5" fmla="*/ 1263 h 1460"/>
              <a:gd name="T6" fmla="*/ 2611 w 5049"/>
              <a:gd name="T7" fmla="*/ 1227 h 1460"/>
              <a:gd name="T8" fmla="*/ 3888 w 5049"/>
              <a:gd name="T9" fmla="*/ 15 h 1460"/>
              <a:gd name="T10" fmla="*/ 5049 w 5049"/>
              <a:gd name="T11" fmla="*/ 1138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49" h="1460">
                <a:moveTo>
                  <a:pt x="0" y="1263"/>
                </a:moveTo>
                <a:cubicBezTo>
                  <a:pt x="192" y="1062"/>
                  <a:pt x="724" y="48"/>
                  <a:pt x="1159" y="48"/>
                </a:cubicBezTo>
                <a:cubicBezTo>
                  <a:pt x="1594" y="48"/>
                  <a:pt x="2369" y="1066"/>
                  <a:pt x="2611" y="1263"/>
                </a:cubicBezTo>
                <a:cubicBezTo>
                  <a:pt x="2853" y="1460"/>
                  <a:pt x="2398" y="1435"/>
                  <a:pt x="2611" y="1227"/>
                </a:cubicBezTo>
                <a:cubicBezTo>
                  <a:pt x="2824" y="1019"/>
                  <a:pt x="3482" y="30"/>
                  <a:pt x="3888" y="15"/>
                </a:cubicBezTo>
                <a:cubicBezTo>
                  <a:pt x="4294" y="0"/>
                  <a:pt x="4807" y="904"/>
                  <a:pt x="5049" y="1138"/>
                </a:cubicBez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99457" y="2914557"/>
            <a:ext cx="1806996" cy="659800"/>
            <a:chOff x="899592" y="2185916"/>
            <a:chExt cx="1355247" cy="494850"/>
          </a:xfrm>
        </p:grpSpPr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899592" y="2185916"/>
              <a:ext cx="1355247" cy="300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悦黑（非商用）常规体" pitchFamily="50" charset="-122"/>
                  <a:ea typeface="造字工房悦黑（非商用）常规体" pitchFamily="50" charset="-122"/>
                </a:rPr>
                <a:t>R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悦黑（非商用）常规体" pitchFamily="50" charset="-122"/>
                  <a:ea typeface="造字工房悦黑（非商用）常规体" pitchFamily="50" charset="-122"/>
                </a:rPr>
                <a:t>语言介绍</a:t>
              </a:r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1082881" y="2473017"/>
              <a:ext cx="988668" cy="207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黑（非商用）常规体" pitchFamily="50" charset="-122"/>
                <a:ea typeface="造字工房悦黑（非商用）常规体" pitchFamily="50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33215" y="3942829"/>
            <a:ext cx="1718028" cy="703397"/>
            <a:chOff x="2499910" y="2957122"/>
            <a:chExt cx="1288521" cy="527548"/>
          </a:xfrm>
        </p:grpSpPr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2499910" y="2957122"/>
              <a:ext cx="1288521" cy="300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悦黑（非商用）常规体" pitchFamily="50" charset="-122"/>
                  <a:ea typeface="造字工房悦黑（非商用）常规体" pitchFamily="50" charset="-122"/>
                </a:rPr>
                <a:t>RStudio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悦黑（非商用）常规体" pitchFamily="50" charset="-122"/>
                  <a:ea typeface="造字工房悦黑（非商用）常规体" pitchFamily="50" charset="-122"/>
                </a:rPr>
                <a:t>使用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2507586" y="3276921"/>
              <a:ext cx="1112593" cy="207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黑（非商用）常规体" pitchFamily="50" charset="-122"/>
                <a:ea typeface="造字工房悦黑（非商用）常规体" pitchFamily="50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262430" y="2600585"/>
            <a:ext cx="2002950" cy="853462"/>
            <a:chOff x="3946822" y="2059621"/>
            <a:chExt cx="1335795" cy="530915"/>
          </a:xfrm>
        </p:grpSpPr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3946822" y="2059621"/>
              <a:ext cx="1335795" cy="530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悦黑（非商用）常规体" pitchFamily="50" charset="-122"/>
                  <a:ea typeface="造字工房悦黑（非商用）常规体" pitchFamily="50" charset="-122"/>
                </a:rPr>
                <a:t>常见包及其使用</a:t>
              </a: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3968198" y="2346076"/>
              <a:ext cx="1042586" cy="207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/>
            <a:p>
              <a:pPr algn="ctr"/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黑（非商用）常规体" pitchFamily="50" charset="-122"/>
                <a:ea typeface="造字工房悦黑（非商用）常规体" pitchFamily="5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438570" y="4195686"/>
            <a:ext cx="1742975" cy="658268"/>
            <a:chOff x="5578926" y="3146763"/>
            <a:chExt cx="1307231" cy="493701"/>
          </a:xfrm>
        </p:grpSpPr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5578926" y="3146763"/>
              <a:ext cx="1307231" cy="300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悦黑（非商用）常规体" pitchFamily="50" charset="-122"/>
                  <a:ea typeface="造字工房悦黑（非商用）常规体" pitchFamily="50" charset="-122"/>
                </a:rPr>
                <a:t>Shrink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悦黑（非商用）常规体" pitchFamily="50" charset="-122"/>
                  <a:ea typeface="造字工房悦黑（非商用）常规体" pitchFamily="50" charset="-122"/>
                </a:rPr>
                <a:t>应用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5580112" y="3432715"/>
              <a:ext cx="1198917" cy="207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/>
            <a:p>
              <a:pPr algn="ctr"/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黑（非商用）常规体" pitchFamily="50" charset="-122"/>
                <a:ea typeface="造字工房悦黑（非商用）常规体" pitchFamily="50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264353" y="2805753"/>
            <a:ext cx="1806996" cy="631104"/>
            <a:chOff x="6948264" y="2104313"/>
            <a:chExt cx="1355247" cy="473328"/>
          </a:xfrm>
        </p:grpSpPr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6948264" y="2104313"/>
              <a:ext cx="1355247" cy="300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造字工房悦黑（非商用）常规体" pitchFamily="50" charset="-122"/>
                  <a:ea typeface="造字工房悦黑（非商用）常规体" pitchFamily="50" charset="-122"/>
                </a:rPr>
                <a:t>深入及补充</a:t>
              </a:r>
            </a:p>
          </p:txBody>
        </p:sp>
        <p:sp>
          <p:nvSpPr>
            <p:cNvPr id="43" name="Text Box 45"/>
            <p:cNvSpPr txBox="1">
              <a:spLocks noChangeArrowheads="1"/>
            </p:cNvSpPr>
            <p:nvPr/>
          </p:nvSpPr>
          <p:spPr bwMode="auto">
            <a:xfrm>
              <a:off x="7078155" y="2369892"/>
              <a:ext cx="1095464" cy="207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45720" rIns="91440" bIns="45720">
              <a:spAutoFit/>
            </a:bodyPr>
            <a:lstStyle/>
            <a:p>
              <a:pPr algn="ctr"/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黑（非商用）常规体" pitchFamily="50" charset="-122"/>
                <a:ea typeface="造字工房悦黑（非商用）常规体" pitchFamily="50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35658" y="2180862"/>
            <a:ext cx="1381681" cy="1382024"/>
            <a:chOff x="2501743" y="1635646"/>
            <a:chExt cx="1036261" cy="1036518"/>
          </a:xfrm>
        </p:grpSpPr>
        <p:sp>
          <p:nvSpPr>
            <p:cNvPr id="29" name="Oval 53"/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rgbClr val="4B7AB6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2639226" y="1835816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61069" y="3918662"/>
            <a:ext cx="1381681" cy="1382024"/>
            <a:chOff x="4170801" y="2938997"/>
            <a:chExt cx="1036261" cy="1036518"/>
          </a:xfrm>
        </p:grpSpPr>
        <p:sp>
          <p:nvSpPr>
            <p:cNvPr id="30" name="Oval 53"/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rgbClr val="4B7AB6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60"/>
            <p:cNvSpPr txBox="1">
              <a:spLocks noChangeArrowheads="1"/>
            </p:cNvSpPr>
            <p:nvPr/>
          </p:nvSpPr>
          <p:spPr bwMode="auto">
            <a:xfrm>
              <a:off x="4292373" y="3105837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438569" y="2180862"/>
            <a:ext cx="1381681" cy="1382024"/>
            <a:chOff x="5578926" y="1635646"/>
            <a:chExt cx="1036261" cy="1036518"/>
          </a:xfrm>
        </p:grpSpPr>
        <p:sp>
          <p:nvSpPr>
            <p:cNvPr id="31" name="Oval 53"/>
            <p:cNvSpPr>
              <a:spLocks noChangeArrowheads="1"/>
            </p:cNvSpPr>
            <p:nvPr/>
          </p:nvSpPr>
          <p:spPr bwMode="auto">
            <a:xfrm>
              <a:off x="5578926" y="1635646"/>
              <a:ext cx="1036261" cy="1036518"/>
            </a:xfrm>
            <a:prstGeom prst="ellipse">
              <a:avLst/>
            </a:prstGeom>
            <a:solidFill>
              <a:srgbClr val="4B7AB6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5721148" y="1835816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454006" y="3857366"/>
            <a:ext cx="1381681" cy="1382024"/>
            <a:chOff x="7090504" y="2893023"/>
            <a:chExt cx="1036261" cy="1036518"/>
          </a:xfrm>
        </p:grpSpPr>
        <p:sp>
          <p:nvSpPr>
            <p:cNvPr id="32" name="Oval 53"/>
            <p:cNvSpPr>
              <a:spLocks noChangeArrowheads="1"/>
            </p:cNvSpPr>
            <p:nvPr/>
          </p:nvSpPr>
          <p:spPr bwMode="auto">
            <a:xfrm>
              <a:off x="7090504" y="2893023"/>
              <a:ext cx="1036261" cy="1036518"/>
            </a:xfrm>
            <a:prstGeom prst="ellipse">
              <a:avLst/>
            </a:prstGeom>
            <a:solidFill>
              <a:srgbClr val="4B7AB6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62"/>
            <p:cNvSpPr txBox="1">
              <a:spLocks noChangeArrowheads="1"/>
            </p:cNvSpPr>
            <p:nvPr/>
          </p:nvSpPr>
          <p:spPr bwMode="auto">
            <a:xfrm>
              <a:off x="7225896" y="3105837"/>
              <a:ext cx="782803" cy="654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89189" y="3849702"/>
            <a:ext cx="1381681" cy="1382024"/>
            <a:chOff x="1041891" y="2887277"/>
            <a:chExt cx="1036261" cy="1036518"/>
          </a:xfrm>
        </p:grpSpPr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4B7AB6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1177282" y="3105837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79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84012" y="1932208"/>
            <a:ext cx="71120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878732" y="2705648"/>
            <a:ext cx="3714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95E9D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800" dirty="0">
                <a:solidFill>
                  <a:srgbClr val="395E9D"/>
                </a:solidFill>
                <a:latin typeface="微软雅黑" pitchFamily="34" charset="-122"/>
                <a:ea typeface="微软雅黑" pitchFamily="34" charset="-122"/>
              </a:rPr>
              <a:t>语言介绍</a:t>
            </a:r>
            <a:endParaRPr lang="zh-CN" altLang="zh-CN" sz="2800" dirty="0">
              <a:solidFill>
                <a:srgbClr val="395E9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257224" y="3657820"/>
            <a:ext cx="901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395E9D"/>
                </a:solidFill>
              </a:rPr>
              <a:t>PART 01</a:t>
            </a:r>
            <a:endParaRPr lang="zh-CN" altLang="en-US" sz="1600" dirty="0">
              <a:solidFill>
                <a:srgbClr val="395E9D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EF0F1C-F5CC-4204-A534-7224BD410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44" y="2023424"/>
            <a:ext cx="2246884" cy="14366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805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4"/>
          <p:cNvSpPr>
            <a:spLocks/>
          </p:cNvSpPr>
          <p:nvPr/>
        </p:nvSpPr>
        <p:spPr bwMode="auto">
          <a:xfrm rot="10800000">
            <a:off x="5255245" y="2900248"/>
            <a:ext cx="1228715" cy="401493"/>
          </a:xfrm>
          <a:custGeom>
            <a:avLst/>
            <a:gdLst>
              <a:gd name="connsiteX0" fmla="*/ 1161826 w 1638286"/>
              <a:gd name="connsiteY0" fmla="*/ 535324 h 535324"/>
              <a:gd name="connsiteX1" fmla="*/ 309069 w 1638286"/>
              <a:gd name="connsiteY1" fmla="*/ 535324 h 535324"/>
              <a:gd name="connsiteX2" fmla="*/ 0 w 1638286"/>
              <a:gd name="connsiteY2" fmla="*/ 0 h 535324"/>
              <a:gd name="connsiteX3" fmla="*/ 105173 w 1638286"/>
              <a:gd name="connsiteY3" fmla="*/ 0 h 535324"/>
              <a:gd name="connsiteX4" fmla="*/ 108430 w 1638286"/>
              <a:gd name="connsiteY4" fmla="*/ 524 h 535324"/>
              <a:gd name="connsiteX5" fmla="*/ 916509 w 1638286"/>
              <a:gd name="connsiteY5" fmla="*/ 524 h 535324"/>
              <a:gd name="connsiteX6" fmla="*/ 919811 w 1638286"/>
              <a:gd name="connsiteY6" fmla="*/ 0 h 535324"/>
              <a:gd name="connsiteX7" fmla="*/ 1638286 w 1638286"/>
              <a:gd name="connsiteY7" fmla="*/ 0 h 535324"/>
              <a:gd name="connsiteX8" fmla="*/ 1623613 w 1638286"/>
              <a:gd name="connsiteY8" fmla="*/ 25429 h 535324"/>
              <a:gd name="connsiteX9" fmla="*/ 1412461 w 1638286"/>
              <a:gd name="connsiteY9" fmla="*/ 391366 h 535324"/>
              <a:gd name="connsiteX10" fmla="*/ 1161826 w 1638286"/>
              <a:gd name="connsiteY10" fmla="*/ 535324 h 53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8286" h="535324">
                <a:moveTo>
                  <a:pt x="1161826" y="535324"/>
                </a:moveTo>
                <a:lnTo>
                  <a:pt x="309069" y="535324"/>
                </a:lnTo>
                <a:lnTo>
                  <a:pt x="0" y="0"/>
                </a:lnTo>
                <a:lnTo>
                  <a:pt x="105173" y="0"/>
                </a:lnTo>
                <a:lnTo>
                  <a:pt x="108430" y="524"/>
                </a:lnTo>
                <a:lnTo>
                  <a:pt x="916509" y="524"/>
                </a:lnTo>
                <a:lnTo>
                  <a:pt x="919811" y="0"/>
                </a:lnTo>
                <a:lnTo>
                  <a:pt x="1638286" y="0"/>
                </a:lnTo>
                <a:lnTo>
                  <a:pt x="1623613" y="25429"/>
                </a:lnTo>
                <a:cubicBezTo>
                  <a:pt x="1412461" y="391366"/>
                  <a:pt x="1412461" y="391366"/>
                  <a:pt x="1412461" y="391366"/>
                </a:cubicBezTo>
                <a:cubicBezTo>
                  <a:pt x="1366047" y="470311"/>
                  <a:pt x="1254654" y="535324"/>
                  <a:pt x="1161826" y="535324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任意多边形 5"/>
          <p:cNvSpPr>
            <a:spLocks/>
          </p:cNvSpPr>
          <p:nvPr/>
        </p:nvSpPr>
        <p:spPr bwMode="auto">
          <a:xfrm rot="14400000">
            <a:off x="6163951" y="3131953"/>
            <a:ext cx="1228715" cy="401493"/>
          </a:xfrm>
          <a:custGeom>
            <a:avLst/>
            <a:gdLst>
              <a:gd name="connsiteX0" fmla="*/ 1161826 w 1638286"/>
              <a:gd name="connsiteY0" fmla="*/ 535324 h 535324"/>
              <a:gd name="connsiteX1" fmla="*/ 309069 w 1638286"/>
              <a:gd name="connsiteY1" fmla="*/ 535324 h 535324"/>
              <a:gd name="connsiteX2" fmla="*/ 0 w 1638286"/>
              <a:gd name="connsiteY2" fmla="*/ 0 h 535324"/>
              <a:gd name="connsiteX3" fmla="*/ 105173 w 1638286"/>
              <a:gd name="connsiteY3" fmla="*/ 0 h 535324"/>
              <a:gd name="connsiteX4" fmla="*/ 108430 w 1638286"/>
              <a:gd name="connsiteY4" fmla="*/ 524 h 535324"/>
              <a:gd name="connsiteX5" fmla="*/ 916509 w 1638286"/>
              <a:gd name="connsiteY5" fmla="*/ 524 h 535324"/>
              <a:gd name="connsiteX6" fmla="*/ 919811 w 1638286"/>
              <a:gd name="connsiteY6" fmla="*/ 0 h 535324"/>
              <a:gd name="connsiteX7" fmla="*/ 1638286 w 1638286"/>
              <a:gd name="connsiteY7" fmla="*/ 0 h 535324"/>
              <a:gd name="connsiteX8" fmla="*/ 1623613 w 1638286"/>
              <a:gd name="connsiteY8" fmla="*/ 25429 h 535324"/>
              <a:gd name="connsiteX9" fmla="*/ 1412461 w 1638286"/>
              <a:gd name="connsiteY9" fmla="*/ 391366 h 535324"/>
              <a:gd name="connsiteX10" fmla="*/ 1161826 w 1638286"/>
              <a:gd name="connsiteY10" fmla="*/ 535324 h 53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8286" h="535324">
                <a:moveTo>
                  <a:pt x="1161826" y="535324"/>
                </a:moveTo>
                <a:lnTo>
                  <a:pt x="309069" y="535324"/>
                </a:lnTo>
                <a:lnTo>
                  <a:pt x="0" y="0"/>
                </a:lnTo>
                <a:lnTo>
                  <a:pt x="105173" y="0"/>
                </a:lnTo>
                <a:lnTo>
                  <a:pt x="108430" y="524"/>
                </a:lnTo>
                <a:lnTo>
                  <a:pt x="916509" y="524"/>
                </a:lnTo>
                <a:lnTo>
                  <a:pt x="919811" y="0"/>
                </a:lnTo>
                <a:lnTo>
                  <a:pt x="1638286" y="0"/>
                </a:lnTo>
                <a:lnTo>
                  <a:pt x="1623613" y="25429"/>
                </a:lnTo>
                <a:cubicBezTo>
                  <a:pt x="1412461" y="391366"/>
                  <a:pt x="1412461" y="391366"/>
                  <a:pt x="1412461" y="391366"/>
                </a:cubicBezTo>
                <a:cubicBezTo>
                  <a:pt x="1366047" y="470311"/>
                  <a:pt x="1254654" y="535324"/>
                  <a:pt x="1161826" y="535324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任意多边形 6"/>
          <p:cNvSpPr>
            <a:spLocks/>
          </p:cNvSpPr>
          <p:nvPr/>
        </p:nvSpPr>
        <p:spPr bwMode="auto">
          <a:xfrm rot="18000000">
            <a:off x="6437518" y="4030913"/>
            <a:ext cx="1228715" cy="401493"/>
          </a:xfrm>
          <a:custGeom>
            <a:avLst/>
            <a:gdLst>
              <a:gd name="connsiteX0" fmla="*/ 1161826 w 1638286"/>
              <a:gd name="connsiteY0" fmla="*/ 535324 h 535324"/>
              <a:gd name="connsiteX1" fmla="*/ 309069 w 1638286"/>
              <a:gd name="connsiteY1" fmla="*/ 535324 h 535324"/>
              <a:gd name="connsiteX2" fmla="*/ 0 w 1638286"/>
              <a:gd name="connsiteY2" fmla="*/ 0 h 535324"/>
              <a:gd name="connsiteX3" fmla="*/ 105173 w 1638286"/>
              <a:gd name="connsiteY3" fmla="*/ 0 h 535324"/>
              <a:gd name="connsiteX4" fmla="*/ 108430 w 1638286"/>
              <a:gd name="connsiteY4" fmla="*/ 524 h 535324"/>
              <a:gd name="connsiteX5" fmla="*/ 916509 w 1638286"/>
              <a:gd name="connsiteY5" fmla="*/ 524 h 535324"/>
              <a:gd name="connsiteX6" fmla="*/ 919811 w 1638286"/>
              <a:gd name="connsiteY6" fmla="*/ 0 h 535324"/>
              <a:gd name="connsiteX7" fmla="*/ 1638286 w 1638286"/>
              <a:gd name="connsiteY7" fmla="*/ 0 h 535324"/>
              <a:gd name="connsiteX8" fmla="*/ 1623613 w 1638286"/>
              <a:gd name="connsiteY8" fmla="*/ 25429 h 535324"/>
              <a:gd name="connsiteX9" fmla="*/ 1412461 w 1638286"/>
              <a:gd name="connsiteY9" fmla="*/ 391366 h 535324"/>
              <a:gd name="connsiteX10" fmla="*/ 1161826 w 1638286"/>
              <a:gd name="connsiteY10" fmla="*/ 535324 h 53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8286" h="535324">
                <a:moveTo>
                  <a:pt x="1161826" y="535324"/>
                </a:moveTo>
                <a:lnTo>
                  <a:pt x="309069" y="535324"/>
                </a:lnTo>
                <a:lnTo>
                  <a:pt x="0" y="0"/>
                </a:lnTo>
                <a:lnTo>
                  <a:pt x="105173" y="0"/>
                </a:lnTo>
                <a:lnTo>
                  <a:pt x="108430" y="524"/>
                </a:lnTo>
                <a:lnTo>
                  <a:pt x="916509" y="524"/>
                </a:lnTo>
                <a:lnTo>
                  <a:pt x="919811" y="0"/>
                </a:lnTo>
                <a:lnTo>
                  <a:pt x="1638286" y="0"/>
                </a:lnTo>
                <a:lnTo>
                  <a:pt x="1623613" y="25429"/>
                </a:lnTo>
                <a:cubicBezTo>
                  <a:pt x="1412461" y="391366"/>
                  <a:pt x="1412461" y="391366"/>
                  <a:pt x="1412461" y="391366"/>
                </a:cubicBezTo>
                <a:cubicBezTo>
                  <a:pt x="1366047" y="470311"/>
                  <a:pt x="1254654" y="535324"/>
                  <a:pt x="1161826" y="535324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任意多边形 7"/>
          <p:cNvSpPr>
            <a:spLocks/>
          </p:cNvSpPr>
          <p:nvPr/>
        </p:nvSpPr>
        <p:spPr bwMode="auto">
          <a:xfrm rot="10800000" flipH="1" flipV="1">
            <a:off x="5800910" y="4705813"/>
            <a:ext cx="1228715" cy="401493"/>
          </a:xfrm>
          <a:custGeom>
            <a:avLst/>
            <a:gdLst>
              <a:gd name="connsiteX0" fmla="*/ 1161826 w 1638286"/>
              <a:gd name="connsiteY0" fmla="*/ 535324 h 535324"/>
              <a:gd name="connsiteX1" fmla="*/ 309069 w 1638286"/>
              <a:gd name="connsiteY1" fmla="*/ 535324 h 535324"/>
              <a:gd name="connsiteX2" fmla="*/ 0 w 1638286"/>
              <a:gd name="connsiteY2" fmla="*/ 0 h 535324"/>
              <a:gd name="connsiteX3" fmla="*/ 105173 w 1638286"/>
              <a:gd name="connsiteY3" fmla="*/ 0 h 535324"/>
              <a:gd name="connsiteX4" fmla="*/ 108430 w 1638286"/>
              <a:gd name="connsiteY4" fmla="*/ 524 h 535324"/>
              <a:gd name="connsiteX5" fmla="*/ 916509 w 1638286"/>
              <a:gd name="connsiteY5" fmla="*/ 524 h 535324"/>
              <a:gd name="connsiteX6" fmla="*/ 919811 w 1638286"/>
              <a:gd name="connsiteY6" fmla="*/ 0 h 535324"/>
              <a:gd name="connsiteX7" fmla="*/ 1638286 w 1638286"/>
              <a:gd name="connsiteY7" fmla="*/ 0 h 535324"/>
              <a:gd name="connsiteX8" fmla="*/ 1623613 w 1638286"/>
              <a:gd name="connsiteY8" fmla="*/ 25429 h 535324"/>
              <a:gd name="connsiteX9" fmla="*/ 1412461 w 1638286"/>
              <a:gd name="connsiteY9" fmla="*/ 391366 h 535324"/>
              <a:gd name="connsiteX10" fmla="*/ 1161826 w 1638286"/>
              <a:gd name="connsiteY10" fmla="*/ 535324 h 53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8286" h="535324">
                <a:moveTo>
                  <a:pt x="1161826" y="535324"/>
                </a:moveTo>
                <a:lnTo>
                  <a:pt x="309069" y="535324"/>
                </a:lnTo>
                <a:lnTo>
                  <a:pt x="0" y="0"/>
                </a:lnTo>
                <a:lnTo>
                  <a:pt x="105173" y="0"/>
                </a:lnTo>
                <a:lnTo>
                  <a:pt x="108430" y="524"/>
                </a:lnTo>
                <a:lnTo>
                  <a:pt x="916509" y="524"/>
                </a:lnTo>
                <a:lnTo>
                  <a:pt x="919811" y="0"/>
                </a:lnTo>
                <a:lnTo>
                  <a:pt x="1638286" y="0"/>
                </a:lnTo>
                <a:lnTo>
                  <a:pt x="1623613" y="25429"/>
                </a:lnTo>
                <a:cubicBezTo>
                  <a:pt x="1412461" y="391366"/>
                  <a:pt x="1412461" y="391366"/>
                  <a:pt x="1412461" y="391366"/>
                </a:cubicBezTo>
                <a:cubicBezTo>
                  <a:pt x="1366047" y="470311"/>
                  <a:pt x="1254654" y="535324"/>
                  <a:pt x="1161826" y="535324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任意多边形 8"/>
          <p:cNvSpPr>
            <a:spLocks/>
          </p:cNvSpPr>
          <p:nvPr/>
        </p:nvSpPr>
        <p:spPr bwMode="auto">
          <a:xfrm rot="14400000" flipH="1" flipV="1">
            <a:off x="4892204" y="4474108"/>
            <a:ext cx="1228715" cy="401493"/>
          </a:xfrm>
          <a:custGeom>
            <a:avLst/>
            <a:gdLst>
              <a:gd name="connsiteX0" fmla="*/ 1161826 w 1638286"/>
              <a:gd name="connsiteY0" fmla="*/ 535324 h 535324"/>
              <a:gd name="connsiteX1" fmla="*/ 309069 w 1638286"/>
              <a:gd name="connsiteY1" fmla="*/ 535324 h 535324"/>
              <a:gd name="connsiteX2" fmla="*/ 0 w 1638286"/>
              <a:gd name="connsiteY2" fmla="*/ 0 h 535324"/>
              <a:gd name="connsiteX3" fmla="*/ 105173 w 1638286"/>
              <a:gd name="connsiteY3" fmla="*/ 0 h 535324"/>
              <a:gd name="connsiteX4" fmla="*/ 108430 w 1638286"/>
              <a:gd name="connsiteY4" fmla="*/ 524 h 535324"/>
              <a:gd name="connsiteX5" fmla="*/ 916509 w 1638286"/>
              <a:gd name="connsiteY5" fmla="*/ 524 h 535324"/>
              <a:gd name="connsiteX6" fmla="*/ 919811 w 1638286"/>
              <a:gd name="connsiteY6" fmla="*/ 0 h 535324"/>
              <a:gd name="connsiteX7" fmla="*/ 1638286 w 1638286"/>
              <a:gd name="connsiteY7" fmla="*/ 0 h 535324"/>
              <a:gd name="connsiteX8" fmla="*/ 1623613 w 1638286"/>
              <a:gd name="connsiteY8" fmla="*/ 25429 h 535324"/>
              <a:gd name="connsiteX9" fmla="*/ 1412461 w 1638286"/>
              <a:gd name="connsiteY9" fmla="*/ 391366 h 535324"/>
              <a:gd name="connsiteX10" fmla="*/ 1161826 w 1638286"/>
              <a:gd name="connsiteY10" fmla="*/ 535324 h 53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8286" h="535324">
                <a:moveTo>
                  <a:pt x="1161826" y="535324"/>
                </a:moveTo>
                <a:lnTo>
                  <a:pt x="309069" y="535324"/>
                </a:lnTo>
                <a:lnTo>
                  <a:pt x="0" y="0"/>
                </a:lnTo>
                <a:lnTo>
                  <a:pt x="105173" y="0"/>
                </a:lnTo>
                <a:lnTo>
                  <a:pt x="108430" y="524"/>
                </a:lnTo>
                <a:lnTo>
                  <a:pt x="916509" y="524"/>
                </a:lnTo>
                <a:lnTo>
                  <a:pt x="919811" y="0"/>
                </a:lnTo>
                <a:lnTo>
                  <a:pt x="1638286" y="0"/>
                </a:lnTo>
                <a:lnTo>
                  <a:pt x="1623613" y="25429"/>
                </a:lnTo>
                <a:cubicBezTo>
                  <a:pt x="1412461" y="391366"/>
                  <a:pt x="1412461" y="391366"/>
                  <a:pt x="1412461" y="391366"/>
                </a:cubicBezTo>
                <a:cubicBezTo>
                  <a:pt x="1366047" y="470311"/>
                  <a:pt x="1254654" y="535324"/>
                  <a:pt x="1161826" y="535324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任意多边形 9"/>
          <p:cNvSpPr>
            <a:spLocks/>
          </p:cNvSpPr>
          <p:nvPr/>
        </p:nvSpPr>
        <p:spPr bwMode="auto">
          <a:xfrm rot="18000000" flipH="1" flipV="1">
            <a:off x="4604350" y="3575148"/>
            <a:ext cx="1228715" cy="401493"/>
          </a:xfrm>
          <a:custGeom>
            <a:avLst/>
            <a:gdLst>
              <a:gd name="connsiteX0" fmla="*/ 1161826 w 1638286"/>
              <a:gd name="connsiteY0" fmla="*/ 535324 h 535324"/>
              <a:gd name="connsiteX1" fmla="*/ 309069 w 1638286"/>
              <a:gd name="connsiteY1" fmla="*/ 535324 h 535324"/>
              <a:gd name="connsiteX2" fmla="*/ 0 w 1638286"/>
              <a:gd name="connsiteY2" fmla="*/ 0 h 535324"/>
              <a:gd name="connsiteX3" fmla="*/ 105173 w 1638286"/>
              <a:gd name="connsiteY3" fmla="*/ 0 h 535324"/>
              <a:gd name="connsiteX4" fmla="*/ 108430 w 1638286"/>
              <a:gd name="connsiteY4" fmla="*/ 524 h 535324"/>
              <a:gd name="connsiteX5" fmla="*/ 916509 w 1638286"/>
              <a:gd name="connsiteY5" fmla="*/ 524 h 535324"/>
              <a:gd name="connsiteX6" fmla="*/ 919811 w 1638286"/>
              <a:gd name="connsiteY6" fmla="*/ 0 h 535324"/>
              <a:gd name="connsiteX7" fmla="*/ 1638286 w 1638286"/>
              <a:gd name="connsiteY7" fmla="*/ 0 h 535324"/>
              <a:gd name="connsiteX8" fmla="*/ 1623613 w 1638286"/>
              <a:gd name="connsiteY8" fmla="*/ 25429 h 535324"/>
              <a:gd name="connsiteX9" fmla="*/ 1412461 w 1638286"/>
              <a:gd name="connsiteY9" fmla="*/ 391366 h 535324"/>
              <a:gd name="connsiteX10" fmla="*/ 1161826 w 1638286"/>
              <a:gd name="connsiteY10" fmla="*/ 535324 h 535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8286" h="535324">
                <a:moveTo>
                  <a:pt x="1161826" y="535324"/>
                </a:moveTo>
                <a:lnTo>
                  <a:pt x="309069" y="535324"/>
                </a:lnTo>
                <a:lnTo>
                  <a:pt x="0" y="0"/>
                </a:lnTo>
                <a:lnTo>
                  <a:pt x="105173" y="0"/>
                </a:lnTo>
                <a:lnTo>
                  <a:pt x="108430" y="524"/>
                </a:lnTo>
                <a:lnTo>
                  <a:pt x="916509" y="524"/>
                </a:lnTo>
                <a:lnTo>
                  <a:pt x="919811" y="0"/>
                </a:lnTo>
                <a:lnTo>
                  <a:pt x="1638286" y="0"/>
                </a:lnTo>
                <a:lnTo>
                  <a:pt x="1623613" y="25429"/>
                </a:lnTo>
                <a:cubicBezTo>
                  <a:pt x="1412461" y="391366"/>
                  <a:pt x="1412461" y="391366"/>
                  <a:pt x="1412461" y="391366"/>
                </a:cubicBezTo>
                <a:cubicBezTo>
                  <a:pt x="1366047" y="470311"/>
                  <a:pt x="1254654" y="535324"/>
                  <a:pt x="1161826" y="535324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任意多边形 10"/>
          <p:cNvSpPr/>
          <p:nvPr/>
        </p:nvSpPr>
        <p:spPr>
          <a:xfrm flipH="1" flipV="1">
            <a:off x="2912790" y="2977962"/>
            <a:ext cx="2116159" cy="478971"/>
          </a:xfrm>
          <a:custGeom>
            <a:avLst/>
            <a:gdLst>
              <a:gd name="connsiteX0" fmla="*/ 0 w 2815771"/>
              <a:gd name="connsiteY0" fmla="*/ 0 h 638628"/>
              <a:gd name="connsiteX1" fmla="*/ 725714 w 2815771"/>
              <a:gd name="connsiteY1" fmla="*/ 638628 h 638628"/>
              <a:gd name="connsiteX2" fmla="*/ 2815771 w 2815771"/>
              <a:gd name="connsiteY2" fmla="*/ 638628 h 63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771" h="638628">
                <a:moveTo>
                  <a:pt x="0" y="0"/>
                </a:moveTo>
                <a:lnTo>
                  <a:pt x="725714" y="638628"/>
                </a:lnTo>
                <a:lnTo>
                  <a:pt x="2815771" y="638628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任意多边形 11"/>
          <p:cNvSpPr/>
          <p:nvPr/>
        </p:nvSpPr>
        <p:spPr>
          <a:xfrm flipH="1">
            <a:off x="2906708" y="4593829"/>
            <a:ext cx="2175741" cy="478971"/>
          </a:xfrm>
          <a:custGeom>
            <a:avLst/>
            <a:gdLst>
              <a:gd name="connsiteX0" fmla="*/ 0 w 2815771"/>
              <a:gd name="connsiteY0" fmla="*/ 0 h 638628"/>
              <a:gd name="connsiteX1" fmla="*/ 725714 w 2815771"/>
              <a:gd name="connsiteY1" fmla="*/ 638628 h 638628"/>
              <a:gd name="connsiteX2" fmla="*/ 2815771 w 2815771"/>
              <a:gd name="connsiteY2" fmla="*/ 638628 h 63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771" h="638628">
                <a:moveTo>
                  <a:pt x="0" y="0"/>
                </a:moveTo>
                <a:lnTo>
                  <a:pt x="725714" y="638628"/>
                </a:lnTo>
                <a:lnTo>
                  <a:pt x="2815771" y="638628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任意多边形 12"/>
          <p:cNvSpPr/>
          <p:nvPr/>
        </p:nvSpPr>
        <p:spPr>
          <a:xfrm flipV="1">
            <a:off x="7188396" y="2994633"/>
            <a:ext cx="2205113" cy="478971"/>
          </a:xfrm>
          <a:custGeom>
            <a:avLst/>
            <a:gdLst>
              <a:gd name="connsiteX0" fmla="*/ 0 w 2815771"/>
              <a:gd name="connsiteY0" fmla="*/ 0 h 638628"/>
              <a:gd name="connsiteX1" fmla="*/ 725714 w 2815771"/>
              <a:gd name="connsiteY1" fmla="*/ 638628 h 638628"/>
              <a:gd name="connsiteX2" fmla="*/ 2815771 w 2815771"/>
              <a:gd name="connsiteY2" fmla="*/ 638628 h 63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771" h="638628">
                <a:moveTo>
                  <a:pt x="0" y="0"/>
                </a:moveTo>
                <a:lnTo>
                  <a:pt x="725714" y="638628"/>
                </a:lnTo>
                <a:lnTo>
                  <a:pt x="2815771" y="638628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80808"/>
              </a:solidFill>
            </a:endParaRPr>
          </a:p>
        </p:txBody>
      </p:sp>
      <p:sp>
        <p:nvSpPr>
          <p:cNvPr id="15" name="任意多边形 13"/>
          <p:cNvSpPr/>
          <p:nvPr/>
        </p:nvSpPr>
        <p:spPr>
          <a:xfrm>
            <a:off x="7190753" y="4583995"/>
            <a:ext cx="2205113" cy="478971"/>
          </a:xfrm>
          <a:custGeom>
            <a:avLst/>
            <a:gdLst>
              <a:gd name="connsiteX0" fmla="*/ 0 w 2815771"/>
              <a:gd name="connsiteY0" fmla="*/ 0 h 638628"/>
              <a:gd name="connsiteX1" fmla="*/ 725714 w 2815771"/>
              <a:gd name="connsiteY1" fmla="*/ 638628 h 638628"/>
              <a:gd name="connsiteX2" fmla="*/ 2815771 w 2815771"/>
              <a:gd name="connsiteY2" fmla="*/ 638628 h 638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771" h="638628">
                <a:moveTo>
                  <a:pt x="0" y="0"/>
                </a:moveTo>
                <a:lnTo>
                  <a:pt x="725714" y="638628"/>
                </a:lnTo>
                <a:lnTo>
                  <a:pt x="2815771" y="638628"/>
                </a:lnTo>
              </a:path>
            </a:pathLst>
          </a:cu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rgbClr val="F45157">
                    <a:satMod val="155000"/>
                  </a:srgbClr>
                </a:solidFill>
                <a:prstDash val="solid"/>
              </a:ln>
              <a:solidFill>
                <a:srgbClr val="8FA3A4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641474" y="3506449"/>
            <a:ext cx="1028283" cy="1028283"/>
            <a:chOff x="4982373" y="2208496"/>
            <a:chExt cx="2227648" cy="222764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椭圆 16"/>
            <p:cNvSpPr/>
            <p:nvPr/>
          </p:nvSpPr>
          <p:spPr>
            <a:xfrm>
              <a:off x="4982373" y="2208496"/>
              <a:ext cx="2227648" cy="2227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64B45"/>
                </a:solidFill>
              </a:endParaRPr>
            </a:p>
          </p:txBody>
        </p:sp>
        <p:grpSp>
          <p:nvGrpSpPr>
            <p:cNvPr id="18" name="Group 35"/>
            <p:cNvGrpSpPr>
              <a:grpSpLocks noChangeAspect="1"/>
            </p:cNvGrpSpPr>
            <p:nvPr/>
          </p:nvGrpSpPr>
          <p:grpSpPr bwMode="auto">
            <a:xfrm>
              <a:off x="7021143" y="3577005"/>
              <a:ext cx="86125" cy="161136"/>
              <a:chOff x="4164" y="2298"/>
              <a:chExt cx="31" cy="58"/>
            </a:xfrm>
            <a:grpFill/>
          </p:grpSpPr>
          <p:sp>
            <p:nvSpPr>
              <p:cNvPr id="19" name="Freeform 43"/>
              <p:cNvSpPr>
                <a:spLocks noEditPoints="1"/>
              </p:cNvSpPr>
              <p:nvPr/>
            </p:nvSpPr>
            <p:spPr bwMode="auto">
              <a:xfrm>
                <a:off x="4164" y="2301"/>
                <a:ext cx="31" cy="55"/>
              </a:xfrm>
              <a:custGeom>
                <a:avLst/>
                <a:gdLst>
                  <a:gd name="T0" fmla="*/ 12 w 13"/>
                  <a:gd name="T1" fmla="*/ 0 h 23"/>
                  <a:gd name="T2" fmla="*/ 12 w 13"/>
                  <a:gd name="T3" fmla="*/ 0 h 23"/>
                  <a:gd name="T4" fmla="*/ 12 w 13"/>
                  <a:gd name="T5" fmla="*/ 0 h 23"/>
                  <a:gd name="T6" fmla="*/ 12 w 13"/>
                  <a:gd name="T7" fmla="*/ 0 h 23"/>
                  <a:gd name="T8" fmla="*/ 9 w 13"/>
                  <a:gd name="T9" fmla="*/ 0 h 23"/>
                  <a:gd name="T10" fmla="*/ 7 w 13"/>
                  <a:gd name="T11" fmla="*/ 2 h 23"/>
                  <a:gd name="T12" fmla="*/ 6 w 13"/>
                  <a:gd name="T13" fmla="*/ 4 h 23"/>
                  <a:gd name="T14" fmla="*/ 5 w 13"/>
                  <a:gd name="T15" fmla="*/ 6 h 23"/>
                  <a:gd name="T16" fmla="*/ 5 w 13"/>
                  <a:gd name="T17" fmla="*/ 6 h 23"/>
                  <a:gd name="T18" fmla="*/ 4 w 13"/>
                  <a:gd name="T19" fmla="*/ 7 h 23"/>
                  <a:gd name="T20" fmla="*/ 3 w 13"/>
                  <a:gd name="T21" fmla="*/ 9 h 23"/>
                  <a:gd name="T22" fmla="*/ 3 w 13"/>
                  <a:gd name="T23" fmla="*/ 9 h 23"/>
                  <a:gd name="T24" fmla="*/ 3 w 13"/>
                  <a:gd name="T25" fmla="*/ 10 h 23"/>
                  <a:gd name="T26" fmla="*/ 2 w 13"/>
                  <a:gd name="T27" fmla="*/ 14 h 23"/>
                  <a:gd name="T28" fmla="*/ 2 w 13"/>
                  <a:gd name="T29" fmla="*/ 14 h 23"/>
                  <a:gd name="T30" fmla="*/ 1 w 13"/>
                  <a:gd name="T31" fmla="*/ 14 h 23"/>
                  <a:gd name="T32" fmla="*/ 0 w 13"/>
                  <a:gd name="T33" fmla="*/ 19 h 23"/>
                  <a:gd name="T34" fmla="*/ 1 w 13"/>
                  <a:gd name="T35" fmla="*/ 21 h 23"/>
                  <a:gd name="T36" fmla="*/ 0 w 13"/>
                  <a:gd name="T37" fmla="*/ 22 h 23"/>
                  <a:gd name="T38" fmla="*/ 1 w 13"/>
                  <a:gd name="T39" fmla="*/ 23 h 23"/>
                  <a:gd name="T40" fmla="*/ 2 w 13"/>
                  <a:gd name="T41" fmla="*/ 23 h 23"/>
                  <a:gd name="T42" fmla="*/ 6 w 13"/>
                  <a:gd name="T43" fmla="*/ 19 h 23"/>
                  <a:gd name="T44" fmla="*/ 6 w 13"/>
                  <a:gd name="T45" fmla="*/ 18 h 23"/>
                  <a:gd name="T46" fmla="*/ 7 w 13"/>
                  <a:gd name="T47" fmla="*/ 18 h 23"/>
                  <a:gd name="T48" fmla="*/ 7 w 13"/>
                  <a:gd name="T49" fmla="*/ 16 h 23"/>
                  <a:gd name="T50" fmla="*/ 7 w 13"/>
                  <a:gd name="T51" fmla="*/ 14 h 23"/>
                  <a:gd name="T52" fmla="*/ 7 w 13"/>
                  <a:gd name="T53" fmla="*/ 14 h 23"/>
                  <a:gd name="T54" fmla="*/ 7 w 13"/>
                  <a:gd name="T55" fmla="*/ 13 h 23"/>
                  <a:gd name="T56" fmla="*/ 7 w 13"/>
                  <a:gd name="T57" fmla="*/ 12 h 23"/>
                  <a:gd name="T58" fmla="*/ 7 w 13"/>
                  <a:gd name="T59" fmla="*/ 12 h 23"/>
                  <a:gd name="T60" fmla="*/ 8 w 13"/>
                  <a:gd name="T61" fmla="*/ 10 h 23"/>
                  <a:gd name="T62" fmla="*/ 8 w 13"/>
                  <a:gd name="T63" fmla="*/ 10 h 23"/>
                  <a:gd name="T64" fmla="*/ 8 w 13"/>
                  <a:gd name="T65" fmla="*/ 9 h 23"/>
                  <a:gd name="T66" fmla="*/ 8 w 13"/>
                  <a:gd name="T67" fmla="*/ 9 h 23"/>
                  <a:gd name="T68" fmla="*/ 9 w 13"/>
                  <a:gd name="T69" fmla="*/ 9 h 23"/>
                  <a:gd name="T70" fmla="*/ 12 w 13"/>
                  <a:gd name="T71" fmla="*/ 2 h 23"/>
                  <a:gd name="T72" fmla="*/ 12 w 13"/>
                  <a:gd name="T73" fmla="*/ 3 h 23"/>
                  <a:gd name="T74" fmla="*/ 11 w 13"/>
                  <a:gd name="T75" fmla="*/ 3 h 23"/>
                  <a:gd name="T76" fmla="*/ 11 w 13"/>
                  <a:gd name="T77" fmla="*/ 2 h 23"/>
                  <a:gd name="T78" fmla="*/ 10 w 13"/>
                  <a:gd name="T79" fmla="*/ 1 h 23"/>
                  <a:gd name="T80" fmla="*/ 10 w 13"/>
                  <a:gd name="T81" fmla="*/ 0 h 23"/>
                  <a:gd name="T82" fmla="*/ 9 w 13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" h="23"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moveTo>
                      <a:pt x="9" y="0"/>
                    </a:moveTo>
                    <a:cubicBezTo>
                      <a:pt x="9" y="1"/>
                      <a:pt x="8" y="1"/>
                      <a:pt x="7" y="2"/>
                    </a:cubicBezTo>
                    <a:cubicBezTo>
                      <a:pt x="7" y="3"/>
                      <a:pt x="6" y="3"/>
                      <a:pt x="6" y="4"/>
                    </a:cubicBezTo>
                    <a:cubicBezTo>
                      <a:pt x="5" y="4"/>
                      <a:pt x="5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1"/>
                      <a:pt x="2" y="12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7"/>
                      <a:pt x="0" y="19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3"/>
                      <a:pt x="5" y="20"/>
                      <a:pt x="6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7"/>
                      <a:pt x="7" y="16"/>
                      <a:pt x="7" y="16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1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11" y="8"/>
                      <a:pt x="13" y="5"/>
                      <a:pt x="12" y="2"/>
                    </a:cubicBezTo>
                    <a:cubicBezTo>
                      <a:pt x="12" y="2"/>
                      <a:pt x="12" y="2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56777F"/>
                  </a:solidFill>
                </a:endParaRPr>
              </a:p>
            </p:txBody>
          </p:sp>
          <p:sp>
            <p:nvSpPr>
              <p:cNvPr id="20" name="Freeform 44"/>
              <p:cNvSpPr>
                <a:spLocks/>
              </p:cNvSpPr>
              <p:nvPr/>
            </p:nvSpPr>
            <p:spPr bwMode="auto">
              <a:xfrm>
                <a:off x="4188" y="2298"/>
                <a:ext cx="7" cy="10"/>
              </a:xfrm>
              <a:custGeom>
                <a:avLst/>
                <a:gdLst>
                  <a:gd name="T0" fmla="*/ 1 w 3"/>
                  <a:gd name="T1" fmla="*/ 0 h 4"/>
                  <a:gd name="T2" fmla="*/ 0 w 3"/>
                  <a:gd name="T3" fmla="*/ 1 h 4"/>
                  <a:gd name="T4" fmla="*/ 0 w 3"/>
                  <a:gd name="T5" fmla="*/ 2 h 4"/>
                  <a:gd name="T6" fmla="*/ 1 w 3"/>
                  <a:gd name="T7" fmla="*/ 3 h 4"/>
                  <a:gd name="T8" fmla="*/ 1 w 3"/>
                  <a:gd name="T9" fmla="*/ 4 h 4"/>
                  <a:gd name="T10" fmla="*/ 2 w 3"/>
                  <a:gd name="T11" fmla="*/ 4 h 4"/>
                  <a:gd name="T12" fmla="*/ 2 w 3"/>
                  <a:gd name="T13" fmla="*/ 3 h 4"/>
                  <a:gd name="T14" fmla="*/ 3 w 3"/>
                  <a:gd name="T15" fmla="*/ 2 h 4"/>
                  <a:gd name="T16" fmla="*/ 2 w 3"/>
                  <a:gd name="T17" fmla="*/ 1 h 4"/>
                  <a:gd name="T18" fmla="*/ 2 w 3"/>
                  <a:gd name="T19" fmla="*/ 1 h 4"/>
                  <a:gd name="T20" fmla="*/ 1 w 3"/>
                  <a:gd name="T2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</a:path>
                </a:pathLst>
              </a:custGeom>
              <a:grp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56777F"/>
                  </a:solidFill>
                </a:endParaRPr>
              </a:p>
            </p:txBody>
          </p:sp>
        </p:grpSp>
      </p:grpSp>
      <p:grpSp>
        <p:nvGrpSpPr>
          <p:cNvPr id="21" name="组合 1"/>
          <p:cNvGrpSpPr/>
          <p:nvPr/>
        </p:nvGrpSpPr>
        <p:grpSpPr>
          <a:xfrm>
            <a:off x="2840782" y="2230476"/>
            <a:ext cx="1764007" cy="531260"/>
            <a:chOff x="6382171" y="2195545"/>
            <a:chExt cx="1764007" cy="531260"/>
          </a:xfrm>
        </p:grpSpPr>
        <p:sp>
          <p:nvSpPr>
            <p:cNvPr id="22" name="TextBox 20"/>
            <p:cNvSpPr txBox="1"/>
            <p:nvPr/>
          </p:nvSpPr>
          <p:spPr bwMode="auto">
            <a:xfrm>
              <a:off x="6382171" y="2494098"/>
              <a:ext cx="1764007" cy="232707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19"/>
            <p:cNvSpPr txBox="1">
              <a:spLocks noChangeArrowheads="1"/>
            </p:cNvSpPr>
            <p:nvPr/>
          </p:nvSpPr>
          <p:spPr bwMode="auto">
            <a:xfrm>
              <a:off x="6382172" y="2195545"/>
              <a:ext cx="1764006" cy="525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96" tIns="46648" rIns="93296" bIns="46648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/>
                <a:t>R</a:t>
              </a:r>
              <a:r>
                <a:rPr lang="zh-CN" altLang="en-US" sz="1400" dirty="0"/>
                <a:t>语言是彻底面向对象的统计编程语言。</a:t>
              </a:r>
              <a:endPara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</p:grpSp>
      <p:grpSp>
        <p:nvGrpSpPr>
          <p:cNvPr id="24" name="组合 1"/>
          <p:cNvGrpSpPr/>
          <p:nvPr/>
        </p:nvGrpSpPr>
        <p:grpSpPr>
          <a:xfrm>
            <a:off x="2635800" y="4492217"/>
            <a:ext cx="1968989" cy="525094"/>
            <a:chOff x="6177189" y="2417154"/>
            <a:chExt cx="1968989" cy="525094"/>
          </a:xfrm>
        </p:grpSpPr>
        <p:sp>
          <p:nvSpPr>
            <p:cNvPr id="25" name="TextBox 20"/>
            <p:cNvSpPr txBox="1"/>
            <p:nvPr/>
          </p:nvSpPr>
          <p:spPr bwMode="auto">
            <a:xfrm>
              <a:off x="6382171" y="2494098"/>
              <a:ext cx="1764007" cy="232707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19"/>
            <p:cNvSpPr txBox="1">
              <a:spLocks noChangeArrowheads="1"/>
            </p:cNvSpPr>
            <p:nvPr/>
          </p:nvSpPr>
          <p:spPr bwMode="auto">
            <a:xfrm>
              <a:off x="6177189" y="2417154"/>
              <a:ext cx="1764006" cy="525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96" tIns="46648" rIns="93296" bIns="46648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/>
                <a:t>R</a:t>
              </a:r>
              <a:r>
                <a:rPr lang="zh-CN" altLang="en-US" sz="1400" dirty="0"/>
                <a:t>语言强大的绘图功能，和统计功能。 </a:t>
              </a:r>
            </a:p>
          </p:txBody>
        </p:sp>
      </p:grpSp>
      <p:grpSp>
        <p:nvGrpSpPr>
          <p:cNvPr id="27" name="组合 1"/>
          <p:cNvGrpSpPr/>
          <p:nvPr/>
        </p:nvGrpSpPr>
        <p:grpSpPr>
          <a:xfrm>
            <a:off x="7856879" y="1443739"/>
            <a:ext cx="1764007" cy="1386869"/>
            <a:chOff x="6382171" y="2195545"/>
            <a:chExt cx="1764007" cy="1386869"/>
          </a:xfrm>
        </p:grpSpPr>
        <p:sp>
          <p:nvSpPr>
            <p:cNvPr id="28" name="TextBox 20"/>
            <p:cNvSpPr txBox="1"/>
            <p:nvPr/>
          </p:nvSpPr>
          <p:spPr bwMode="auto">
            <a:xfrm>
              <a:off x="6382171" y="2494098"/>
              <a:ext cx="1764007" cy="232707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19"/>
            <p:cNvSpPr txBox="1">
              <a:spLocks noChangeArrowheads="1"/>
            </p:cNvSpPr>
            <p:nvPr/>
          </p:nvSpPr>
          <p:spPr bwMode="auto">
            <a:xfrm>
              <a:off x="6382172" y="2195545"/>
              <a:ext cx="1764006" cy="138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96" tIns="46648" rIns="93296" bIns="46648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网上具有各种数据包都可以在</a:t>
              </a:r>
              <a:r>
                <a:rPr lang="en-US" altLang="zh-CN" sz="1400" dirty="0"/>
                <a:t>R</a:t>
              </a:r>
              <a:r>
                <a:rPr lang="zh-CN" altLang="en-US" sz="1400" dirty="0"/>
                <a:t>语言官网下载使用，自己也可以写出相关的包来使用满足需求。 </a:t>
              </a:r>
              <a:endParaRPr lang="en-US" altLang="zh-CN" sz="1400" dirty="0"/>
            </a:p>
          </p:txBody>
        </p:sp>
      </p:grpSp>
      <p:grpSp>
        <p:nvGrpSpPr>
          <p:cNvPr id="30" name="组合 1"/>
          <p:cNvGrpSpPr/>
          <p:nvPr/>
        </p:nvGrpSpPr>
        <p:grpSpPr>
          <a:xfrm>
            <a:off x="7701511" y="4270608"/>
            <a:ext cx="1764007" cy="531260"/>
            <a:chOff x="6382171" y="2195545"/>
            <a:chExt cx="1764007" cy="531260"/>
          </a:xfrm>
        </p:grpSpPr>
        <p:sp>
          <p:nvSpPr>
            <p:cNvPr id="31" name="TextBox 20"/>
            <p:cNvSpPr txBox="1"/>
            <p:nvPr/>
          </p:nvSpPr>
          <p:spPr bwMode="auto">
            <a:xfrm>
              <a:off x="6382171" y="2494098"/>
              <a:ext cx="1764007" cy="232707"/>
            </a:xfrm>
            <a:prstGeom prst="rect">
              <a:avLst/>
            </a:prstGeom>
            <a:noFill/>
          </p:spPr>
          <p:txBody>
            <a:bodyPr vert="horz" wrap="square" lIns="93296" tIns="46648" rIns="93296" bIns="46648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19"/>
            <p:cNvSpPr txBox="1">
              <a:spLocks noChangeArrowheads="1"/>
            </p:cNvSpPr>
            <p:nvPr/>
          </p:nvSpPr>
          <p:spPr bwMode="auto">
            <a:xfrm>
              <a:off x="6382172" y="2195545"/>
              <a:ext cx="1764006" cy="309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96" tIns="46648" rIns="93296" bIns="46648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endParaRPr>
            </a:p>
          </p:txBody>
        </p:sp>
      </p:grpSp>
      <p:sp>
        <p:nvSpPr>
          <p:cNvPr id="33" name="TextBox 19"/>
          <p:cNvSpPr txBox="1">
            <a:spLocks noChangeArrowheads="1"/>
          </p:cNvSpPr>
          <p:nvPr/>
        </p:nvSpPr>
        <p:spPr bwMode="auto">
          <a:xfrm>
            <a:off x="5695464" y="3891231"/>
            <a:ext cx="926862" cy="34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395E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rPr>
              <a:t>R</a:t>
            </a:r>
            <a:endParaRPr lang="zh-CN" altLang="zh-CN" sz="1600" dirty="0">
              <a:solidFill>
                <a:srgbClr val="395E9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itchFamily="2" charset="-122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50CE1AD-EEC5-44D6-BA18-0DA2469E9E51}"/>
              </a:ext>
            </a:extLst>
          </p:cNvPr>
          <p:cNvSpPr txBox="1">
            <a:spLocks/>
          </p:cNvSpPr>
          <p:nvPr/>
        </p:nvSpPr>
        <p:spPr>
          <a:xfrm>
            <a:off x="943766" y="258483"/>
            <a:ext cx="289163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语言简介</a:t>
            </a:r>
            <a:endParaRPr lang="en-GB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6E4ADC3-23DA-4869-88A9-791060D6A427}"/>
              </a:ext>
            </a:extLst>
          </p:cNvPr>
          <p:cNvGrpSpPr/>
          <p:nvPr/>
        </p:nvGrpSpPr>
        <p:grpSpPr>
          <a:xfrm>
            <a:off x="179512" y="239963"/>
            <a:ext cx="610338" cy="425123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1E4B790-44EE-4F3E-8B2A-45BA92E40922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1E76AC1A-7E82-4530-81DC-037F00826B93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980166B-E75C-4343-8490-79F9EE2E784A}"/>
              </a:ext>
            </a:extLst>
          </p:cNvPr>
          <p:cNvSpPr/>
          <p:nvPr/>
        </p:nvSpPr>
        <p:spPr>
          <a:xfrm>
            <a:off x="7701511" y="4262831"/>
            <a:ext cx="17640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R</a:t>
            </a:r>
            <a:r>
              <a:rPr lang="zh-CN" altLang="en-US" sz="1400" dirty="0"/>
              <a:t>语言和其它编程语言、数据库之间有很好的接口。</a:t>
            </a:r>
            <a:endParaRPr lang="en-US" altLang="zh-CN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96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13"/>
          <p:cNvGrpSpPr>
            <a:grpSpLocks/>
          </p:cNvGrpSpPr>
          <p:nvPr/>
        </p:nvGrpSpPr>
        <p:grpSpPr bwMode="auto">
          <a:xfrm>
            <a:off x="389809" y="918442"/>
            <a:ext cx="2758679" cy="346249"/>
            <a:chOff x="0" y="0"/>
            <a:chExt cx="3240360" cy="34644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矩形 14"/>
            <p:cNvSpPr>
              <a:spLocks noChangeArrowheads="1"/>
            </p:cNvSpPr>
            <p:nvPr/>
          </p:nvSpPr>
          <p:spPr bwMode="auto">
            <a:xfrm>
              <a:off x="0" y="1900"/>
              <a:ext cx="3240360" cy="3268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 dirty="0">
                <a:solidFill>
                  <a:srgbClr val="395E9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8" name="文本框 11"/>
            <p:cNvSpPr>
              <a:spLocks noChangeArrowheads="1"/>
            </p:cNvSpPr>
            <p:nvPr/>
          </p:nvSpPr>
          <p:spPr bwMode="auto">
            <a:xfrm>
              <a:off x="72008" y="0"/>
              <a:ext cx="1152710" cy="34644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50" dirty="0">
                  <a:solidFill>
                    <a:srgbClr val="395E9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1    </a:t>
              </a:r>
              <a:r>
                <a:rPr lang="zh-CN" altLang="en-US" sz="1650" dirty="0">
                  <a:solidFill>
                    <a:srgbClr val="395E9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赋值</a:t>
              </a:r>
            </a:p>
          </p:txBody>
        </p:sp>
      </p:grpSp>
      <p:grpSp>
        <p:nvGrpSpPr>
          <p:cNvPr id="10" name="组合 18"/>
          <p:cNvGrpSpPr>
            <a:grpSpLocks/>
          </p:cNvGrpSpPr>
          <p:nvPr/>
        </p:nvGrpSpPr>
        <p:grpSpPr bwMode="auto">
          <a:xfrm>
            <a:off x="369825" y="2044929"/>
            <a:ext cx="2758679" cy="353862"/>
            <a:chOff x="72008" y="-7617"/>
            <a:chExt cx="3240360" cy="354059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矩形 19"/>
            <p:cNvSpPr>
              <a:spLocks noChangeArrowheads="1"/>
            </p:cNvSpPr>
            <p:nvPr/>
          </p:nvSpPr>
          <p:spPr bwMode="auto">
            <a:xfrm>
              <a:off x="72008" y="-7617"/>
              <a:ext cx="3240360" cy="3268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rgbClr val="395E9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文本框 11"/>
            <p:cNvSpPr>
              <a:spLocks noChangeArrowheads="1"/>
            </p:cNvSpPr>
            <p:nvPr/>
          </p:nvSpPr>
          <p:spPr bwMode="auto">
            <a:xfrm>
              <a:off x="72008" y="0"/>
              <a:ext cx="2146878" cy="34644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50" dirty="0">
                  <a:solidFill>
                    <a:srgbClr val="395E9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2    </a:t>
              </a:r>
              <a:r>
                <a:rPr lang="zh-CN" altLang="en-US" sz="1650" dirty="0">
                  <a:solidFill>
                    <a:srgbClr val="395E9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组合功能函数</a:t>
              </a:r>
            </a:p>
          </p:txBody>
        </p:sp>
      </p:grpSp>
      <p:grpSp>
        <p:nvGrpSpPr>
          <p:cNvPr id="14" name="组合 22"/>
          <p:cNvGrpSpPr>
            <a:grpSpLocks/>
          </p:cNvGrpSpPr>
          <p:nvPr/>
        </p:nvGrpSpPr>
        <p:grpSpPr bwMode="auto">
          <a:xfrm>
            <a:off x="384230" y="3479798"/>
            <a:ext cx="2764258" cy="302090"/>
            <a:chOff x="-6553" y="0"/>
            <a:chExt cx="3246913" cy="962279"/>
          </a:xfrm>
          <a:solidFill>
            <a:srgbClr val="FF66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矩形 23"/>
            <p:cNvSpPr>
              <a:spLocks noChangeArrowheads="1"/>
            </p:cNvSpPr>
            <p:nvPr/>
          </p:nvSpPr>
          <p:spPr bwMode="auto">
            <a:xfrm>
              <a:off x="0" y="1900"/>
              <a:ext cx="3240360" cy="960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35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文本框 11"/>
            <p:cNvSpPr>
              <a:spLocks noChangeArrowheads="1"/>
            </p:cNvSpPr>
            <p:nvPr/>
          </p:nvSpPr>
          <p:spPr bwMode="auto">
            <a:xfrm>
              <a:off x="-6553" y="0"/>
              <a:ext cx="1853216" cy="6614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50" dirty="0">
                  <a:solidFill>
                    <a:srgbClr val="395E9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3</a:t>
              </a:r>
              <a:r>
                <a:rPr lang="zh-CN" altLang="en-US" sz="1650" dirty="0">
                  <a:solidFill>
                    <a:srgbClr val="395E9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   数据结构</a:t>
              </a:r>
              <a:endParaRPr lang="en-US" altLang="zh-CN" sz="1650" dirty="0">
                <a:solidFill>
                  <a:srgbClr val="395E9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98BED08D-B461-461C-849D-3ADCCD1C11DF}"/>
              </a:ext>
            </a:extLst>
          </p:cNvPr>
          <p:cNvSpPr txBox="1">
            <a:spLocks/>
          </p:cNvSpPr>
          <p:nvPr/>
        </p:nvSpPr>
        <p:spPr>
          <a:xfrm>
            <a:off x="943766" y="258483"/>
            <a:ext cx="289163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基本语法</a:t>
            </a:r>
            <a:endParaRPr lang="en-GB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EBFEBBA-58C1-4D40-992D-E250A4CEBAB3}"/>
              </a:ext>
            </a:extLst>
          </p:cNvPr>
          <p:cNvGrpSpPr/>
          <p:nvPr/>
        </p:nvGrpSpPr>
        <p:grpSpPr>
          <a:xfrm>
            <a:off x="179512" y="239963"/>
            <a:ext cx="610338" cy="425123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3E50C8A-9CB8-44AC-86A3-B8DA86C21FC7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AE392C8-B54D-4B44-B309-A12C359BC200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R%E8%AF%AD%E8%A8%80%E5%AE%9E%E6%88%98%EF%BC%88%E7%AC%AC2%E7%89%88%EF%BC%89_%E5%AE%8C%E6%95%B4%E7%89%88%E5%B8%A6%E7%9B%AE%E5%BD%95.pdf-看图王PDF阅读器">
            <a:extLst>
              <a:ext uri="{FF2B5EF4-FFF2-40B4-BE49-F238E27FC236}">
                <a16:creationId xmlns:a16="http://schemas.microsoft.com/office/drawing/2014/main" id="{178B92B4-3324-4C63-9041-F5AAFA5312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4" t="45776" r="68462" b="47825"/>
          <a:stretch/>
        </p:blipFill>
        <p:spPr>
          <a:xfrm>
            <a:off x="389809" y="1410742"/>
            <a:ext cx="3087804" cy="512969"/>
          </a:xfrm>
          <a:prstGeom prst="rect">
            <a:avLst/>
          </a:prstGeom>
        </p:spPr>
      </p:pic>
      <p:pic>
        <p:nvPicPr>
          <p:cNvPr id="5" name="图片 4" descr="R%E8%AF%AD%E8%A8%80%E5%AE%9E%E6%88%98%EF%BC%88%E7%AC%AC2%E7%89%88%EF%BC%89_%E5%AE%8C%E6%95%B4%E7%89%88%E5%B8%A6%E7%9B%AE%E5%BD%95.pdf-看图王PDF阅读器">
            <a:extLst>
              <a:ext uri="{FF2B5EF4-FFF2-40B4-BE49-F238E27FC236}">
                <a16:creationId xmlns:a16="http://schemas.microsoft.com/office/drawing/2014/main" id="{F3028E38-2DEF-40C1-A55A-3BC7246145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6" t="40772" r="44073" b="52929"/>
          <a:stretch/>
        </p:blipFill>
        <p:spPr>
          <a:xfrm>
            <a:off x="384230" y="2598891"/>
            <a:ext cx="3601434" cy="67981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87E7A96-467C-4654-BEFE-D523F2CA1F6F}"/>
              </a:ext>
            </a:extLst>
          </p:cNvPr>
          <p:cNvSpPr txBox="1"/>
          <p:nvPr/>
        </p:nvSpPr>
        <p:spPr>
          <a:xfrm>
            <a:off x="345892" y="3920888"/>
            <a:ext cx="421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向量：一维数组，无法混杂</a:t>
            </a:r>
            <a:endParaRPr lang="en-US" altLang="zh-CN" dirty="0"/>
          </a:p>
        </p:txBody>
      </p:sp>
      <p:pic>
        <p:nvPicPr>
          <p:cNvPr id="25" name="图片 24" descr="R%E8%AF%AD%E8%A8%80%E5%AE%9E%E6%88%98%EF%BC%88%E7%AC%AC2%E7%89%88%EF%BC%89_%E5%AE%8C%E6%95%B4%E7%89%88%E5%B8%A6%E7%9B%AE%E5%BD%95.pdf-看图王PDF阅读器">
            <a:extLst>
              <a:ext uri="{FF2B5EF4-FFF2-40B4-BE49-F238E27FC236}">
                <a16:creationId xmlns:a16="http://schemas.microsoft.com/office/drawing/2014/main" id="{896C5D6C-9270-4AC3-A33E-CDEB425CC2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6" t="40772" r="44073" b="52929"/>
          <a:stretch/>
        </p:blipFill>
        <p:spPr>
          <a:xfrm>
            <a:off x="369825" y="4353979"/>
            <a:ext cx="3601434" cy="67981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6EFCEF29-6566-4794-8D63-AFD95B8AFA2E}"/>
              </a:ext>
            </a:extLst>
          </p:cNvPr>
          <p:cNvSpPr txBox="1"/>
          <p:nvPr/>
        </p:nvSpPr>
        <p:spPr>
          <a:xfrm>
            <a:off x="345892" y="5238862"/>
            <a:ext cx="291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矩阵：二维数组</a:t>
            </a:r>
            <a:endParaRPr lang="en-US" altLang="zh-CN" dirty="0"/>
          </a:p>
        </p:txBody>
      </p:sp>
      <p:pic>
        <p:nvPicPr>
          <p:cNvPr id="30" name="图片 29" descr="R%E8%AF%AD%E8%A8%80%E5%AE%9E%E6%88%98%EF%BC%88%E7%AC%AC2%E7%89%88%EF%BC%89_%E5%AE%8C%E6%95%B4%E7%89%88%E5%B8%A6%E7%9B%AE%E5%BD%95.pdf-看图王PDF阅读器">
            <a:extLst>
              <a:ext uri="{FF2B5EF4-FFF2-40B4-BE49-F238E27FC236}">
                <a16:creationId xmlns:a16="http://schemas.microsoft.com/office/drawing/2014/main" id="{25B29042-C664-438E-B348-FB84854476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7" t="44624" r="31991" b="47724"/>
          <a:stretch/>
        </p:blipFill>
        <p:spPr>
          <a:xfrm>
            <a:off x="345892" y="5729767"/>
            <a:ext cx="4643022" cy="718308"/>
          </a:xfrm>
          <a:prstGeom prst="rect">
            <a:avLst/>
          </a:prstGeom>
        </p:spPr>
      </p:pic>
      <p:pic>
        <p:nvPicPr>
          <p:cNvPr id="33" name="图片 32" descr="R%E8%AF%AD%E8%A8%80%E5%AE%9E%E6%88%98%EF%BC%88%E7%AC%AC2%E7%89%88%EF%BC%89_%E5%AE%8C%E6%95%B4%E7%89%88%E5%B8%A6%E7%9B%AE%E5%BD%95.pdf-看图王PDF阅读器">
            <a:extLst>
              <a:ext uri="{FF2B5EF4-FFF2-40B4-BE49-F238E27FC236}">
                <a16:creationId xmlns:a16="http://schemas.microsoft.com/office/drawing/2014/main" id="{ED977BA0-D56D-4C2F-A344-9FF0DA8554F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9" t="68559" r="39147" b="15472"/>
          <a:stretch/>
        </p:blipFill>
        <p:spPr>
          <a:xfrm>
            <a:off x="7271955" y="918442"/>
            <a:ext cx="3799643" cy="1020933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B3C2B2D1-98DA-4F4E-B0A3-58CAA4214FD4}"/>
              </a:ext>
            </a:extLst>
          </p:cNvPr>
          <p:cNvSpPr txBox="1"/>
          <p:nvPr/>
        </p:nvSpPr>
        <p:spPr>
          <a:xfrm>
            <a:off x="7271954" y="2371643"/>
            <a:ext cx="473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数据框：列包含不同类型的数据，最常处理</a:t>
            </a:r>
            <a:r>
              <a:rPr lang="en-US" altLang="zh-CN" dirty="0"/>
              <a:t>	</a:t>
            </a:r>
            <a:r>
              <a:rPr lang="zh-CN" altLang="en-US" dirty="0"/>
              <a:t>的数据结构（每列数据类型相同）</a:t>
            </a:r>
            <a:endParaRPr lang="en-US" altLang="zh-CN" dirty="0"/>
          </a:p>
        </p:txBody>
      </p:sp>
      <p:pic>
        <p:nvPicPr>
          <p:cNvPr id="36" name="图片 35" descr="R%E8%AF%AD%E8%A8%80%E5%AE%9E%E6%88%98%EF%BC%88%E7%AC%AC2%E7%89%88%EF%BC%89_%E5%AE%8C%E6%95%B4%E7%89%88%E5%B8%A6%E7%9B%AE%E5%BD%95.pdf-看图王PDF阅读器">
            <a:extLst>
              <a:ext uri="{FF2B5EF4-FFF2-40B4-BE49-F238E27FC236}">
                <a16:creationId xmlns:a16="http://schemas.microsoft.com/office/drawing/2014/main" id="{BD751BE8-30D8-4AA9-9249-D34FC15AE9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5" t="31691" r="37306" b="45658"/>
          <a:stretch/>
        </p:blipFill>
        <p:spPr>
          <a:xfrm>
            <a:off x="7271954" y="3033938"/>
            <a:ext cx="3968320" cy="1495900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5BA84F33-3077-49EC-BFB9-9A5C06696B42}"/>
              </a:ext>
            </a:extLst>
          </p:cNvPr>
          <p:cNvSpPr txBox="1"/>
          <p:nvPr/>
        </p:nvSpPr>
        <p:spPr>
          <a:xfrm>
            <a:off x="7271954" y="4685403"/>
            <a:ext cx="389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因子：类型变量和有序变量</a:t>
            </a:r>
            <a:endParaRPr lang="en-US" altLang="zh-CN" dirty="0"/>
          </a:p>
        </p:txBody>
      </p:sp>
      <p:pic>
        <p:nvPicPr>
          <p:cNvPr id="38" name="图片 37" descr="R%E8%AF%AD%E8%A8%80%E5%AE%9E%E6%88%98%EF%BC%88%E7%AC%AC2%E7%89%88%EF%BC%89_%E5%AE%8C%E6%95%B4%E7%89%88%E5%B8%A6%E7%9B%AE%E5%BD%95.pdf-看图王PDF阅读器">
            <a:extLst>
              <a:ext uri="{FF2B5EF4-FFF2-40B4-BE49-F238E27FC236}">
                <a16:creationId xmlns:a16="http://schemas.microsoft.com/office/drawing/2014/main" id="{0BA1C805-6BF6-40C1-A50F-44EC8493494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8" t="47618" r="34496" b="47168"/>
          <a:stretch/>
        </p:blipFill>
        <p:spPr>
          <a:xfrm>
            <a:off x="7124778" y="6202282"/>
            <a:ext cx="4150919" cy="491585"/>
          </a:xfrm>
          <a:prstGeom prst="rect">
            <a:avLst/>
          </a:prstGeom>
        </p:spPr>
      </p:pic>
      <p:pic>
        <p:nvPicPr>
          <p:cNvPr id="39" name="图片 38" descr="R%E8%AF%AD%E8%A8%80%E5%AE%9E%E6%88%98%EF%BC%88%E7%AC%AC2%E7%89%88%EF%BC%89_%E5%AE%8C%E6%95%B4%E7%89%88%E5%B8%A6%E7%9B%AE%E5%BD%95.pdf-看图王PDF阅读器">
            <a:extLst>
              <a:ext uri="{FF2B5EF4-FFF2-40B4-BE49-F238E27FC236}">
                <a16:creationId xmlns:a16="http://schemas.microsoft.com/office/drawing/2014/main" id="{5F7FF526-75AE-4488-94F1-C077E56BAA7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0" t="34806" r="23775" b="53253"/>
          <a:stretch/>
        </p:blipFill>
        <p:spPr>
          <a:xfrm>
            <a:off x="7124778" y="5117156"/>
            <a:ext cx="4939975" cy="9532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403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98BED08D-B461-461C-849D-3ADCCD1C11DF}"/>
              </a:ext>
            </a:extLst>
          </p:cNvPr>
          <p:cNvSpPr txBox="1">
            <a:spLocks/>
          </p:cNvSpPr>
          <p:nvPr/>
        </p:nvSpPr>
        <p:spPr>
          <a:xfrm>
            <a:off x="943766" y="258483"/>
            <a:ext cx="289163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基本语法</a:t>
            </a:r>
            <a:endParaRPr lang="en-GB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EBFEBBA-58C1-4D40-992D-E250A4CEBAB3}"/>
              </a:ext>
            </a:extLst>
          </p:cNvPr>
          <p:cNvGrpSpPr/>
          <p:nvPr/>
        </p:nvGrpSpPr>
        <p:grpSpPr>
          <a:xfrm>
            <a:off x="179512" y="239963"/>
            <a:ext cx="610338" cy="425123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3E50C8A-9CB8-44AC-86A3-B8DA86C21FC7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1AE392C8-B54D-4B44-B309-A12C359BC200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B3C2B2D1-98DA-4F4E-B0A3-58CAA4214FD4}"/>
              </a:ext>
            </a:extLst>
          </p:cNvPr>
          <p:cNvSpPr txBox="1"/>
          <p:nvPr/>
        </p:nvSpPr>
        <p:spPr>
          <a:xfrm>
            <a:off x="90872" y="1102136"/>
            <a:ext cx="473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列表：对象的有序集合</a:t>
            </a:r>
            <a:endParaRPr lang="en-US" altLang="zh-CN" dirty="0"/>
          </a:p>
        </p:txBody>
      </p:sp>
      <p:pic>
        <p:nvPicPr>
          <p:cNvPr id="23" name="图片 22" descr="屏幕剪辑">
            <a:extLst>
              <a:ext uri="{FF2B5EF4-FFF2-40B4-BE49-F238E27FC236}">
                <a16:creationId xmlns:a16="http://schemas.microsoft.com/office/drawing/2014/main" id="{E155E86C-C903-4146-A6A0-42AFA9D552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"/>
          <a:stretch/>
        </p:blipFill>
        <p:spPr>
          <a:xfrm>
            <a:off x="90872" y="1471468"/>
            <a:ext cx="5868219" cy="51663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543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39985CF-2333-4090-9888-C4B59EC2B248}"/>
              </a:ext>
            </a:extLst>
          </p:cNvPr>
          <p:cNvSpPr txBox="1">
            <a:spLocks/>
          </p:cNvSpPr>
          <p:nvPr/>
        </p:nvSpPr>
        <p:spPr>
          <a:xfrm>
            <a:off x="943766" y="258483"/>
            <a:ext cx="289163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数据源</a:t>
            </a:r>
            <a:endParaRPr lang="en-GB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52DB5C8-F1BA-466E-B6A8-1645A5CDB221}"/>
              </a:ext>
            </a:extLst>
          </p:cNvPr>
          <p:cNvGrpSpPr/>
          <p:nvPr/>
        </p:nvGrpSpPr>
        <p:grpSpPr>
          <a:xfrm>
            <a:off x="179512" y="239963"/>
            <a:ext cx="610338" cy="425123"/>
            <a:chOff x="1311557" y="1084208"/>
            <a:chExt cx="363995" cy="250835"/>
          </a:xfrm>
          <a:solidFill>
            <a:schemeClr val="bg1"/>
          </a:solidFill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D6E6BD7-A93E-436E-883B-94017D4E1C2C}"/>
                </a:ext>
              </a:extLst>
            </p:cNvPr>
            <p:cNvSpPr/>
            <p:nvPr/>
          </p:nvSpPr>
          <p:spPr>
            <a:xfrm rot="18958199">
              <a:off x="1456870" y="1097746"/>
              <a:ext cx="218682" cy="218682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8E29361-DDE4-43E4-90F3-B7515CAAACEE}"/>
                </a:ext>
              </a:extLst>
            </p:cNvPr>
            <p:cNvSpPr/>
            <p:nvPr/>
          </p:nvSpPr>
          <p:spPr>
            <a:xfrm rot="18958199">
              <a:off x="1311557" y="1084208"/>
              <a:ext cx="250835" cy="250835"/>
            </a:xfrm>
            <a:custGeom>
              <a:avLst/>
              <a:gdLst>
                <a:gd name="connsiteX0" fmla="*/ 638672 w 2160240"/>
                <a:gd name="connsiteY0" fmla="*/ 411048 h 2160240"/>
                <a:gd name="connsiteX1" fmla="*/ 417942 w 2160240"/>
                <a:gd name="connsiteY1" fmla="*/ 631778 h 2160240"/>
                <a:gd name="connsiteX2" fmla="*/ 417942 w 2160240"/>
                <a:gd name="connsiteY2" fmla="*/ 1514674 h 2160240"/>
                <a:gd name="connsiteX3" fmla="*/ 638672 w 2160240"/>
                <a:gd name="connsiteY3" fmla="*/ 1735404 h 2160240"/>
                <a:gd name="connsiteX4" fmla="*/ 1521568 w 2160240"/>
                <a:gd name="connsiteY4" fmla="*/ 1735404 h 2160240"/>
                <a:gd name="connsiteX5" fmla="*/ 1742298 w 2160240"/>
                <a:gd name="connsiteY5" fmla="*/ 1514674 h 2160240"/>
                <a:gd name="connsiteX6" fmla="*/ 1742298 w 2160240"/>
                <a:gd name="connsiteY6" fmla="*/ 631778 h 2160240"/>
                <a:gd name="connsiteX7" fmla="*/ 1521568 w 2160240"/>
                <a:gd name="connsiteY7" fmla="*/ 411048 h 2160240"/>
                <a:gd name="connsiteX8" fmla="*/ 360047 w 2160240"/>
                <a:gd name="connsiteY8" fmla="*/ 0 h 2160240"/>
                <a:gd name="connsiteX9" fmla="*/ 1800193 w 2160240"/>
                <a:gd name="connsiteY9" fmla="*/ 0 h 2160240"/>
                <a:gd name="connsiteX10" fmla="*/ 2160240 w 2160240"/>
                <a:gd name="connsiteY10" fmla="*/ 360047 h 2160240"/>
                <a:gd name="connsiteX11" fmla="*/ 2160240 w 2160240"/>
                <a:gd name="connsiteY11" fmla="*/ 1800193 h 2160240"/>
                <a:gd name="connsiteX12" fmla="*/ 1800193 w 2160240"/>
                <a:gd name="connsiteY12" fmla="*/ 2160240 h 2160240"/>
                <a:gd name="connsiteX13" fmla="*/ 360047 w 2160240"/>
                <a:gd name="connsiteY13" fmla="*/ 2160240 h 2160240"/>
                <a:gd name="connsiteX14" fmla="*/ 0 w 2160240"/>
                <a:gd name="connsiteY14" fmla="*/ 1800193 h 2160240"/>
                <a:gd name="connsiteX15" fmla="*/ 0 w 2160240"/>
                <a:gd name="connsiteY15" fmla="*/ 360047 h 2160240"/>
                <a:gd name="connsiteX16" fmla="*/ 360047 w 2160240"/>
                <a:gd name="connsiteY16" fmla="*/ 0 h 216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60240" h="2160240">
                  <a:moveTo>
                    <a:pt x="638672" y="411048"/>
                  </a:moveTo>
                  <a:cubicBezTo>
                    <a:pt x="516766" y="411048"/>
                    <a:pt x="417942" y="509872"/>
                    <a:pt x="417942" y="631778"/>
                  </a:cubicBezTo>
                  <a:lnTo>
                    <a:pt x="417942" y="1514674"/>
                  </a:lnTo>
                  <a:cubicBezTo>
                    <a:pt x="417942" y="1636580"/>
                    <a:pt x="516766" y="1735404"/>
                    <a:pt x="638672" y="1735404"/>
                  </a:cubicBezTo>
                  <a:lnTo>
                    <a:pt x="1521568" y="1735404"/>
                  </a:lnTo>
                  <a:cubicBezTo>
                    <a:pt x="1643474" y="1735404"/>
                    <a:pt x="1742298" y="1636580"/>
                    <a:pt x="1742298" y="1514674"/>
                  </a:cubicBezTo>
                  <a:lnTo>
                    <a:pt x="1742298" y="631778"/>
                  </a:lnTo>
                  <a:cubicBezTo>
                    <a:pt x="1742298" y="509872"/>
                    <a:pt x="1643474" y="411048"/>
                    <a:pt x="1521568" y="411048"/>
                  </a:cubicBezTo>
                  <a:close/>
                  <a:moveTo>
                    <a:pt x="360047" y="0"/>
                  </a:moveTo>
                  <a:lnTo>
                    <a:pt x="1800193" y="0"/>
                  </a:lnTo>
                  <a:cubicBezTo>
                    <a:pt x="1999041" y="0"/>
                    <a:pt x="2160240" y="161199"/>
                    <a:pt x="2160240" y="360047"/>
                  </a:cubicBezTo>
                  <a:lnTo>
                    <a:pt x="2160240" y="1800193"/>
                  </a:lnTo>
                  <a:cubicBezTo>
                    <a:pt x="2160240" y="1999041"/>
                    <a:pt x="1999041" y="2160240"/>
                    <a:pt x="1800193" y="2160240"/>
                  </a:cubicBezTo>
                  <a:lnTo>
                    <a:pt x="360047" y="2160240"/>
                  </a:lnTo>
                  <a:cubicBezTo>
                    <a:pt x="161199" y="2160240"/>
                    <a:pt x="0" y="1999041"/>
                    <a:pt x="0" y="1800193"/>
                  </a:cubicBezTo>
                  <a:lnTo>
                    <a:pt x="0" y="360047"/>
                  </a:lnTo>
                  <a:cubicBezTo>
                    <a:pt x="0" y="161199"/>
                    <a:pt x="161199" y="0"/>
                    <a:pt x="3600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屏幕剪辑">
            <a:extLst>
              <a:ext uri="{FF2B5EF4-FFF2-40B4-BE49-F238E27FC236}">
                <a16:creationId xmlns:a16="http://schemas.microsoft.com/office/drawing/2014/main" id="{1CC4D5CD-6255-43AB-A3D6-E7D73D21F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09" y="1627633"/>
            <a:ext cx="4648849" cy="3105583"/>
          </a:xfrm>
          <a:prstGeom prst="rect">
            <a:avLst/>
          </a:prstGeom>
        </p:spPr>
      </p:pic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00738852-A4DA-4BE2-8C8B-89292AA665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618" y="2651712"/>
            <a:ext cx="5353797" cy="105742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D5D8C52-3965-4419-9CED-31A487B29F58}"/>
              </a:ext>
            </a:extLst>
          </p:cNvPr>
          <p:cNvSpPr txBox="1"/>
          <p:nvPr/>
        </p:nvSpPr>
        <p:spPr>
          <a:xfrm>
            <a:off x="5486401" y="1979720"/>
            <a:ext cx="397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例如数据库文件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534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84012" y="1932208"/>
            <a:ext cx="71120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5878732" y="2705648"/>
            <a:ext cx="3714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95E9D"/>
                </a:solidFill>
                <a:latin typeface="微软雅黑" pitchFamily="34" charset="-122"/>
                <a:ea typeface="微软雅黑" pitchFamily="34" charset="-122"/>
              </a:rPr>
              <a:t>RStudio</a:t>
            </a:r>
            <a:endParaRPr lang="zh-CN" altLang="zh-CN" sz="2800" dirty="0">
              <a:solidFill>
                <a:srgbClr val="395E9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257224" y="3657820"/>
            <a:ext cx="901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395E9D"/>
                </a:solidFill>
              </a:rPr>
              <a:t>PART 02</a:t>
            </a:r>
            <a:endParaRPr lang="zh-CN" altLang="en-US" sz="1600" dirty="0">
              <a:solidFill>
                <a:srgbClr val="395E9D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EF0F1C-F5CC-4204-A534-7224BD410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44" y="2023424"/>
            <a:ext cx="2246884" cy="14366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9470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198917" y="1833783"/>
            <a:ext cx="7112000" cy="2070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造字工房悦黑（非商用）常规体" pitchFamily="50" charset="-122"/>
                <a:ea typeface="造字工房悦黑（非商用）常规体" pitchFamily="50" charset="-122"/>
              </a:rPr>
              <a:t>常见包及其使用</a:t>
            </a: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257224" y="3657820"/>
            <a:ext cx="901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395E9D"/>
                </a:solidFill>
              </a:rPr>
              <a:t>PART 03</a:t>
            </a:r>
            <a:endParaRPr lang="zh-CN" altLang="en-US" sz="1600" dirty="0">
              <a:solidFill>
                <a:srgbClr val="395E9D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EF0F1C-F5CC-4204-A534-7224BD410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44" y="2023424"/>
            <a:ext cx="2246884" cy="14366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4939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heme/theme1.xml><?xml version="1.0" encoding="utf-8"?>
<a:theme xmlns:a="http://schemas.openxmlformats.org/drawingml/2006/main" name="第一PPT，www.1ppt.com">
  <a:themeElements>
    <a:clrScheme name="自定义 52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0070C0"/>
      </a:accent2>
      <a:accent3>
        <a:srgbClr val="FFFFFF"/>
      </a:accent3>
      <a:accent4>
        <a:srgbClr val="0070C0"/>
      </a:accent4>
      <a:accent5>
        <a:srgbClr val="FFFFFF"/>
      </a:accent5>
      <a:accent6>
        <a:srgbClr val="0070C0"/>
      </a:accent6>
      <a:hlink>
        <a:srgbClr val="FFFFFF"/>
      </a:hlink>
      <a:folHlink>
        <a:srgbClr val="FFFFF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304</Words>
  <Application>Microsoft Office PowerPoint</Application>
  <PresentationFormat>宽屏</PresentationFormat>
  <Paragraphs>74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Swis721 BlkCn BT</vt:lpstr>
      <vt:lpstr>等线</vt:lpstr>
      <vt:lpstr>等线 Light</vt:lpstr>
      <vt:lpstr>方正兰亭黑_GBK</vt:lpstr>
      <vt:lpstr>汉仪菱心体简</vt:lpstr>
      <vt:lpstr>宋体</vt:lpstr>
      <vt:lpstr>微软雅黑</vt:lpstr>
      <vt:lpstr>造字工房悦黑（非商用）常规体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R与RStudio</dc:title>
  <dc:creator>刘子豪</dc:creator>
  <cp:lastModifiedBy>刘子豪</cp:lastModifiedBy>
  <cp:revision>23</cp:revision>
  <dcterms:created xsi:type="dcterms:W3CDTF">2018-03-20T05:42:04Z</dcterms:created>
  <dcterms:modified xsi:type="dcterms:W3CDTF">2018-03-23T04:22:10Z</dcterms:modified>
</cp:coreProperties>
</file>