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6" r:id="rId3"/>
    <p:sldId id="267" r:id="rId4"/>
    <p:sldId id="263" r:id="rId5"/>
    <p:sldId id="260"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p:restoredTop sz="96886"/>
  </p:normalViewPr>
  <p:slideViewPr>
    <p:cSldViewPr snapToGrid="0" snapToObjects="1">
      <p:cViewPr>
        <p:scale>
          <a:sx n="118" d="100"/>
          <a:sy n="118" d="100"/>
        </p:scale>
        <p:origin x="992"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37BF-FE1B-D743-B59C-380D3F23E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F9822-67B5-E141-A1A1-D8F030ADA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F439C8-0131-D04C-901B-0D6ADBBB7ED6}"/>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17B83A47-3E97-9B4A-BCB2-2F9396D1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1B6BA-0B9C-5F44-859E-BDFD75D398E5}"/>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231400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E938-9A40-E245-9E8C-A1B9F4231D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12E64-095F-914E-9074-A230D3D0D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C5DD4-B12F-654D-AD67-D1F3DB4F887C}"/>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8D8BE970-4DFD-5947-B8D5-F17DD60DE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22DCD-4AEC-0C43-9A5B-55FDC4E38688}"/>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401175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B4C32-B7A9-D746-A379-8F29FEA95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40F1C-D7C6-3241-9F67-EF04186D38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57BCE-91D3-BE40-A1A0-E274A100FFDB}"/>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478DF126-3AFE-2843-8B02-45A7EF34F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2E4C-9DA1-CB41-9F2D-8DD0D1DE252E}"/>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62173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39B5-4B01-184A-8B69-F37F1BA0B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C0635-E232-1040-89B4-A1BD3C4FA2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425F5-C8B4-4E46-AE25-1A8EDC1C67DF}"/>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C02D76D3-1494-4A40-9B82-18DCFE1CE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053B3-F44B-BB42-BA44-3D9F69ECD254}"/>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2039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CA2-A580-0B45-91F5-C48849BD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E787E-648F-5E49-B3DE-584480952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343CBC-299F-2E42-8A25-08F8B98D304D}"/>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349624EB-9576-4345-A10F-C08F444E0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95C04-5DE0-A14B-AA24-F530A5DAAA04}"/>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264439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ED37-896F-724E-932B-4A396EDDA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AE44F-88FD-2C44-BED2-6D0A0B3E07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9D4821-8418-9440-A191-766AFDA580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D4A1C1-04E1-2740-95B2-A5900CB6E3A6}"/>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6" name="Footer Placeholder 5">
            <a:extLst>
              <a:ext uri="{FF2B5EF4-FFF2-40B4-BE49-F238E27FC236}">
                <a16:creationId xmlns:a16="http://schemas.microsoft.com/office/drawing/2014/main" id="{8A44A79C-9B09-0146-9E2C-0F5D4EC43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37A82-7998-0644-960A-9F57F1E77680}"/>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14657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298C-C644-F149-A879-BF954843EB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70623-9DD9-D84E-BDF0-43393EF96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2DCD21-8043-8544-A3DB-1CEA56E70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3AC58-3DA4-6B4E-A8A8-CFFB0DF51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D7AE76-19E3-DD44-9957-FEF0F4F1F7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867F0-8B44-584D-AE51-17814BEA54EB}"/>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8" name="Footer Placeholder 7">
            <a:extLst>
              <a:ext uri="{FF2B5EF4-FFF2-40B4-BE49-F238E27FC236}">
                <a16:creationId xmlns:a16="http://schemas.microsoft.com/office/drawing/2014/main" id="{AE7E27DF-9CBD-504F-951D-AFE63DDE38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93070-AB1A-DA47-A338-9647E22D2C3A}"/>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285445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FA00-5768-E14E-ACA6-FF6589D3DC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8B83BE-73FE-AC4C-8EBC-ADBFD63C7620}"/>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4" name="Footer Placeholder 3">
            <a:extLst>
              <a:ext uri="{FF2B5EF4-FFF2-40B4-BE49-F238E27FC236}">
                <a16:creationId xmlns:a16="http://schemas.microsoft.com/office/drawing/2014/main" id="{19D9A428-C26E-1243-B60B-1EB9857091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5DB89-832C-8D46-9223-DFBEC4B797F1}"/>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24348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9AF22-B2D2-FD4A-8B74-4E5BFD4E9570}"/>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3" name="Footer Placeholder 2">
            <a:extLst>
              <a:ext uri="{FF2B5EF4-FFF2-40B4-BE49-F238E27FC236}">
                <a16:creationId xmlns:a16="http://schemas.microsoft.com/office/drawing/2014/main" id="{98304983-810B-BB4F-9070-24633C6468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9D678B-58D6-644E-B477-931BF99F6F14}"/>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121413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8AAA0-B138-7546-944C-C30288344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C2E53B-0990-CB46-B585-BE82E87D66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84FF0C-3287-284B-9860-8454DCF31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3C830A-7E73-3441-916C-39C030ED6F25}"/>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6" name="Footer Placeholder 5">
            <a:extLst>
              <a:ext uri="{FF2B5EF4-FFF2-40B4-BE49-F238E27FC236}">
                <a16:creationId xmlns:a16="http://schemas.microsoft.com/office/drawing/2014/main" id="{45C66339-23F0-2844-BEA2-DAD388284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51E16-A375-7C47-AF2B-5901EA776353}"/>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386861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BFBF-925D-AE4A-A145-449A9C3CB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9302C-72AA-B242-8F30-4E87605A0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5882D0-4ED6-1942-921E-A65938F4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D2A530-BE6A-5943-9D23-3869D896B9DB}"/>
              </a:ext>
            </a:extLst>
          </p:cNvPr>
          <p:cNvSpPr>
            <a:spLocks noGrp="1"/>
          </p:cNvSpPr>
          <p:nvPr>
            <p:ph type="dt" sz="half" idx="10"/>
          </p:nvPr>
        </p:nvSpPr>
        <p:spPr/>
        <p:txBody>
          <a:bodyPr/>
          <a:lstStyle/>
          <a:p>
            <a:fld id="{EBA022D4-5FD6-804D-9E7E-3363B2132C09}" type="datetimeFigureOut">
              <a:rPr lang="en-US" smtClean="0"/>
              <a:t>5/9/22</a:t>
            </a:fld>
            <a:endParaRPr lang="en-US"/>
          </a:p>
        </p:txBody>
      </p:sp>
      <p:sp>
        <p:nvSpPr>
          <p:cNvPr id="6" name="Footer Placeholder 5">
            <a:extLst>
              <a:ext uri="{FF2B5EF4-FFF2-40B4-BE49-F238E27FC236}">
                <a16:creationId xmlns:a16="http://schemas.microsoft.com/office/drawing/2014/main" id="{C3A1B3F3-D49D-CD44-A751-D36BDD911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6A2B0-C65B-DA46-85A9-F4B556DBBE29}"/>
              </a:ext>
            </a:extLst>
          </p:cNvPr>
          <p:cNvSpPr>
            <a:spLocks noGrp="1"/>
          </p:cNvSpPr>
          <p:nvPr>
            <p:ph type="sldNum" sz="quarter" idx="12"/>
          </p:nvPr>
        </p:nvSpPr>
        <p:spPr/>
        <p:txBody>
          <a:bodyPr/>
          <a:lstStyle/>
          <a:p>
            <a:fld id="{808A4E39-BB53-BD47-8653-08FF2B36A601}" type="slidenum">
              <a:rPr lang="en-US" smtClean="0"/>
              <a:t>‹#›</a:t>
            </a:fld>
            <a:endParaRPr lang="en-US"/>
          </a:p>
        </p:txBody>
      </p:sp>
    </p:spTree>
    <p:extLst>
      <p:ext uri="{BB962C8B-B14F-4D97-AF65-F5344CB8AC3E}">
        <p14:creationId xmlns:p14="http://schemas.microsoft.com/office/powerpoint/2010/main" val="96807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C4706-3802-2048-808A-80A0FB179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2D1C4-1735-1E4C-9D0B-913BC76E5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4EAF6-76C3-1C4B-90AA-78522CC8A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022D4-5FD6-804D-9E7E-3363B2132C09}" type="datetimeFigureOut">
              <a:rPr lang="en-US" smtClean="0"/>
              <a:t>5/9/22</a:t>
            </a:fld>
            <a:endParaRPr lang="en-US"/>
          </a:p>
        </p:txBody>
      </p:sp>
      <p:sp>
        <p:nvSpPr>
          <p:cNvPr id="5" name="Footer Placeholder 4">
            <a:extLst>
              <a:ext uri="{FF2B5EF4-FFF2-40B4-BE49-F238E27FC236}">
                <a16:creationId xmlns:a16="http://schemas.microsoft.com/office/drawing/2014/main" id="{B57A5845-7830-3544-9103-003B2809B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14A79-E082-4A48-BA10-60B894768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A4E39-BB53-BD47-8653-08FF2B36A601}" type="slidenum">
              <a:rPr lang="en-US" smtClean="0"/>
              <a:t>‹#›</a:t>
            </a:fld>
            <a:endParaRPr lang="en-US"/>
          </a:p>
        </p:txBody>
      </p:sp>
    </p:spTree>
    <p:extLst>
      <p:ext uri="{BB962C8B-B14F-4D97-AF65-F5344CB8AC3E}">
        <p14:creationId xmlns:p14="http://schemas.microsoft.com/office/powerpoint/2010/main" val="3714810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5AB9-B71D-974F-BC6F-40D45B76B9EF}"/>
              </a:ext>
            </a:extLst>
          </p:cNvPr>
          <p:cNvSpPr>
            <a:spLocks noGrp="1"/>
          </p:cNvSpPr>
          <p:nvPr>
            <p:ph type="title"/>
          </p:nvPr>
        </p:nvSpPr>
        <p:spPr>
          <a:xfrm>
            <a:off x="597568" y="1496820"/>
            <a:ext cx="10515600" cy="2334570"/>
          </a:xfrm>
        </p:spPr>
        <p:txBody>
          <a:bodyPr>
            <a:noAutofit/>
          </a:bodyPr>
          <a:lstStyle/>
          <a:p>
            <a:pPr>
              <a:lnSpc>
                <a:spcPct val="120000"/>
              </a:lnSpc>
            </a:pPr>
            <a:r>
              <a:rPr lang="en-AU" sz="2400" dirty="0">
                <a:latin typeface="Arial" panose="020B0604020202020204" pitchFamily="34" charset="0"/>
                <a:cs typeface="Arial" panose="020B0604020202020204" pitchFamily="34" charset="0"/>
              </a:rPr>
              <a:t>How can Big Mountain resort cover $1.54M in new operational costs this year and up to $3.1M next year ticket price adjustment, cost-cutting at less profitable facilities, and investment in the most profitable facilities over the next two years?</a:t>
            </a:r>
            <a:br>
              <a:rPr lang="en-AU"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8FA0035-028B-2D46-A656-5DC725DCE4AA}"/>
              </a:ext>
            </a:extLst>
          </p:cNvPr>
          <p:cNvSpPr>
            <a:spLocks noGrp="1"/>
          </p:cNvSpPr>
          <p:nvPr>
            <p:ph idx="1"/>
          </p:nvPr>
        </p:nvSpPr>
        <p:spPr>
          <a:xfrm>
            <a:off x="838200" y="3836736"/>
            <a:ext cx="10891982" cy="3479945"/>
          </a:xfrm>
        </p:spPr>
        <p:txBody>
          <a:bodyPr>
            <a:normAutofit/>
          </a:bodyPr>
          <a:lstStyle/>
          <a:p>
            <a:pPr>
              <a:lnSpc>
                <a:spcPct val="110000"/>
              </a:lnSpc>
            </a:pPr>
            <a:r>
              <a:rPr lang="en-AU" sz="2400" dirty="0">
                <a:solidFill>
                  <a:srgbClr val="000000"/>
                </a:solidFill>
                <a:latin typeface="Arial" panose="020B0604020202020204" pitchFamily="34" charset="0"/>
                <a:ea typeface="Arial"/>
                <a:cs typeface="Arial" panose="020B0604020202020204" pitchFamily="34" charset="0"/>
                <a:sym typeface="Arial"/>
              </a:rPr>
              <a:t>Define the market space.</a:t>
            </a:r>
          </a:p>
          <a:p>
            <a:pPr>
              <a:lnSpc>
                <a:spcPct val="110000"/>
              </a:lnSpc>
            </a:pPr>
            <a:r>
              <a:rPr lang="en-AU" sz="2400" dirty="0">
                <a:solidFill>
                  <a:srgbClr val="000000"/>
                </a:solidFill>
                <a:latin typeface="Arial" panose="020B0604020202020204" pitchFamily="34" charset="0"/>
                <a:ea typeface="Arial"/>
                <a:cs typeface="Arial" panose="020B0604020202020204" pitchFamily="34" charset="0"/>
                <a:sym typeface="Arial"/>
              </a:rPr>
              <a:t>Model ticket price based on facilities across the market.</a:t>
            </a:r>
          </a:p>
          <a:p>
            <a:pPr>
              <a:lnSpc>
                <a:spcPct val="110000"/>
              </a:lnSpc>
            </a:pPr>
            <a:r>
              <a:rPr lang="en-AU" sz="2400" dirty="0">
                <a:latin typeface="Arial" panose="020B0604020202020204" pitchFamily="34" charset="0"/>
                <a:cs typeface="Arial" panose="020B0604020202020204" pitchFamily="34" charset="0"/>
              </a:rPr>
              <a:t>Identify </a:t>
            </a:r>
            <a:r>
              <a:rPr lang="en-AU" sz="2400" dirty="0">
                <a:solidFill>
                  <a:srgbClr val="000000"/>
                </a:solidFill>
                <a:latin typeface="Arial" panose="020B0604020202020204" pitchFamily="34" charset="0"/>
                <a:ea typeface="Arial"/>
                <a:cs typeface="Arial" panose="020B0604020202020204" pitchFamily="34" charset="0"/>
                <a:sym typeface="Arial"/>
              </a:rPr>
              <a:t>underutilized facilities that can be eliminated. </a:t>
            </a:r>
          </a:p>
          <a:p>
            <a:pPr>
              <a:lnSpc>
                <a:spcPct val="110000"/>
              </a:lnSpc>
            </a:pPr>
            <a:r>
              <a:rPr lang="en-AU" sz="2400" dirty="0">
                <a:solidFill>
                  <a:srgbClr val="000000"/>
                </a:solidFill>
                <a:latin typeface="Arial" panose="020B0604020202020204" pitchFamily="34" charset="0"/>
                <a:ea typeface="Arial"/>
                <a:cs typeface="Arial" panose="020B0604020202020204" pitchFamily="34" charset="0"/>
                <a:sym typeface="Arial"/>
              </a:rPr>
              <a:t>Identify facilities that add value to ticket price.</a:t>
            </a:r>
            <a:endParaRPr lang="en-AU" sz="2400" dirty="0">
              <a:latin typeface="Arial" panose="020B0604020202020204" pitchFamily="34" charset="0"/>
              <a:cs typeface="Arial" panose="020B0604020202020204" pitchFamily="34" charset="0"/>
            </a:endParaRPr>
          </a:p>
          <a:p>
            <a:endParaRPr lang="en-AU" sz="2600" dirty="0">
              <a:solidFill>
                <a:srgbClr val="000000"/>
              </a:solidFill>
              <a:latin typeface="Arial" panose="020B0604020202020204" pitchFamily="34" charset="0"/>
              <a:ea typeface="Arial"/>
              <a:cs typeface="Arial" panose="020B0604020202020204" pitchFamily="34" charset="0"/>
              <a:sym typeface="Arial"/>
            </a:endParaRPr>
          </a:p>
          <a:p>
            <a:pPr marL="0" indent="0">
              <a:buNone/>
            </a:pP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DFA2850-FF5A-5E4E-9293-9EB5A4775F12}"/>
              </a:ext>
            </a:extLst>
          </p:cNvPr>
          <p:cNvSpPr txBox="1">
            <a:spLocks/>
          </p:cNvSpPr>
          <p:nvPr/>
        </p:nvSpPr>
        <p:spPr>
          <a:xfrm>
            <a:off x="597568" y="313716"/>
            <a:ext cx="10515600" cy="937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b="1" dirty="0">
                <a:latin typeface="Arial" panose="020B0604020202020204" pitchFamily="34" charset="0"/>
                <a:cs typeface="Arial" panose="020B0604020202020204" pitchFamily="34" charset="0"/>
              </a:rPr>
              <a:t>Report on optimizing ticket revenue and facilities at Big Mountain Ski Resort:</a:t>
            </a: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25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5AB9-B71D-974F-BC6F-40D45B76B9EF}"/>
              </a:ext>
            </a:extLst>
          </p:cNvPr>
          <p:cNvSpPr>
            <a:spLocks noGrp="1"/>
          </p:cNvSpPr>
          <p:nvPr>
            <p:ph type="title"/>
          </p:nvPr>
        </p:nvSpPr>
        <p:spPr>
          <a:xfrm>
            <a:off x="597568" y="313716"/>
            <a:ext cx="10515600" cy="552558"/>
          </a:xfrm>
        </p:spPr>
        <p:txBody>
          <a:bodyPr>
            <a:noAutofit/>
          </a:bodyPr>
          <a:lstStyle/>
          <a:p>
            <a:r>
              <a:rPr lang="en-AU" sz="2800" b="1" dirty="0">
                <a:latin typeface="Arial" panose="020B0604020202020204" pitchFamily="34" charset="0"/>
                <a:cs typeface="Arial" panose="020B0604020202020204" pitchFamily="34" charset="0"/>
              </a:rPr>
              <a:t>Key findings and recommendations:</a:t>
            </a:r>
            <a:endParaRPr lang="en-US" sz="25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9F8F3D0-2853-8D4F-8C3B-DC786A71EBF9}"/>
              </a:ext>
            </a:extLst>
          </p:cNvPr>
          <p:cNvSpPr txBox="1"/>
          <p:nvPr/>
        </p:nvSpPr>
        <p:spPr>
          <a:xfrm>
            <a:off x="597568" y="1118937"/>
            <a:ext cx="10783333" cy="600164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Big Mountain ranks high in quality and quantity of key features and facilities. The ticket price model used 27 resort features measure across 279 US resorts to predict a ticket price of $92.65 for Big Mountain Ski Resort.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 modest price increase of $2 per ticket would keep ticket price in the range of most high-end resorts and create $3.5M dollars per year in new revenue, enough to cover all new operational costs from facility upgrades.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Removal of some unpopular runs would increase revenue through cost-saving and have a relatively small negative impact on ticket value.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addition of a new run and chair lift would increase the key feature metrics: vertical drop, number of runs, and total number of chairs, adding $0.54 in ticket value.</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5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F8F3D0-2853-8D4F-8C3B-DC786A71EBF9}"/>
              </a:ext>
            </a:extLst>
          </p:cNvPr>
          <p:cNvSpPr txBox="1"/>
          <p:nvPr/>
        </p:nvSpPr>
        <p:spPr>
          <a:xfrm>
            <a:off x="620279" y="213572"/>
            <a:ext cx="10954100" cy="954107"/>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Big Mountain ranks high in quality and quantity of key features and facilities across the US market. </a:t>
            </a:r>
          </a:p>
        </p:txBody>
      </p:sp>
      <p:grpSp>
        <p:nvGrpSpPr>
          <p:cNvPr id="55" name="Group 54">
            <a:extLst>
              <a:ext uri="{FF2B5EF4-FFF2-40B4-BE49-F238E27FC236}">
                <a16:creationId xmlns:a16="http://schemas.microsoft.com/office/drawing/2014/main" id="{AB83D610-2C34-7E43-88F3-3BF856CAD196}"/>
              </a:ext>
            </a:extLst>
          </p:cNvPr>
          <p:cNvGrpSpPr/>
          <p:nvPr/>
        </p:nvGrpSpPr>
        <p:grpSpPr>
          <a:xfrm>
            <a:off x="648140" y="1325914"/>
            <a:ext cx="8906806" cy="5402319"/>
            <a:chOff x="106718" y="1349978"/>
            <a:chExt cx="8906806" cy="5402319"/>
          </a:xfrm>
        </p:grpSpPr>
        <p:grpSp>
          <p:nvGrpSpPr>
            <p:cNvPr id="49" name="Group 48">
              <a:extLst>
                <a:ext uri="{FF2B5EF4-FFF2-40B4-BE49-F238E27FC236}">
                  <a16:creationId xmlns:a16="http://schemas.microsoft.com/office/drawing/2014/main" id="{7D28001D-3EF3-DC4F-AE84-1E649A2601D2}"/>
                </a:ext>
              </a:extLst>
            </p:cNvPr>
            <p:cNvGrpSpPr/>
            <p:nvPr/>
          </p:nvGrpSpPr>
          <p:grpSpPr>
            <a:xfrm>
              <a:off x="6801579" y="1444442"/>
              <a:ext cx="2211945" cy="369332"/>
              <a:chOff x="9749223" y="252407"/>
              <a:chExt cx="2211945" cy="369332"/>
            </a:xfrm>
          </p:grpSpPr>
          <p:sp>
            <p:nvSpPr>
              <p:cNvPr id="30" name="TextBox 29">
                <a:extLst>
                  <a:ext uri="{FF2B5EF4-FFF2-40B4-BE49-F238E27FC236}">
                    <a16:creationId xmlns:a16="http://schemas.microsoft.com/office/drawing/2014/main" id="{73AE06B9-205F-A948-B742-9BCD9D4B6173}"/>
                  </a:ext>
                </a:extLst>
              </p:cNvPr>
              <p:cNvSpPr txBox="1"/>
              <p:nvPr/>
            </p:nvSpPr>
            <p:spPr>
              <a:xfrm>
                <a:off x="10336905" y="252407"/>
                <a:ext cx="1624263" cy="369332"/>
              </a:xfrm>
              <a:prstGeom prst="rect">
                <a:avLst/>
              </a:prstGeom>
              <a:noFill/>
            </p:spPr>
            <p:txBody>
              <a:bodyPr wrap="square" rtlCol="0">
                <a:spAutoFit/>
              </a:bodyPr>
              <a:lstStyle/>
              <a:p>
                <a:r>
                  <a:rPr lang="en-US" dirty="0"/>
                  <a:t>Big Mountain</a:t>
                </a:r>
              </a:p>
            </p:txBody>
          </p:sp>
          <p:cxnSp>
            <p:nvCxnSpPr>
              <p:cNvPr id="46" name="Straight Connector 45">
                <a:extLst>
                  <a:ext uri="{FF2B5EF4-FFF2-40B4-BE49-F238E27FC236}">
                    <a16:creationId xmlns:a16="http://schemas.microsoft.com/office/drawing/2014/main" id="{2F80658E-8947-4143-8AF6-CC14EC675EA8}"/>
                  </a:ext>
                </a:extLst>
              </p:cNvPr>
              <p:cNvCxnSpPr>
                <a:cxnSpLocks/>
              </p:cNvCxnSpPr>
              <p:nvPr/>
            </p:nvCxnSpPr>
            <p:spPr>
              <a:xfrm flipH="1">
                <a:off x="9749223" y="461137"/>
                <a:ext cx="56771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EF03DBA-4D7F-3A49-86E4-66EFA847A40D}"/>
                </a:ext>
              </a:extLst>
            </p:cNvPr>
            <p:cNvGrpSpPr/>
            <p:nvPr/>
          </p:nvGrpSpPr>
          <p:grpSpPr>
            <a:xfrm>
              <a:off x="106718" y="1349978"/>
              <a:ext cx="8846994" cy="5402319"/>
              <a:chOff x="503762" y="267136"/>
              <a:chExt cx="8846994" cy="5402319"/>
            </a:xfrm>
          </p:grpSpPr>
          <p:grpSp>
            <p:nvGrpSpPr>
              <p:cNvPr id="50" name="Group 49">
                <a:extLst>
                  <a:ext uri="{FF2B5EF4-FFF2-40B4-BE49-F238E27FC236}">
                    <a16:creationId xmlns:a16="http://schemas.microsoft.com/office/drawing/2014/main" id="{66DC4C7B-904E-614F-8344-C8A46A93D543}"/>
                  </a:ext>
                </a:extLst>
              </p:cNvPr>
              <p:cNvGrpSpPr>
                <a:grpSpLocks noChangeAspect="1"/>
              </p:cNvGrpSpPr>
              <p:nvPr/>
            </p:nvGrpSpPr>
            <p:grpSpPr>
              <a:xfrm>
                <a:off x="694733" y="888565"/>
                <a:ext cx="8656023" cy="4579146"/>
                <a:chOff x="132647" y="70418"/>
                <a:chExt cx="9567183" cy="5061161"/>
              </a:xfrm>
            </p:grpSpPr>
            <p:grpSp>
              <p:nvGrpSpPr>
                <p:cNvPr id="27" name="Group 26">
                  <a:extLst>
                    <a:ext uri="{FF2B5EF4-FFF2-40B4-BE49-F238E27FC236}">
                      <a16:creationId xmlns:a16="http://schemas.microsoft.com/office/drawing/2014/main" id="{B91FC6C3-75CF-E24E-96E4-5BA904E51885}"/>
                    </a:ext>
                  </a:extLst>
                </p:cNvPr>
                <p:cNvGrpSpPr>
                  <a:grpSpLocks noChangeAspect="1"/>
                </p:cNvGrpSpPr>
                <p:nvPr/>
              </p:nvGrpSpPr>
              <p:grpSpPr>
                <a:xfrm>
                  <a:off x="132647" y="70418"/>
                  <a:ext cx="9567183" cy="5061161"/>
                  <a:chOff x="240631" y="1425319"/>
                  <a:chExt cx="9263474" cy="4900495"/>
                </a:xfrm>
              </p:grpSpPr>
              <p:pic>
                <p:nvPicPr>
                  <p:cNvPr id="17" name="Picture 16">
                    <a:extLst>
                      <a:ext uri="{FF2B5EF4-FFF2-40B4-BE49-F238E27FC236}">
                        <a16:creationId xmlns:a16="http://schemas.microsoft.com/office/drawing/2014/main" id="{5E81B08F-4E5A-A14F-B3D7-96A97168DC58}"/>
                      </a:ext>
                    </a:extLst>
                  </p:cNvPr>
                  <p:cNvPicPr>
                    <a:picLocks noChangeAspect="1"/>
                  </p:cNvPicPr>
                  <p:nvPr/>
                </p:nvPicPr>
                <p:blipFill>
                  <a:blip r:embed="rId2"/>
                  <a:stretch>
                    <a:fillRect/>
                  </a:stretch>
                </p:blipFill>
                <p:spPr>
                  <a:xfrm>
                    <a:off x="240631" y="1425319"/>
                    <a:ext cx="9144000" cy="4900495"/>
                  </a:xfrm>
                  <a:prstGeom prst="rect">
                    <a:avLst/>
                  </a:prstGeom>
                </p:spPr>
              </p:pic>
              <p:sp>
                <p:nvSpPr>
                  <p:cNvPr id="18" name="TextBox 17">
                    <a:extLst>
                      <a:ext uri="{FF2B5EF4-FFF2-40B4-BE49-F238E27FC236}">
                        <a16:creationId xmlns:a16="http://schemas.microsoft.com/office/drawing/2014/main" id="{B521FBC6-7707-A647-A47B-51B2578F6BB6}"/>
                      </a:ext>
                    </a:extLst>
                  </p:cNvPr>
                  <p:cNvSpPr txBox="1"/>
                  <p:nvPr/>
                </p:nvSpPr>
                <p:spPr>
                  <a:xfrm>
                    <a:off x="5015487" y="5305930"/>
                    <a:ext cx="1359567"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total runs</a:t>
                    </a:r>
                  </a:p>
                </p:txBody>
              </p:sp>
              <p:sp>
                <p:nvSpPr>
                  <p:cNvPr id="19" name="TextBox 18">
                    <a:extLst>
                      <a:ext uri="{FF2B5EF4-FFF2-40B4-BE49-F238E27FC236}">
                        <a16:creationId xmlns:a16="http://schemas.microsoft.com/office/drawing/2014/main" id="{A03AFC16-192A-FA41-80A8-0DB4B91472E3}"/>
                      </a:ext>
                    </a:extLst>
                  </p:cNvPr>
                  <p:cNvSpPr txBox="1"/>
                  <p:nvPr/>
                </p:nvSpPr>
                <p:spPr>
                  <a:xfrm>
                    <a:off x="4656753" y="1896978"/>
                    <a:ext cx="1676081" cy="395250"/>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vertical drop</a:t>
                    </a:r>
                  </a:p>
                </p:txBody>
              </p:sp>
              <p:sp>
                <p:nvSpPr>
                  <p:cNvPr id="20" name="TextBox 19">
                    <a:extLst>
                      <a:ext uri="{FF2B5EF4-FFF2-40B4-BE49-F238E27FC236}">
                        <a16:creationId xmlns:a16="http://schemas.microsoft.com/office/drawing/2014/main" id="{C0B0D767-3CAB-CA49-9B9A-A6EE3054596A}"/>
                      </a:ext>
                    </a:extLst>
                  </p:cNvPr>
                  <p:cNvSpPr txBox="1"/>
                  <p:nvPr/>
                </p:nvSpPr>
                <p:spPr>
                  <a:xfrm>
                    <a:off x="4822982" y="3585411"/>
                    <a:ext cx="1540042"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longest run</a:t>
                    </a:r>
                  </a:p>
                </p:txBody>
              </p:sp>
              <p:sp>
                <p:nvSpPr>
                  <p:cNvPr id="21" name="TextBox 20">
                    <a:extLst>
                      <a:ext uri="{FF2B5EF4-FFF2-40B4-BE49-F238E27FC236}">
                        <a16:creationId xmlns:a16="http://schemas.microsoft.com/office/drawing/2014/main" id="{800CA934-E05A-FD46-AA9C-09730BC81520}"/>
                      </a:ext>
                    </a:extLst>
                  </p:cNvPr>
                  <p:cNvSpPr txBox="1"/>
                  <p:nvPr/>
                </p:nvSpPr>
                <p:spPr>
                  <a:xfrm>
                    <a:off x="7922277" y="1904995"/>
                    <a:ext cx="1576136"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total chairs</a:t>
                    </a:r>
                  </a:p>
                </p:txBody>
              </p:sp>
              <p:sp>
                <p:nvSpPr>
                  <p:cNvPr id="22" name="TextBox 21">
                    <a:extLst>
                      <a:ext uri="{FF2B5EF4-FFF2-40B4-BE49-F238E27FC236}">
                        <a16:creationId xmlns:a16="http://schemas.microsoft.com/office/drawing/2014/main" id="{20C9D703-172D-974B-8A5E-71AD35AA7AED}"/>
                      </a:ext>
                    </a:extLst>
                  </p:cNvPr>
                  <p:cNvSpPr txBox="1"/>
                  <p:nvPr/>
                </p:nvSpPr>
                <p:spPr>
                  <a:xfrm>
                    <a:off x="1748906" y="1896978"/>
                    <a:ext cx="1576136"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ticket price</a:t>
                    </a:r>
                  </a:p>
                </p:txBody>
              </p:sp>
              <p:sp>
                <p:nvSpPr>
                  <p:cNvPr id="23" name="TextBox 22">
                    <a:extLst>
                      <a:ext uri="{FF2B5EF4-FFF2-40B4-BE49-F238E27FC236}">
                        <a16:creationId xmlns:a16="http://schemas.microsoft.com/office/drawing/2014/main" id="{C7C539E2-7AA9-EA49-BE1F-CD6806099338}"/>
                      </a:ext>
                    </a:extLst>
                  </p:cNvPr>
                  <p:cNvSpPr txBox="1"/>
                  <p:nvPr/>
                </p:nvSpPr>
                <p:spPr>
                  <a:xfrm>
                    <a:off x="1296033" y="3625522"/>
                    <a:ext cx="1975180" cy="369332"/>
                  </a:xfrm>
                  <a:prstGeom prst="rect">
                    <a:avLst/>
                  </a:prstGeom>
                  <a:noFill/>
                </p:spPr>
                <p:txBody>
                  <a:bodyPr wrap="square" rtlCol="0">
                    <a:spAutoFit/>
                  </a:bodyPr>
                  <a:lstStyle/>
                  <a:p>
                    <a:r>
                      <a:rPr lang="en-US" b="1" dirty="0" err="1">
                        <a:solidFill>
                          <a:srgbClr val="7030A0"/>
                        </a:solidFill>
                        <a:latin typeface="Arial" panose="020B0604020202020204" pitchFamily="34" charset="0"/>
                        <a:cs typeface="Arial" panose="020B0604020202020204" pitchFamily="34" charset="0"/>
                      </a:rPr>
                      <a:t>skiiable</a:t>
                    </a:r>
                    <a:r>
                      <a:rPr lang="en-US" b="1" dirty="0">
                        <a:solidFill>
                          <a:srgbClr val="7030A0"/>
                        </a:solidFill>
                        <a:latin typeface="Arial" panose="020B0604020202020204" pitchFamily="34" charset="0"/>
                        <a:cs typeface="Arial" panose="020B0604020202020204" pitchFamily="34" charset="0"/>
                      </a:rPr>
                      <a:t> terrain</a:t>
                    </a:r>
                  </a:p>
                </p:txBody>
              </p:sp>
              <p:sp>
                <p:nvSpPr>
                  <p:cNvPr id="24" name="TextBox 23">
                    <a:extLst>
                      <a:ext uri="{FF2B5EF4-FFF2-40B4-BE49-F238E27FC236}">
                        <a16:creationId xmlns:a16="http://schemas.microsoft.com/office/drawing/2014/main" id="{36B3860B-7C33-1D45-8D87-44990F70BF7B}"/>
                      </a:ext>
                    </a:extLst>
                  </p:cNvPr>
                  <p:cNvSpPr txBox="1"/>
                  <p:nvPr/>
                </p:nvSpPr>
                <p:spPr>
                  <a:xfrm>
                    <a:off x="764108" y="5305937"/>
                    <a:ext cx="2476493"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snow making acres</a:t>
                    </a:r>
                  </a:p>
                </p:txBody>
              </p:sp>
              <p:sp>
                <p:nvSpPr>
                  <p:cNvPr id="25" name="TextBox 24">
                    <a:extLst>
                      <a:ext uri="{FF2B5EF4-FFF2-40B4-BE49-F238E27FC236}">
                        <a16:creationId xmlns:a16="http://schemas.microsoft.com/office/drawing/2014/main" id="{5EF60828-C3BD-504D-A432-7FE9BC129AC0}"/>
                      </a:ext>
                    </a:extLst>
                  </p:cNvPr>
                  <p:cNvSpPr txBox="1"/>
                  <p:nvPr/>
                </p:nvSpPr>
                <p:spPr>
                  <a:xfrm>
                    <a:off x="7982426" y="3585414"/>
                    <a:ext cx="1495925"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fast quads</a:t>
                    </a:r>
                  </a:p>
                </p:txBody>
              </p:sp>
              <p:sp>
                <p:nvSpPr>
                  <p:cNvPr id="26" name="TextBox 25">
                    <a:extLst>
                      <a:ext uri="{FF2B5EF4-FFF2-40B4-BE49-F238E27FC236}">
                        <a16:creationId xmlns:a16="http://schemas.microsoft.com/office/drawing/2014/main" id="{5037DF60-E1BD-454D-A477-601A841A182D}"/>
                      </a:ext>
                    </a:extLst>
                  </p:cNvPr>
                  <p:cNvSpPr txBox="1"/>
                  <p:nvPr/>
                </p:nvSpPr>
                <p:spPr>
                  <a:xfrm>
                    <a:off x="8549603" y="5305930"/>
                    <a:ext cx="954502" cy="369332"/>
                  </a:xfrm>
                  <a:prstGeom prst="rect">
                    <a:avLst/>
                  </a:prstGeom>
                  <a:noFill/>
                </p:spPr>
                <p:txBody>
                  <a:bodyPr wrap="square" rtlCol="0">
                    <a:spAutoFit/>
                  </a:bodyPr>
                  <a:lstStyle/>
                  <a:p>
                    <a:r>
                      <a:rPr lang="en-US" b="1" dirty="0">
                        <a:solidFill>
                          <a:srgbClr val="7030A0"/>
                        </a:solidFill>
                        <a:latin typeface="Arial" panose="020B0604020202020204" pitchFamily="34" charset="0"/>
                        <a:cs typeface="Arial" panose="020B0604020202020204" pitchFamily="34" charset="0"/>
                      </a:rPr>
                      <a:t>trams</a:t>
                    </a:r>
                  </a:p>
                </p:txBody>
              </p:sp>
            </p:grpSp>
            <p:cxnSp>
              <p:nvCxnSpPr>
                <p:cNvPr id="37" name="Straight Connector 36">
                  <a:extLst>
                    <a:ext uri="{FF2B5EF4-FFF2-40B4-BE49-F238E27FC236}">
                      <a16:creationId xmlns:a16="http://schemas.microsoft.com/office/drawing/2014/main" id="{15BAF1C0-F614-C047-8131-E88202F91BCD}"/>
                    </a:ext>
                  </a:extLst>
                </p:cNvPr>
                <p:cNvCxnSpPr/>
                <p:nvPr/>
              </p:nvCxnSpPr>
              <p:spPr>
                <a:xfrm>
                  <a:off x="7760368" y="132088"/>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9436545-E500-8741-BCDD-5A15C52D47E3}"/>
                    </a:ext>
                  </a:extLst>
                </p:cNvPr>
                <p:cNvCxnSpPr/>
                <p:nvPr/>
              </p:nvCxnSpPr>
              <p:spPr>
                <a:xfrm>
                  <a:off x="7395406" y="1836563"/>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EB3A4C3-D82B-FC42-85E3-55AD156C98FB}"/>
                    </a:ext>
                  </a:extLst>
                </p:cNvPr>
                <p:cNvCxnSpPr/>
                <p:nvPr/>
              </p:nvCxnSpPr>
              <p:spPr>
                <a:xfrm>
                  <a:off x="6898099" y="3613231"/>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6DD3955-C841-4B49-AA99-409B66E42C36}"/>
                    </a:ext>
                  </a:extLst>
                </p:cNvPr>
                <p:cNvCxnSpPr/>
                <p:nvPr/>
              </p:nvCxnSpPr>
              <p:spPr>
                <a:xfrm>
                  <a:off x="4439640" y="3609216"/>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15B6AD-A5DE-B644-AEE2-C890D5D32BFE}"/>
                    </a:ext>
                  </a:extLst>
                </p:cNvPr>
                <p:cNvCxnSpPr/>
                <p:nvPr/>
              </p:nvCxnSpPr>
              <p:spPr>
                <a:xfrm>
                  <a:off x="5061274" y="1860623"/>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FB828B-C3DE-2F42-BB29-2F069ABFE90C}"/>
                    </a:ext>
                  </a:extLst>
                </p:cNvPr>
                <p:cNvCxnSpPr/>
                <p:nvPr/>
              </p:nvCxnSpPr>
              <p:spPr>
                <a:xfrm>
                  <a:off x="5009134" y="148125"/>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C5DDA96-5E42-974E-981D-D187057E9C3C}"/>
                    </a:ext>
                  </a:extLst>
                </p:cNvPr>
                <p:cNvCxnSpPr/>
                <p:nvPr/>
              </p:nvCxnSpPr>
              <p:spPr>
                <a:xfrm>
                  <a:off x="1467834" y="120045"/>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2FA76-193E-BD4D-88D1-F3699E92DED0}"/>
                    </a:ext>
                  </a:extLst>
                </p:cNvPr>
                <p:cNvCxnSpPr/>
                <p:nvPr/>
              </p:nvCxnSpPr>
              <p:spPr>
                <a:xfrm>
                  <a:off x="778024" y="1872646"/>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E3898C-B26A-3F4D-925D-4488778FB5FB}"/>
                    </a:ext>
                  </a:extLst>
                </p:cNvPr>
                <p:cNvCxnSpPr/>
                <p:nvPr/>
              </p:nvCxnSpPr>
              <p:spPr>
                <a:xfrm>
                  <a:off x="2626875" y="3625245"/>
                  <a:ext cx="0" cy="134779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70F5D626-AA43-3A4E-A4F5-7DF3228330F5}"/>
                  </a:ext>
                </a:extLst>
              </p:cNvPr>
              <p:cNvSpPr txBox="1"/>
              <p:nvPr/>
            </p:nvSpPr>
            <p:spPr>
              <a:xfrm>
                <a:off x="848881" y="267136"/>
                <a:ext cx="6416919" cy="646331"/>
              </a:xfrm>
              <a:prstGeom prst="rect">
                <a:avLst/>
              </a:prstGeom>
              <a:solidFill>
                <a:schemeClr val="bg1"/>
              </a:solid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Frequency of values for important features across the market and position of Big Mountain Resort</a:t>
                </a:r>
              </a:p>
            </p:txBody>
          </p:sp>
          <p:sp>
            <p:nvSpPr>
              <p:cNvPr id="52" name="TextBox 51">
                <a:extLst>
                  <a:ext uri="{FF2B5EF4-FFF2-40B4-BE49-F238E27FC236}">
                    <a16:creationId xmlns:a16="http://schemas.microsoft.com/office/drawing/2014/main" id="{EEDD0CDF-5C9F-0E44-9928-F1C7CD11AEFD}"/>
                  </a:ext>
                </a:extLst>
              </p:cNvPr>
              <p:cNvSpPr txBox="1"/>
              <p:nvPr/>
            </p:nvSpPr>
            <p:spPr>
              <a:xfrm>
                <a:off x="1319976" y="5392456"/>
                <a:ext cx="7920273" cy="276999"/>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                                                                         unit of feature</a:t>
                </a:r>
              </a:p>
            </p:txBody>
          </p:sp>
          <p:sp>
            <p:nvSpPr>
              <p:cNvPr id="53" name="TextBox 52">
                <a:extLst>
                  <a:ext uri="{FF2B5EF4-FFF2-40B4-BE49-F238E27FC236}">
                    <a16:creationId xmlns:a16="http://schemas.microsoft.com/office/drawing/2014/main" id="{4E530E99-4510-1043-BB15-3BCCFD22AFE4}"/>
                  </a:ext>
                </a:extLst>
              </p:cNvPr>
              <p:cNvSpPr txBox="1"/>
              <p:nvPr/>
            </p:nvSpPr>
            <p:spPr>
              <a:xfrm rot="16200000">
                <a:off x="-1447046" y="2909678"/>
                <a:ext cx="4178615" cy="276999"/>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                                 frequency</a:t>
                </a:r>
              </a:p>
            </p:txBody>
          </p:sp>
        </p:grpSp>
      </p:grpSp>
    </p:spTree>
    <p:extLst>
      <p:ext uri="{BB962C8B-B14F-4D97-AF65-F5344CB8AC3E}">
        <p14:creationId xmlns:p14="http://schemas.microsoft.com/office/powerpoint/2010/main" val="38342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55447D05-529E-D24B-838A-6E71D3B58FDA}"/>
              </a:ext>
            </a:extLst>
          </p:cNvPr>
          <p:cNvSpPr txBox="1">
            <a:spLocks/>
          </p:cNvSpPr>
          <p:nvPr/>
        </p:nvSpPr>
        <p:spPr>
          <a:xfrm>
            <a:off x="5291353" y="1449445"/>
            <a:ext cx="5224247" cy="12562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25906177-9A7A-BB47-8332-EFDF7E7246EA}"/>
              </a:ext>
            </a:extLst>
          </p:cNvPr>
          <p:cNvGrpSpPr>
            <a:grpSpLocks noChangeAspect="1"/>
          </p:cNvGrpSpPr>
          <p:nvPr/>
        </p:nvGrpSpPr>
        <p:grpSpPr>
          <a:xfrm>
            <a:off x="164865" y="2025253"/>
            <a:ext cx="6496596" cy="4729127"/>
            <a:chOff x="177012" y="284776"/>
            <a:chExt cx="6241281" cy="4543272"/>
          </a:xfrm>
        </p:grpSpPr>
        <p:grpSp>
          <p:nvGrpSpPr>
            <p:cNvPr id="28" name="Group 27">
              <a:extLst>
                <a:ext uri="{FF2B5EF4-FFF2-40B4-BE49-F238E27FC236}">
                  <a16:creationId xmlns:a16="http://schemas.microsoft.com/office/drawing/2014/main" id="{4CAA5CC8-07F7-2746-8F16-157594607AF5}"/>
                </a:ext>
              </a:extLst>
            </p:cNvPr>
            <p:cNvGrpSpPr/>
            <p:nvPr/>
          </p:nvGrpSpPr>
          <p:grpSpPr>
            <a:xfrm>
              <a:off x="177012" y="284776"/>
              <a:ext cx="5790651" cy="4543272"/>
              <a:chOff x="32633" y="2017323"/>
              <a:chExt cx="5790651" cy="4543272"/>
            </a:xfrm>
          </p:grpSpPr>
          <p:grpSp>
            <p:nvGrpSpPr>
              <p:cNvPr id="24" name="Group 23">
                <a:extLst>
                  <a:ext uri="{FF2B5EF4-FFF2-40B4-BE49-F238E27FC236}">
                    <a16:creationId xmlns:a16="http://schemas.microsoft.com/office/drawing/2014/main" id="{A1A03DF1-AEC2-9947-9D7A-E9EAC1D0CCB9}"/>
                  </a:ext>
                </a:extLst>
              </p:cNvPr>
              <p:cNvGrpSpPr/>
              <p:nvPr/>
            </p:nvGrpSpPr>
            <p:grpSpPr>
              <a:xfrm>
                <a:off x="163800" y="2244140"/>
                <a:ext cx="5659484" cy="4178524"/>
                <a:chOff x="512715" y="1702719"/>
                <a:chExt cx="5659484" cy="4178524"/>
              </a:xfrm>
            </p:grpSpPr>
            <p:grpSp>
              <p:nvGrpSpPr>
                <p:cNvPr id="3" name="Group 2">
                  <a:extLst>
                    <a:ext uri="{FF2B5EF4-FFF2-40B4-BE49-F238E27FC236}">
                      <a16:creationId xmlns:a16="http://schemas.microsoft.com/office/drawing/2014/main" id="{B2D065C3-56E6-CA45-97A4-5ED17C41C3DC}"/>
                    </a:ext>
                  </a:extLst>
                </p:cNvPr>
                <p:cNvGrpSpPr/>
                <p:nvPr/>
              </p:nvGrpSpPr>
              <p:grpSpPr>
                <a:xfrm>
                  <a:off x="512715" y="1702719"/>
                  <a:ext cx="4495214" cy="4178524"/>
                  <a:chOff x="2374814" y="1607128"/>
                  <a:chExt cx="5694702" cy="4945141"/>
                </a:xfrm>
              </p:grpSpPr>
              <p:pic>
                <p:nvPicPr>
                  <p:cNvPr id="5" name="Picture 4">
                    <a:extLst>
                      <a:ext uri="{FF2B5EF4-FFF2-40B4-BE49-F238E27FC236}">
                        <a16:creationId xmlns:a16="http://schemas.microsoft.com/office/drawing/2014/main" id="{44F2B7AD-57B5-A046-951A-6340A79542C3}"/>
                      </a:ext>
                    </a:extLst>
                  </p:cNvPr>
                  <p:cNvPicPr>
                    <a:picLocks noChangeAspect="1"/>
                  </p:cNvPicPr>
                  <p:nvPr/>
                </p:nvPicPr>
                <p:blipFill>
                  <a:blip r:embed="rId2"/>
                  <a:stretch>
                    <a:fillRect/>
                  </a:stretch>
                </p:blipFill>
                <p:spPr>
                  <a:xfrm>
                    <a:off x="2374814" y="1607128"/>
                    <a:ext cx="5486400" cy="4945141"/>
                  </a:xfrm>
                  <a:prstGeom prst="rect">
                    <a:avLst/>
                  </a:prstGeom>
                </p:spPr>
              </p:pic>
              <p:cxnSp>
                <p:nvCxnSpPr>
                  <p:cNvPr id="7" name="Straight Arrow Connector 6">
                    <a:extLst>
                      <a:ext uri="{FF2B5EF4-FFF2-40B4-BE49-F238E27FC236}">
                        <a16:creationId xmlns:a16="http://schemas.microsoft.com/office/drawing/2014/main" id="{9127510B-B60A-734C-9A11-A66DD779D400}"/>
                      </a:ext>
                    </a:extLst>
                  </p:cNvPr>
                  <p:cNvCxnSpPr>
                    <a:cxnSpLocks/>
                  </p:cNvCxnSpPr>
                  <p:nvPr/>
                </p:nvCxnSpPr>
                <p:spPr>
                  <a:xfrm flipH="1">
                    <a:off x="5763126" y="3371273"/>
                    <a:ext cx="842211" cy="176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78D036-C2B6-4645-B589-DFE8A2D6B0C4}"/>
                      </a:ext>
                    </a:extLst>
                  </p:cNvPr>
                  <p:cNvSpPr txBox="1"/>
                  <p:nvPr/>
                </p:nvSpPr>
                <p:spPr>
                  <a:xfrm>
                    <a:off x="6590327" y="3152727"/>
                    <a:ext cx="1479189" cy="4199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Montana</a:t>
                    </a:r>
                  </a:p>
                </p:txBody>
              </p:sp>
            </p:grpSp>
            <p:cxnSp>
              <p:nvCxnSpPr>
                <p:cNvPr id="6" name="Straight Connector 5">
                  <a:extLst>
                    <a:ext uri="{FF2B5EF4-FFF2-40B4-BE49-F238E27FC236}">
                      <a16:creationId xmlns:a16="http://schemas.microsoft.com/office/drawing/2014/main" id="{27A52806-4C2A-5B43-8900-402144152CDC}"/>
                    </a:ext>
                  </a:extLst>
                </p:cNvPr>
                <p:cNvCxnSpPr>
                  <a:cxnSpLocks/>
                </p:cNvCxnSpPr>
                <p:nvPr/>
              </p:nvCxnSpPr>
              <p:spPr>
                <a:xfrm>
                  <a:off x="4191784" y="2115127"/>
                  <a:ext cx="0" cy="3486232"/>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8A6C71-7151-4045-BB71-DBA05F4DD169}"/>
                    </a:ext>
                  </a:extLst>
                </p:cNvPr>
                <p:cNvCxnSpPr>
                  <a:cxnSpLocks/>
                </p:cNvCxnSpPr>
                <p:nvPr/>
              </p:nvCxnSpPr>
              <p:spPr>
                <a:xfrm flipH="1">
                  <a:off x="4215848" y="3858243"/>
                  <a:ext cx="476470"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37AE5ED-6541-0247-878D-E6F5667000BA}"/>
                    </a:ext>
                  </a:extLst>
                </p:cNvPr>
                <p:cNvSpPr txBox="1"/>
                <p:nvPr/>
              </p:nvSpPr>
              <p:spPr>
                <a:xfrm>
                  <a:off x="4620126" y="3673577"/>
                  <a:ext cx="1552073" cy="354817"/>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 Current $81</a:t>
                  </a:r>
                </a:p>
              </p:txBody>
            </p:sp>
          </p:grpSp>
          <p:sp>
            <p:nvSpPr>
              <p:cNvPr id="25" name="TextBox 24">
                <a:extLst>
                  <a:ext uri="{FF2B5EF4-FFF2-40B4-BE49-F238E27FC236}">
                    <a16:creationId xmlns:a16="http://schemas.microsoft.com/office/drawing/2014/main" id="{2FA32765-8277-CD4F-B8CC-4B5AFA548955}"/>
                  </a:ext>
                </a:extLst>
              </p:cNvPr>
              <p:cNvSpPr txBox="1"/>
              <p:nvPr/>
            </p:nvSpPr>
            <p:spPr>
              <a:xfrm>
                <a:off x="949209" y="2017323"/>
                <a:ext cx="3370130" cy="354817"/>
              </a:xfrm>
              <a:prstGeom prst="rect">
                <a:avLst/>
              </a:prstGeom>
              <a:solidFill>
                <a:schemeClr val="bg1"/>
              </a:solid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Average ticket price by state</a:t>
                </a:r>
              </a:p>
            </p:txBody>
          </p:sp>
          <p:sp>
            <p:nvSpPr>
              <p:cNvPr id="26" name="TextBox 25">
                <a:extLst>
                  <a:ext uri="{FF2B5EF4-FFF2-40B4-BE49-F238E27FC236}">
                    <a16:creationId xmlns:a16="http://schemas.microsoft.com/office/drawing/2014/main" id="{ED4924A5-639A-4543-8E8B-60E60E94B721}"/>
                  </a:ext>
                </a:extLst>
              </p:cNvPr>
              <p:cNvSpPr txBox="1"/>
              <p:nvPr/>
            </p:nvSpPr>
            <p:spPr>
              <a:xfrm>
                <a:off x="1841726" y="6294482"/>
                <a:ext cx="2167357" cy="266113"/>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price in dollars</a:t>
                </a:r>
              </a:p>
            </p:txBody>
          </p:sp>
          <p:sp>
            <p:nvSpPr>
              <p:cNvPr id="27" name="TextBox 26">
                <a:extLst>
                  <a:ext uri="{FF2B5EF4-FFF2-40B4-BE49-F238E27FC236}">
                    <a16:creationId xmlns:a16="http://schemas.microsoft.com/office/drawing/2014/main" id="{85027A34-743F-794A-8973-196F4840EA49}"/>
                  </a:ext>
                </a:extLst>
              </p:cNvPr>
              <p:cNvSpPr txBox="1"/>
              <p:nvPr/>
            </p:nvSpPr>
            <p:spPr>
              <a:xfrm rot="16200000">
                <a:off x="-547097" y="3611687"/>
                <a:ext cx="1425573" cy="266113"/>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state</a:t>
                </a:r>
              </a:p>
            </p:txBody>
          </p:sp>
        </p:grpSp>
        <p:cxnSp>
          <p:nvCxnSpPr>
            <p:cNvPr id="31" name="Straight Connector 30">
              <a:extLst>
                <a:ext uri="{FF2B5EF4-FFF2-40B4-BE49-F238E27FC236}">
                  <a16:creationId xmlns:a16="http://schemas.microsoft.com/office/drawing/2014/main" id="{D97B147B-C500-5E4E-942C-877A6F97F651}"/>
                </a:ext>
              </a:extLst>
            </p:cNvPr>
            <p:cNvCxnSpPr>
              <a:cxnSpLocks/>
            </p:cNvCxnSpPr>
            <p:nvPr/>
          </p:nvCxnSpPr>
          <p:spPr>
            <a:xfrm>
              <a:off x="4392315" y="944053"/>
              <a:ext cx="0" cy="3486232"/>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78CC263-CB3F-774F-B339-C38DCDF3331B}"/>
                </a:ext>
              </a:extLst>
            </p:cNvPr>
            <p:cNvCxnSpPr>
              <a:cxnSpLocks/>
            </p:cNvCxnSpPr>
            <p:nvPr/>
          </p:nvCxnSpPr>
          <p:spPr>
            <a:xfrm>
              <a:off x="4051415" y="940041"/>
              <a:ext cx="0" cy="3486232"/>
            </a:xfrm>
            <a:prstGeom prst="line">
              <a:avLst/>
            </a:prstGeom>
            <a:ln w="9525">
              <a:solidFill>
                <a:srgbClr val="00B050"/>
              </a:solidFill>
              <a:prstDash val="dash"/>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F789C018-3B72-584F-9837-2348192E17C0}"/>
                </a:ext>
              </a:extLst>
            </p:cNvPr>
            <p:cNvGrpSpPr/>
            <p:nvPr/>
          </p:nvGrpSpPr>
          <p:grpSpPr>
            <a:xfrm>
              <a:off x="4103552" y="3225087"/>
              <a:ext cx="2065857" cy="354817"/>
              <a:chOff x="4103552" y="2996484"/>
              <a:chExt cx="2065857" cy="354817"/>
            </a:xfrm>
          </p:grpSpPr>
          <p:cxnSp>
            <p:nvCxnSpPr>
              <p:cNvPr id="34" name="Straight Arrow Connector 33">
                <a:extLst>
                  <a:ext uri="{FF2B5EF4-FFF2-40B4-BE49-F238E27FC236}">
                    <a16:creationId xmlns:a16="http://schemas.microsoft.com/office/drawing/2014/main" id="{DCF8EA02-457D-254A-8D34-4CCF9E9F58C3}"/>
                  </a:ext>
                </a:extLst>
              </p:cNvPr>
              <p:cNvCxnSpPr>
                <a:cxnSpLocks/>
              </p:cNvCxnSpPr>
              <p:nvPr/>
            </p:nvCxnSpPr>
            <p:spPr>
              <a:xfrm flipH="1">
                <a:off x="4103552" y="3193187"/>
                <a:ext cx="476470" cy="0"/>
              </a:xfrm>
              <a:prstGeom prst="straightConnector1">
                <a:avLst/>
              </a:prstGeom>
              <a:ln w="381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A381B5C-DDB2-894E-A53B-5BAF6490504B}"/>
                  </a:ext>
                </a:extLst>
              </p:cNvPr>
              <p:cNvSpPr txBox="1"/>
              <p:nvPr/>
            </p:nvSpPr>
            <p:spPr>
              <a:xfrm>
                <a:off x="4567992" y="2996484"/>
                <a:ext cx="1601417" cy="354817"/>
              </a:xfrm>
              <a:prstGeom prst="rect">
                <a:avLst/>
              </a:prstGeom>
              <a:noFill/>
            </p:spPr>
            <p:txBody>
              <a:bodyPr wrap="square" rtlCol="0">
                <a:spAutoFit/>
              </a:bodyPr>
              <a:lstStyle/>
              <a:p>
                <a:r>
                  <a:rPr lang="en-US" dirty="0">
                    <a:solidFill>
                      <a:srgbClr val="00B050"/>
                    </a:solidFill>
                    <a:latin typeface="Arial" panose="020B0604020202020204" pitchFamily="34" charset="0"/>
                    <a:cs typeface="Arial" panose="020B0604020202020204" pitchFamily="34" charset="0"/>
                  </a:rPr>
                  <a:t>New $83</a:t>
                </a:r>
              </a:p>
            </p:txBody>
          </p:sp>
        </p:grpSp>
        <p:grpSp>
          <p:nvGrpSpPr>
            <p:cNvPr id="38" name="Group 37">
              <a:extLst>
                <a:ext uri="{FF2B5EF4-FFF2-40B4-BE49-F238E27FC236}">
                  <a16:creationId xmlns:a16="http://schemas.microsoft.com/office/drawing/2014/main" id="{40B33406-B850-B045-9371-3F2563CF98A6}"/>
                </a:ext>
              </a:extLst>
            </p:cNvPr>
            <p:cNvGrpSpPr/>
            <p:nvPr/>
          </p:nvGrpSpPr>
          <p:grpSpPr>
            <a:xfrm>
              <a:off x="4424398" y="3933989"/>
              <a:ext cx="1993895" cy="354817"/>
              <a:chOff x="4424398" y="3440693"/>
              <a:chExt cx="1993895" cy="354817"/>
            </a:xfrm>
          </p:grpSpPr>
          <p:cxnSp>
            <p:nvCxnSpPr>
              <p:cNvPr id="35" name="Straight Arrow Connector 34">
                <a:extLst>
                  <a:ext uri="{FF2B5EF4-FFF2-40B4-BE49-F238E27FC236}">
                    <a16:creationId xmlns:a16="http://schemas.microsoft.com/office/drawing/2014/main" id="{DF8EBE5F-8F20-4C47-B874-2F3C3496605A}"/>
                  </a:ext>
                </a:extLst>
              </p:cNvPr>
              <p:cNvCxnSpPr>
                <a:cxnSpLocks/>
              </p:cNvCxnSpPr>
              <p:nvPr/>
            </p:nvCxnSpPr>
            <p:spPr>
              <a:xfrm flipH="1">
                <a:off x="4424398" y="3625356"/>
                <a:ext cx="476470" cy="0"/>
              </a:xfrm>
              <a:prstGeom prst="straightConnector1">
                <a:avLst/>
              </a:prstGeom>
              <a:ln w="38100">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CE3E62-C409-674E-922D-573708C45640}"/>
                  </a:ext>
                </a:extLst>
              </p:cNvPr>
              <p:cNvSpPr txBox="1"/>
              <p:nvPr/>
            </p:nvSpPr>
            <p:spPr>
              <a:xfrm>
                <a:off x="4902259" y="3440693"/>
                <a:ext cx="1516034" cy="354817"/>
              </a:xfrm>
              <a:prstGeom prst="rect">
                <a:avLst/>
              </a:prstGeom>
              <a:noFill/>
            </p:spPr>
            <p:txBody>
              <a:bodyPr wrap="square" rtlCol="0">
                <a:sp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Model $92.65</a:t>
                </a:r>
              </a:p>
            </p:txBody>
          </p:sp>
        </p:grpSp>
      </p:grpSp>
      <p:grpSp>
        <p:nvGrpSpPr>
          <p:cNvPr id="43" name="Group 42">
            <a:extLst>
              <a:ext uri="{FF2B5EF4-FFF2-40B4-BE49-F238E27FC236}">
                <a16:creationId xmlns:a16="http://schemas.microsoft.com/office/drawing/2014/main" id="{BA3F679C-C89B-D445-86F6-D346F9019A15}"/>
              </a:ext>
            </a:extLst>
          </p:cNvPr>
          <p:cNvGrpSpPr/>
          <p:nvPr/>
        </p:nvGrpSpPr>
        <p:grpSpPr>
          <a:xfrm>
            <a:off x="674994" y="948366"/>
            <a:ext cx="11176111" cy="5064671"/>
            <a:chOff x="674994" y="876174"/>
            <a:chExt cx="11176111" cy="5064671"/>
          </a:xfrm>
        </p:grpSpPr>
        <p:sp>
          <p:nvSpPr>
            <p:cNvPr id="30" name="Subtitle 2">
              <a:extLst>
                <a:ext uri="{FF2B5EF4-FFF2-40B4-BE49-F238E27FC236}">
                  <a16:creationId xmlns:a16="http://schemas.microsoft.com/office/drawing/2014/main" id="{2AB259F3-96F2-2448-95D4-86A476314D8F}"/>
                </a:ext>
              </a:extLst>
            </p:cNvPr>
            <p:cNvSpPr txBox="1">
              <a:spLocks/>
            </p:cNvSpPr>
            <p:nvPr/>
          </p:nvSpPr>
          <p:spPr>
            <a:xfrm>
              <a:off x="6559999" y="2099943"/>
              <a:ext cx="5291106" cy="3840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Current ticket price is $81.</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 modelled ticket price for Big Mountain is $92.65, the very high end of prices across the market.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 $2 increase, to $83, creates $3.5M in new revenue and keeps prices in line with the bulk of high-end resorts.</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8949849-8712-EA49-B18D-07C4077C36EA}"/>
                </a:ext>
              </a:extLst>
            </p:cNvPr>
            <p:cNvSpPr txBox="1"/>
            <p:nvPr/>
          </p:nvSpPr>
          <p:spPr>
            <a:xfrm>
              <a:off x="674994" y="876174"/>
              <a:ext cx="11050341" cy="110799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Big Mountain serves 350,000 guests per year. Each guest buys an average of five tickets over a season of skiing, for a total ticket sales revenue of $141.75M.</a:t>
              </a:r>
            </a:p>
            <a:p>
              <a:endParaRPr lang="en-US" dirty="0"/>
            </a:p>
          </p:txBody>
        </p:sp>
      </p:grpSp>
      <p:sp>
        <p:nvSpPr>
          <p:cNvPr id="44" name="TextBox 43">
            <a:extLst>
              <a:ext uri="{FF2B5EF4-FFF2-40B4-BE49-F238E27FC236}">
                <a16:creationId xmlns:a16="http://schemas.microsoft.com/office/drawing/2014/main" id="{9BBA0858-BE74-094F-B82B-13A2F6F7A088}"/>
              </a:ext>
            </a:extLst>
          </p:cNvPr>
          <p:cNvSpPr txBox="1"/>
          <p:nvPr/>
        </p:nvSpPr>
        <p:spPr>
          <a:xfrm>
            <a:off x="684269" y="238441"/>
            <a:ext cx="961323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Upward adjustment of adult ticket price:</a:t>
            </a:r>
          </a:p>
        </p:txBody>
      </p:sp>
    </p:spTree>
    <p:extLst>
      <p:ext uri="{BB962C8B-B14F-4D97-AF65-F5344CB8AC3E}">
        <p14:creationId xmlns:p14="http://schemas.microsoft.com/office/powerpoint/2010/main" val="204610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707D-9E34-E24A-825F-1316C1025536}"/>
              </a:ext>
            </a:extLst>
          </p:cNvPr>
          <p:cNvSpPr>
            <a:spLocks noGrp="1"/>
          </p:cNvSpPr>
          <p:nvPr>
            <p:ph type="ctrTitle"/>
          </p:nvPr>
        </p:nvSpPr>
        <p:spPr>
          <a:xfrm>
            <a:off x="105126" y="107128"/>
            <a:ext cx="8208696" cy="707513"/>
          </a:xfrm>
        </p:spPr>
        <p:txBody>
          <a:bodyPr>
            <a:normAutofit/>
          </a:bodyPr>
          <a:lstStyle/>
          <a:p>
            <a:r>
              <a:rPr lang="en-US" sz="2800" b="1" dirty="0">
                <a:latin typeface="Arial" panose="020B0604020202020204" pitchFamily="34" charset="0"/>
                <a:cs typeface="Arial" panose="020B0604020202020204" pitchFamily="34" charset="0"/>
              </a:rPr>
              <a:t>Cut costs by removing unpopular runs:</a:t>
            </a:r>
          </a:p>
        </p:txBody>
      </p:sp>
      <p:sp>
        <p:nvSpPr>
          <p:cNvPr id="7" name="TextBox 6">
            <a:extLst>
              <a:ext uri="{FF2B5EF4-FFF2-40B4-BE49-F238E27FC236}">
                <a16:creationId xmlns:a16="http://schemas.microsoft.com/office/drawing/2014/main" id="{5087FFB9-90CF-E746-890E-897BE486898A}"/>
              </a:ext>
            </a:extLst>
          </p:cNvPr>
          <p:cNvSpPr txBox="1"/>
          <p:nvPr/>
        </p:nvSpPr>
        <p:spPr>
          <a:xfrm>
            <a:off x="3948906" y="2522075"/>
            <a:ext cx="339035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Removal of 3 to 5 runs </a:t>
            </a:r>
          </a:p>
          <a:p>
            <a:r>
              <a:rPr lang="en-US" dirty="0">
                <a:latin typeface="Arial" panose="020B0604020202020204" pitchFamily="34" charset="0"/>
                <a:cs typeface="Arial" panose="020B0604020202020204" pitchFamily="34" charset="0"/>
              </a:rPr>
              <a:t>reduces ticket value by </a:t>
            </a:r>
          </a:p>
          <a:p>
            <a:r>
              <a:rPr lang="en-US" dirty="0">
                <a:latin typeface="Arial" panose="020B0604020202020204" pitchFamily="34" charset="0"/>
                <a:cs typeface="Arial" panose="020B0604020202020204" pitchFamily="34" charset="0"/>
              </a:rPr>
              <a:t>$1.56</a:t>
            </a:r>
          </a:p>
          <a:p>
            <a:endParaRPr lang="en-US" dirty="0"/>
          </a:p>
        </p:txBody>
      </p:sp>
      <p:sp>
        <p:nvSpPr>
          <p:cNvPr id="8" name="TextBox 7">
            <a:extLst>
              <a:ext uri="{FF2B5EF4-FFF2-40B4-BE49-F238E27FC236}">
                <a16:creationId xmlns:a16="http://schemas.microsoft.com/office/drawing/2014/main" id="{5CE56471-95E4-E14A-83C6-50A722E39829}"/>
              </a:ext>
            </a:extLst>
          </p:cNvPr>
          <p:cNvSpPr txBox="1"/>
          <p:nvPr/>
        </p:nvSpPr>
        <p:spPr>
          <a:xfrm>
            <a:off x="3948905" y="4755454"/>
            <a:ext cx="320988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Removal of 7 to 10 runs </a:t>
            </a:r>
          </a:p>
          <a:p>
            <a:r>
              <a:rPr lang="en-US" dirty="0">
                <a:latin typeface="Arial" panose="020B0604020202020204" pitchFamily="34" charset="0"/>
                <a:cs typeface="Arial" panose="020B0604020202020204" pitchFamily="34" charset="0"/>
              </a:rPr>
              <a:t>reduces ticket value </a:t>
            </a:r>
          </a:p>
          <a:p>
            <a:r>
              <a:rPr lang="en-US" dirty="0">
                <a:latin typeface="Arial" panose="020B0604020202020204" pitchFamily="34" charset="0"/>
                <a:cs typeface="Arial" panose="020B0604020202020204" pitchFamily="34" charset="0"/>
              </a:rPr>
              <a:t>by $2.31</a:t>
            </a:r>
          </a:p>
          <a:p>
            <a:endParaRPr lang="en-US" dirty="0"/>
          </a:p>
        </p:txBody>
      </p:sp>
      <p:grpSp>
        <p:nvGrpSpPr>
          <p:cNvPr id="14" name="Group 13">
            <a:extLst>
              <a:ext uri="{FF2B5EF4-FFF2-40B4-BE49-F238E27FC236}">
                <a16:creationId xmlns:a16="http://schemas.microsoft.com/office/drawing/2014/main" id="{A86203B9-CC50-B744-8D87-43A52CB3BE57}"/>
              </a:ext>
            </a:extLst>
          </p:cNvPr>
          <p:cNvGrpSpPr/>
          <p:nvPr/>
        </p:nvGrpSpPr>
        <p:grpSpPr>
          <a:xfrm>
            <a:off x="123320" y="1534774"/>
            <a:ext cx="3834822" cy="4178300"/>
            <a:chOff x="857250" y="1907755"/>
            <a:chExt cx="3834822" cy="4178300"/>
          </a:xfrm>
        </p:grpSpPr>
        <p:pic>
          <p:nvPicPr>
            <p:cNvPr id="6" name="Picture 5">
              <a:extLst>
                <a:ext uri="{FF2B5EF4-FFF2-40B4-BE49-F238E27FC236}">
                  <a16:creationId xmlns:a16="http://schemas.microsoft.com/office/drawing/2014/main" id="{65560A7F-E3E8-8047-8378-F58F4F358879}"/>
                </a:ext>
              </a:extLst>
            </p:cNvPr>
            <p:cNvPicPr>
              <a:picLocks noChangeAspect="1"/>
            </p:cNvPicPr>
            <p:nvPr/>
          </p:nvPicPr>
          <p:blipFill>
            <a:blip r:embed="rId2"/>
            <a:stretch>
              <a:fillRect/>
            </a:stretch>
          </p:blipFill>
          <p:spPr>
            <a:xfrm>
              <a:off x="857250" y="1907755"/>
              <a:ext cx="3568700" cy="4178300"/>
            </a:xfrm>
            <a:prstGeom prst="rect">
              <a:avLst/>
            </a:prstGeom>
          </p:spPr>
        </p:pic>
        <p:cxnSp>
          <p:nvCxnSpPr>
            <p:cNvPr id="9" name="Straight Arrow Connector 8">
              <a:extLst>
                <a:ext uri="{FF2B5EF4-FFF2-40B4-BE49-F238E27FC236}">
                  <a16:creationId xmlns:a16="http://schemas.microsoft.com/office/drawing/2014/main" id="{816D062B-F323-1E42-AF6A-8A8EFCF5A271}"/>
                </a:ext>
              </a:extLst>
            </p:cNvPr>
            <p:cNvCxnSpPr>
              <a:cxnSpLocks/>
            </p:cNvCxnSpPr>
            <p:nvPr/>
          </p:nvCxnSpPr>
          <p:spPr>
            <a:xfrm flipH="1">
              <a:off x="3066475" y="3247488"/>
              <a:ext cx="145740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33761-4DC0-924E-9464-8D77B4AF13F7}"/>
                </a:ext>
              </a:extLst>
            </p:cNvPr>
            <p:cNvCxnSpPr>
              <a:cxnSpLocks/>
            </p:cNvCxnSpPr>
            <p:nvPr/>
          </p:nvCxnSpPr>
          <p:spPr>
            <a:xfrm flipH="1">
              <a:off x="2216727" y="2328473"/>
              <a:ext cx="230715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2DCEE6-3455-4541-9699-4FA641DE8E48}"/>
                </a:ext>
              </a:extLst>
            </p:cNvPr>
            <p:cNvCxnSpPr>
              <a:cxnSpLocks/>
            </p:cNvCxnSpPr>
            <p:nvPr/>
          </p:nvCxnSpPr>
          <p:spPr>
            <a:xfrm flipH="1">
              <a:off x="4425950" y="5468834"/>
              <a:ext cx="266122"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Subtitle 2">
            <a:extLst>
              <a:ext uri="{FF2B5EF4-FFF2-40B4-BE49-F238E27FC236}">
                <a16:creationId xmlns:a16="http://schemas.microsoft.com/office/drawing/2014/main" id="{D08FCEC7-E182-2245-BB16-C5F532B6A29F}"/>
              </a:ext>
            </a:extLst>
          </p:cNvPr>
          <p:cNvSpPr txBox="1">
            <a:spLocks/>
          </p:cNvSpPr>
          <p:nvPr/>
        </p:nvSpPr>
        <p:spPr>
          <a:xfrm>
            <a:off x="6716409" y="1264586"/>
            <a:ext cx="5291106" cy="4661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Removal of up to two runs is not predicted to have a large negative impact on ticket value.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Initially, remove one or two runs and monitor the benefits in cost-savings and any negative impact on ticket sales.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Additional runs could be removed, particularly with facility upgrades on other parts of the mountain.</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D0B8171-8D73-184B-A3EC-D5AB37031F68}"/>
              </a:ext>
            </a:extLst>
          </p:cNvPr>
          <p:cNvSpPr txBox="1"/>
          <p:nvPr/>
        </p:nvSpPr>
        <p:spPr>
          <a:xfrm>
            <a:off x="3948905" y="1534774"/>
            <a:ext cx="339035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Removal up to 2 runs </a:t>
            </a:r>
          </a:p>
          <a:p>
            <a:r>
              <a:rPr lang="en-US" dirty="0">
                <a:latin typeface="Arial" panose="020B0604020202020204" pitchFamily="34" charset="0"/>
                <a:cs typeface="Arial" panose="020B0604020202020204" pitchFamily="34" charset="0"/>
              </a:rPr>
              <a:t>reduces ticket value by </a:t>
            </a:r>
          </a:p>
          <a:p>
            <a:r>
              <a:rPr lang="en-US" dirty="0">
                <a:latin typeface="Arial" panose="020B0604020202020204" pitchFamily="34" charset="0"/>
                <a:cs typeface="Arial" panose="020B0604020202020204" pitchFamily="34" charset="0"/>
              </a:rPr>
              <a:t>$1.24</a:t>
            </a:r>
          </a:p>
          <a:p>
            <a:endParaRPr lang="en-US" dirty="0"/>
          </a:p>
        </p:txBody>
      </p:sp>
    </p:spTree>
    <p:extLst>
      <p:ext uri="{BB962C8B-B14F-4D97-AF65-F5344CB8AC3E}">
        <p14:creationId xmlns:p14="http://schemas.microsoft.com/office/powerpoint/2010/main" val="347476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707D-9E34-E24A-825F-1316C1025536}"/>
              </a:ext>
            </a:extLst>
          </p:cNvPr>
          <p:cNvSpPr>
            <a:spLocks noGrp="1"/>
          </p:cNvSpPr>
          <p:nvPr>
            <p:ph type="ctrTitle"/>
          </p:nvPr>
        </p:nvSpPr>
        <p:spPr>
          <a:xfrm>
            <a:off x="0" y="0"/>
            <a:ext cx="9469826" cy="843767"/>
          </a:xfrm>
        </p:spPr>
        <p:txBody>
          <a:bodyPr>
            <a:normAutofit/>
          </a:bodyPr>
          <a:lstStyle/>
          <a:p>
            <a:r>
              <a:rPr lang="en-US" sz="2800" b="1" dirty="0">
                <a:latin typeface="Arial" panose="020B0604020202020204" pitchFamily="34" charset="0"/>
                <a:cs typeface="Arial" panose="020B0604020202020204" pitchFamily="34" charset="0"/>
              </a:rPr>
              <a:t>Invest in upgrades to the most valuable features:</a:t>
            </a:r>
          </a:p>
        </p:txBody>
      </p:sp>
      <p:sp>
        <p:nvSpPr>
          <p:cNvPr id="3" name="Subtitle 2">
            <a:extLst>
              <a:ext uri="{FF2B5EF4-FFF2-40B4-BE49-F238E27FC236}">
                <a16:creationId xmlns:a16="http://schemas.microsoft.com/office/drawing/2014/main" id="{0900B3B7-4C88-5246-BD24-49F6534D7227}"/>
              </a:ext>
            </a:extLst>
          </p:cNvPr>
          <p:cNvSpPr>
            <a:spLocks noGrp="1"/>
          </p:cNvSpPr>
          <p:nvPr>
            <p:ph type="subTitle" idx="1"/>
          </p:nvPr>
        </p:nvSpPr>
        <p:spPr>
          <a:xfrm>
            <a:off x="6655629" y="1247570"/>
            <a:ext cx="4908482" cy="4756188"/>
          </a:xfrm>
        </p:spPr>
        <p:txBody>
          <a:bodyPr>
            <a:noAutofit/>
          </a:bodyPr>
          <a:lstStyle/>
          <a:p>
            <a:pPr algn="l"/>
            <a:r>
              <a:rPr lang="en-US" dirty="0">
                <a:latin typeface="Arial" panose="020B0604020202020204" pitchFamily="34" charset="0"/>
                <a:cs typeface="Arial" panose="020B0604020202020204" pitchFamily="34" charset="0"/>
              </a:rPr>
              <a:t>Add a run. Total run number had the greatest positive influence on ticket value. </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Increase the vertical drop by 150 feet. The new run will increase the vertical drop distance. </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Install an additional fast quad chair lift. Total number of chairs will increase along with the number of the most valuable chair type.</a:t>
            </a:r>
            <a:endParaRPr lang="en-US" dirty="0"/>
          </a:p>
        </p:txBody>
      </p:sp>
      <p:grpSp>
        <p:nvGrpSpPr>
          <p:cNvPr id="14" name="Group 13">
            <a:extLst>
              <a:ext uri="{FF2B5EF4-FFF2-40B4-BE49-F238E27FC236}">
                <a16:creationId xmlns:a16="http://schemas.microsoft.com/office/drawing/2014/main" id="{8466733F-2984-A243-8BCE-55365C23E494}"/>
              </a:ext>
            </a:extLst>
          </p:cNvPr>
          <p:cNvGrpSpPr/>
          <p:nvPr/>
        </p:nvGrpSpPr>
        <p:grpSpPr>
          <a:xfrm>
            <a:off x="493162" y="1259602"/>
            <a:ext cx="5859513" cy="4457661"/>
            <a:chOff x="541288" y="1116730"/>
            <a:chExt cx="5859513" cy="4457661"/>
          </a:xfrm>
        </p:grpSpPr>
        <p:grpSp>
          <p:nvGrpSpPr>
            <p:cNvPr id="12" name="Group 11">
              <a:extLst>
                <a:ext uri="{FF2B5EF4-FFF2-40B4-BE49-F238E27FC236}">
                  <a16:creationId xmlns:a16="http://schemas.microsoft.com/office/drawing/2014/main" id="{6EC7B0CB-1D89-214D-818D-69996E275FF4}"/>
                </a:ext>
              </a:extLst>
            </p:cNvPr>
            <p:cNvGrpSpPr/>
            <p:nvPr/>
          </p:nvGrpSpPr>
          <p:grpSpPr>
            <a:xfrm>
              <a:off x="541288" y="1116730"/>
              <a:ext cx="5859513" cy="4457661"/>
              <a:chOff x="408941" y="1140794"/>
              <a:chExt cx="5859513" cy="4457661"/>
            </a:xfrm>
          </p:grpSpPr>
          <p:pic>
            <p:nvPicPr>
              <p:cNvPr id="5" name="Picture 4">
                <a:extLst>
                  <a:ext uri="{FF2B5EF4-FFF2-40B4-BE49-F238E27FC236}">
                    <a16:creationId xmlns:a16="http://schemas.microsoft.com/office/drawing/2014/main" id="{429A9810-EBDC-2C49-A067-73100289892C}"/>
                  </a:ext>
                </a:extLst>
              </p:cNvPr>
              <p:cNvPicPr>
                <a:picLocks noChangeAspect="1"/>
              </p:cNvPicPr>
              <p:nvPr/>
            </p:nvPicPr>
            <p:blipFill>
              <a:blip r:embed="rId2"/>
              <a:stretch>
                <a:fillRect/>
              </a:stretch>
            </p:blipFill>
            <p:spPr>
              <a:xfrm>
                <a:off x="547440" y="1320316"/>
                <a:ext cx="5486400" cy="4278139"/>
              </a:xfrm>
              <a:prstGeom prst="rect">
                <a:avLst/>
              </a:prstGeom>
            </p:spPr>
          </p:pic>
          <p:sp>
            <p:nvSpPr>
              <p:cNvPr id="9" name="TextBox 8">
                <a:extLst>
                  <a:ext uri="{FF2B5EF4-FFF2-40B4-BE49-F238E27FC236}">
                    <a16:creationId xmlns:a16="http://schemas.microsoft.com/office/drawing/2014/main" id="{B5228DF4-225D-834B-A456-077E189D3E0E}"/>
                  </a:ext>
                </a:extLst>
              </p:cNvPr>
              <p:cNvSpPr txBox="1"/>
              <p:nvPr/>
            </p:nvSpPr>
            <p:spPr>
              <a:xfrm>
                <a:off x="850394" y="1140794"/>
                <a:ext cx="5418060" cy="369332"/>
              </a:xfrm>
              <a:prstGeom prst="rect">
                <a:avLst/>
              </a:prstGeom>
              <a:solidFill>
                <a:schemeClr val="bg1"/>
              </a:solid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Importance of features in predicting ticket price</a:t>
                </a:r>
              </a:p>
            </p:txBody>
          </p:sp>
          <p:sp>
            <p:nvSpPr>
              <p:cNvPr id="10" name="TextBox 9">
                <a:extLst>
                  <a:ext uri="{FF2B5EF4-FFF2-40B4-BE49-F238E27FC236}">
                    <a16:creationId xmlns:a16="http://schemas.microsoft.com/office/drawing/2014/main" id="{393156BB-BCA2-374F-9BA1-55242E73A347}"/>
                  </a:ext>
                </a:extLst>
              </p:cNvPr>
              <p:cNvSpPr txBox="1"/>
              <p:nvPr/>
            </p:nvSpPr>
            <p:spPr>
              <a:xfrm>
                <a:off x="3790338" y="5080822"/>
                <a:ext cx="721505" cy="276999"/>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feature</a:t>
                </a:r>
              </a:p>
            </p:txBody>
          </p:sp>
          <p:sp>
            <p:nvSpPr>
              <p:cNvPr id="11" name="TextBox 10">
                <a:extLst>
                  <a:ext uri="{FF2B5EF4-FFF2-40B4-BE49-F238E27FC236}">
                    <a16:creationId xmlns:a16="http://schemas.microsoft.com/office/drawing/2014/main" id="{2399427C-5EF0-A348-827C-28335B98C743}"/>
                  </a:ext>
                </a:extLst>
              </p:cNvPr>
              <p:cNvSpPr txBox="1"/>
              <p:nvPr/>
            </p:nvSpPr>
            <p:spPr>
              <a:xfrm rot="16200000">
                <a:off x="-194504" y="2324357"/>
                <a:ext cx="1483890" cy="276999"/>
              </a:xfrm>
              <a:prstGeom prst="rect">
                <a:avLst/>
              </a:prstGeom>
              <a:solidFill>
                <a:schemeClr val="bg1"/>
              </a:solidFill>
            </p:spPr>
            <p:txBody>
              <a:bodyPr wrap="square" rtlCol="0">
                <a:spAutoFit/>
              </a:bodyPr>
              <a:lstStyle/>
              <a:p>
                <a:r>
                  <a:rPr lang="en-US" sz="1200" b="1" dirty="0">
                    <a:solidFill>
                      <a:srgbClr val="0070C0"/>
                    </a:solidFill>
                    <a:latin typeface="Arial" panose="020B0604020202020204" pitchFamily="34" charset="0"/>
                    <a:cs typeface="Arial" panose="020B0604020202020204" pitchFamily="34" charset="0"/>
                  </a:rPr>
                  <a:t>state</a:t>
                </a:r>
              </a:p>
            </p:txBody>
          </p:sp>
        </p:grpSp>
        <p:grpSp>
          <p:nvGrpSpPr>
            <p:cNvPr id="6" name="Group 5">
              <a:extLst>
                <a:ext uri="{FF2B5EF4-FFF2-40B4-BE49-F238E27FC236}">
                  <a16:creationId xmlns:a16="http://schemas.microsoft.com/office/drawing/2014/main" id="{6E69002B-D0CB-434C-BDD2-9F69C72F7972}"/>
                </a:ext>
              </a:extLst>
            </p:cNvPr>
            <p:cNvGrpSpPr>
              <a:grpSpLocks noChangeAspect="1"/>
            </p:cNvGrpSpPr>
            <p:nvPr/>
          </p:nvGrpSpPr>
          <p:grpSpPr>
            <a:xfrm>
              <a:off x="2920156" y="2075068"/>
              <a:ext cx="2926080" cy="1360253"/>
              <a:chOff x="8822307" y="2292350"/>
              <a:chExt cx="2923172" cy="1358900"/>
            </a:xfrm>
          </p:grpSpPr>
          <p:pic>
            <p:nvPicPr>
              <p:cNvPr id="7" name="Picture 6">
                <a:extLst>
                  <a:ext uri="{FF2B5EF4-FFF2-40B4-BE49-F238E27FC236}">
                    <a16:creationId xmlns:a16="http://schemas.microsoft.com/office/drawing/2014/main" id="{A57AA3EC-4153-8845-84FC-F6C92FF74A9E}"/>
                  </a:ext>
                </a:extLst>
              </p:cNvPr>
              <p:cNvPicPr>
                <a:picLocks noChangeAspect="1"/>
              </p:cNvPicPr>
              <p:nvPr/>
            </p:nvPicPr>
            <p:blipFill rotWithShape="1">
              <a:blip r:embed="rId3"/>
              <a:srcRect l="76323"/>
              <a:stretch/>
            </p:blipFill>
            <p:spPr>
              <a:xfrm>
                <a:off x="10551694" y="2292350"/>
                <a:ext cx="1193785" cy="1358900"/>
              </a:xfrm>
              <a:prstGeom prst="rect">
                <a:avLst/>
              </a:prstGeom>
            </p:spPr>
          </p:pic>
          <p:pic>
            <p:nvPicPr>
              <p:cNvPr id="8" name="Picture 7">
                <a:extLst>
                  <a:ext uri="{FF2B5EF4-FFF2-40B4-BE49-F238E27FC236}">
                    <a16:creationId xmlns:a16="http://schemas.microsoft.com/office/drawing/2014/main" id="{D6DF24C3-559C-B14A-98F2-CBD6B0B03F43}"/>
                  </a:ext>
                </a:extLst>
              </p:cNvPr>
              <p:cNvPicPr>
                <a:picLocks noChangeAspect="1"/>
              </p:cNvPicPr>
              <p:nvPr/>
            </p:nvPicPr>
            <p:blipFill rotWithShape="1">
              <a:blip r:embed="rId3"/>
              <a:srcRect r="62495"/>
              <a:stretch/>
            </p:blipFill>
            <p:spPr>
              <a:xfrm>
                <a:off x="8822307" y="2292350"/>
                <a:ext cx="1890979" cy="1358900"/>
              </a:xfrm>
              <a:prstGeom prst="rect">
                <a:avLst/>
              </a:prstGeom>
            </p:spPr>
          </p:pic>
        </p:grpSp>
        <p:sp>
          <p:nvSpPr>
            <p:cNvPr id="13" name="TextBox 12">
              <a:extLst>
                <a:ext uri="{FF2B5EF4-FFF2-40B4-BE49-F238E27FC236}">
                  <a16:creationId xmlns:a16="http://schemas.microsoft.com/office/drawing/2014/main" id="{8DCCAB40-C8B2-3349-B315-7C5882C34F91}"/>
                </a:ext>
              </a:extLst>
            </p:cNvPr>
            <p:cNvSpPr txBox="1"/>
            <p:nvPr/>
          </p:nvSpPr>
          <p:spPr>
            <a:xfrm>
              <a:off x="2886848" y="1696847"/>
              <a:ext cx="2792057" cy="323165"/>
            </a:xfrm>
            <a:prstGeom prst="rect">
              <a:avLst/>
            </a:prstGeom>
            <a:solidFill>
              <a:schemeClr val="bg1"/>
            </a:solidFill>
          </p:spPr>
          <p:txBody>
            <a:bodyPr wrap="square" rtlCol="0">
              <a:spAutoFit/>
            </a:bodyPr>
            <a:lstStyle/>
            <a:p>
              <a:r>
                <a:rPr lang="en-US" sz="1500" dirty="0">
                  <a:latin typeface="Arial" panose="020B0604020202020204" pitchFamily="34" charset="0"/>
                  <a:ea typeface="Malgun Gothic" panose="020B0503020000020004" pitchFamily="34" charset="-127"/>
                  <a:cs typeface="Arial" panose="020B0604020202020204" pitchFamily="34" charset="0"/>
                </a:rPr>
                <a:t>Importance score by feature</a:t>
              </a:r>
            </a:p>
          </p:txBody>
        </p:sp>
      </p:grpSp>
    </p:spTree>
    <p:extLst>
      <p:ext uri="{BB962C8B-B14F-4D97-AF65-F5344CB8AC3E}">
        <p14:creationId xmlns:p14="http://schemas.microsoft.com/office/powerpoint/2010/main" val="124817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87EE1C-1B05-4C41-BFAF-204F1620A402}"/>
              </a:ext>
            </a:extLst>
          </p:cNvPr>
          <p:cNvSpPr txBox="1">
            <a:spLocks/>
          </p:cNvSpPr>
          <p:nvPr/>
        </p:nvSpPr>
        <p:spPr>
          <a:xfrm>
            <a:off x="409074" y="385010"/>
            <a:ext cx="10491536" cy="84376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Revenue streams can be optimized to increase profitability at Big Mountain Ski Resort:</a:t>
            </a:r>
          </a:p>
        </p:txBody>
      </p:sp>
      <p:sp>
        <p:nvSpPr>
          <p:cNvPr id="7" name="TextBox 6">
            <a:extLst>
              <a:ext uri="{FF2B5EF4-FFF2-40B4-BE49-F238E27FC236}">
                <a16:creationId xmlns:a16="http://schemas.microsoft.com/office/drawing/2014/main" id="{136305E4-7C16-C94B-AE10-14217EEFA434}"/>
              </a:ext>
            </a:extLst>
          </p:cNvPr>
          <p:cNvSpPr txBox="1"/>
          <p:nvPr/>
        </p:nvSpPr>
        <p:spPr>
          <a:xfrm>
            <a:off x="409074" y="1490034"/>
            <a:ext cx="11398489" cy="526297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Big Mountain Ski Resort’s facilities and features justify an increase in ticket price. An initial increase of $2 per ticket would create $3.5M dollars per year in new revenue, enough to cover new annual costs associated with a recent lift addition as well as a new one. Positive customer response may justify further price increases.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Revenue can be increased by reducing operational costs associated with unpopular runs. One or two runs can be eliminated right away. Up to ten runs total may be eliminated if the results of ticket sales monitoring supports it.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addition of a new run and chair lift would improve key features related to ticket value at Big Mountain. Increasing vertical drop, number of runs, and total number of chairs will add $0.54 in ticket value and improve customer satisfaction.</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011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3422</TotalTime>
  <Words>750</Words>
  <Application>Microsoft Macintosh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Malgun Gothic</vt:lpstr>
      <vt:lpstr>Arial</vt:lpstr>
      <vt:lpstr>Calibri</vt:lpstr>
      <vt:lpstr>Calibri Light</vt:lpstr>
      <vt:lpstr>Office Theme</vt:lpstr>
      <vt:lpstr>How can Big Mountain resort cover $1.54M in new operational costs this year and up to $3.1M next year ticket price adjustment, cost-cutting at less profitable facilities, and investment in the most profitable facilities over the next two years? </vt:lpstr>
      <vt:lpstr>Key findings and recommendations:</vt:lpstr>
      <vt:lpstr>PowerPoint Presentation</vt:lpstr>
      <vt:lpstr>PowerPoint Presentation</vt:lpstr>
      <vt:lpstr>Cut costs by removing unpopular runs:</vt:lpstr>
      <vt:lpstr>Invest in upgrades to the most valuable features: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Sandidge</dc:creator>
  <cp:lastModifiedBy>Rebecca Sandidge</cp:lastModifiedBy>
  <cp:revision>45</cp:revision>
  <dcterms:created xsi:type="dcterms:W3CDTF">2022-05-07T03:37:11Z</dcterms:created>
  <dcterms:modified xsi:type="dcterms:W3CDTF">2022-05-10T19:43:13Z</dcterms:modified>
</cp:coreProperties>
</file>