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70" r:id="rId7"/>
    <p:sldId id="264" r:id="rId8"/>
    <p:sldId id="265" r:id="rId9"/>
    <p:sldId id="277" r:id="rId10"/>
    <p:sldId id="266" r:id="rId11"/>
    <p:sldId id="267" r:id="rId12"/>
    <p:sldId id="273" r:id="rId13"/>
    <p:sldId id="271" r:id="rId14"/>
    <p:sldId id="274" r:id="rId15"/>
    <p:sldId id="276" r:id="rId16"/>
    <p:sldId id="272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4"/>
    <a:srgbClr val="6A6E39"/>
    <a:srgbClr val="D8D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/>
    <p:restoredTop sz="72929"/>
  </p:normalViewPr>
  <p:slideViewPr>
    <p:cSldViewPr>
      <p:cViewPr varScale="1">
        <p:scale>
          <a:sx n="150" d="100"/>
          <a:sy n="150" d="100"/>
        </p:scale>
        <p:origin x="30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8F15A-7AD4-4FAC-B6D5-6A55835157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39F28C-3915-4110-BE85-965A359499E2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项目背景</a:t>
          </a:r>
        </a:p>
      </dgm:t>
    </dgm:pt>
    <dgm:pt modelId="{CBB1B7E2-E1BA-4AD4-B1E7-E4C66AE4A279}" type="parTrans" cxnId="{BE7CD538-EE8C-4CE7-B69E-D7231D0E8989}">
      <dgm:prSet/>
      <dgm:spPr/>
      <dgm:t>
        <a:bodyPr/>
        <a:lstStyle/>
        <a:p>
          <a:endParaRPr lang="zh-CN" altLang="en-US"/>
        </a:p>
      </dgm:t>
    </dgm:pt>
    <dgm:pt modelId="{2088D3E8-55C6-4DAF-8802-439D8E79F5D7}" type="sibTrans" cxnId="{BE7CD538-EE8C-4CE7-B69E-D7231D0E8989}">
      <dgm:prSet/>
      <dgm:spPr/>
      <dgm:t>
        <a:bodyPr/>
        <a:lstStyle/>
        <a:p>
          <a:endParaRPr lang="zh-CN" altLang="en-US"/>
        </a:p>
      </dgm:t>
    </dgm:pt>
    <dgm:pt modelId="{9023BF11-2137-4927-9AFE-AFBBD0F865E9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数据采集与处理</a:t>
          </a:r>
        </a:p>
      </dgm:t>
    </dgm:pt>
    <dgm:pt modelId="{D07F329E-6747-4418-8634-A998954C6D98}" type="parTrans" cxnId="{B719A2DB-F4EE-4D3E-BF09-CFE687377CD4}">
      <dgm:prSet/>
      <dgm:spPr/>
      <dgm:t>
        <a:bodyPr/>
        <a:lstStyle/>
        <a:p>
          <a:endParaRPr lang="zh-CN" altLang="en-US"/>
        </a:p>
      </dgm:t>
    </dgm:pt>
    <dgm:pt modelId="{6919FCCF-3AD5-4E3F-86E9-707176DF320F}" type="sibTrans" cxnId="{B719A2DB-F4EE-4D3E-BF09-CFE687377CD4}">
      <dgm:prSet/>
      <dgm:spPr/>
      <dgm:t>
        <a:bodyPr/>
        <a:lstStyle/>
        <a:p>
          <a:endParaRPr lang="zh-CN" altLang="en-US"/>
        </a:p>
      </dgm:t>
    </dgm:pt>
    <dgm:pt modelId="{D99D98A2-2E71-43F2-8525-6B124EBE02CD}">
      <dgm:prSet phldrT="[文本]"/>
      <dgm:spPr/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数据分析及可视化</a:t>
          </a:r>
        </a:p>
      </dgm:t>
    </dgm:pt>
    <dgm:pt modelId="{702DC94B-80E9-49FB-B4F3-C7F2293B5491}" type="parTrans" cxnId="{929D7F3D-74D3-4CC5-A55D-787AA9B02AE7}">
      <dgm:prSet/>
      <dgm:spPr/>
      <dgm:t>
        <a:bodyPr/>
        <a:lstStyle/>
        <a:p>
          <a:endParaRPr lang="zh-CN" altLang="en-US"/>
        </a:p>
      </dgm:t>
    </dgm:pt>
    <dgm:pt modelId="{53886A6E-5242-4938-9656-954A9B911C74}" type="sibTrans" cxnId="{929D7F3D-74D3-4CC5-A55D-787AA9B02AE7}">
      <dgm:prSet/>
      <dgm:spPr/>
      <dgm:t>
        <a:bodyPr/>
        <a:lstStyle/>
        <a:p>
          <a:endParaRPr lang="zh-CN" altLang="en-US"/>
        </a:p>
      </dgm:t>
    </dgm:pt>
    <dgm:pt modelId="{2EDE4EB7-0827-401C-913C-166CA60CA614}">
      <dgm:prSet phldrT="[文本]"/>
      <dgm:spPr/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建模预测</a:t>
          </a:r>
        </a:p>
      </dgm:t>
    </dgm:pt>
    <dgm:pt modelId="{30660B9F-B092-4A82-A8CE-63DA05C50FEC}" type="parTrans" cxnId="{25EB64B3-6865-4A05-A6A7-566B90242488}">
      <dgm:prSet/>
      <dgm:spPr/>
      <dgm:t>
        <a:bodyPr/>
        <a:lstStyle/>
        <a:p>
          <a:endParaRPr lang="zh-CN" altLang="en-US"/>
        </a:p>
      </dgm:t>
    </dgm:pt>
    <dgm:pt modelId="{76BF7761-F70E-4229-9686-DB7F59AFB4DF}" type="sibTrans" cxnId="{25EB64B3-6865-4A05-A6A7-566B90242488}">
      <dgm:prSet/>
      <dgm:spPr/>
      <dgm:t>
        <a:bodyPr/>
        <a:lstStyle/>
        <a:p>
          <a:endParaRPr lang="zh-CN" altLang="en-US"/>
        </a:p>
      </dgm:t>
    </dgm:pt>
    <dgm:pt modelId="{AFD41718-9D33-4205-B8BC-A2519B874CD5}" type="pres">
      <dgm:prSet presAssocID="{B188F15A-7AD4-4FAC-B6D5-6A55835157E0}" presName="linear" presStyleCnt="0">
        <dgm:presLayoutVars>
          <dgm:dir/>
          <dgm:animLvl val="lvl"/>
          <dgm:resizeHandles val="exact"/>
        </dgm:presLayoutVars>
      </dgm:prSet>
      <dgm:spPr/>
    </dgm:pt>
    <dgm:pt modelId="{9FF9E588-9E23-4954-9744-50563DA23824}" type="pres">
      <dgm:prSet presAssocID="{A739F28C-3915-4110-BE85-965A359499E2}" presName="parentLin" presStyleCnt="0"/>
      <dgm:spPr/>
    </dgm:pt>
    <dgm:pt modelId="{DB090CEF-1544-4451-A357-F54A1B36836B}" type="pres">
      <dgm:prSet presAssocID="{A739F28C-3915-4110-BE85-965A359499E2}" presName="parentLeftMargin" presStyleLbl="node1" presStyleIdx="0" presStyleCnt="4"/>
      <dgm:spPr/>
    </dgm:pt>
    <dgm:pt modelId="{8BAC6F7B-55C7-4026-8A7D-327777084EBC}" type="pres">
      <dgm:prSet presAssocID="{A739F28C-3915-4110-BE85-965A359499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8C91B2-7D92-4CF5-8352-80896C4F0F8E}" type="pres">
      <dgm:prSet presAssocID="{A739F28C-3915-4110-BE85-965A359499E2}" presName="negativeSpace" presStyleCnt="0"/>
      <dgm:spPr/>
    </dgm:pt>
    <dgm:pt modelId="{EE7E7144-635E-4303-B945-4510BCD95874}" type="pres">
      <dgm:prSet presAssocID="{A739F28C-3915-4110-BE85-965A359499E2}" presName="childText" presStyleLbl="conFgAcc1" presStyleIdx="0" presStyleCnt="4">
        <dgm:presLayoutVars>
          <dgm:bulletEnabled val="1"/>
        </dgm:presLayoutVars>
      </dgm:prSet>
      <dgm:spPr/>
    </dgm:pt>
    <dgm:pt modelId="{29C7411B-5F04-4AB3-9E80-1E1954CA27C1}" type="pres">
      <dgm:prSet presAssocID="{2088D3E8-55C6-4DAF-8802-439D8E79F5D7}" presName="spaceBetweenRectangles" presStyleCnt="0"/>
      <dgm:spPr/>
    </dgm:pt>
    <dgm:pt modelId="{46AE60FC-5789-417C-9A28-65B183DB4F09}" type="pres">
      <dgm:prSet presAssocID="{9023BF11-2137-4927-9AFE-AFBBD0F865E9}" presName="parentLin" presStyleCnt="0"/>
      <dgm:spPr/>
    </dgm:pt>
    <dgm:pt modelId="{4F68161A-681A-41AB-8AFB-9DCF5A4282BF}" type="pres">
      <dgm:prSet presAssocID="{9023BF11-2137-4927-9AFE-AFBBD0F865E9}" presName="parentLeftMargin" presStyleLbl="node1" presStyleIdx="0" presStyleCnt="4"/>
      <dgm:spPr/>
    </dgm:pt>
    <dgm:pt modelId="{0130519A-15FC-4841-8545-73E597E63F8E}" type="pres">
      <dgm:prSet presAssocID="{9023BF11-2137-4927-9AFE-AFBBD0F865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43356A-3B87-4492-8431-88CC17C533F1}" type="pres">
      <dgm:prSet presAssocID="{9023BF11-2137-4927-9AFE-AFBBD0F865E9}" presName="negativeSpace" presStyleCnt="0"/>
      <dgm:spPr/>
    </dgm:pt>
    <dgm:pt modelId="{8A377886-04F4-4286-8D8B-B7F9D929F254}" type="pres">
      <dgm:prSet presAssocID="{9023BF11-2137-4927-9AFE-AFBBD0F865E9}" presName="childText" presStyleLbl="conFgAcc1" presStyleIdx="1" presStyleCnt="4">
        <dgm:presLayoutVars>
          <dgm:bulletEnabled val="1"/>
        </dgm:presLayoutVars>
      </dgm:prSet>
      <dgm:spPr/>
    </dgm:pt>
    <dgm:pt modelId="{6A60932A-FFD1-4D61-B8D3-B93BB0649668}" type="pres">
      <dgm:prSet presAssocID="{6919FCCF-3AD5-4E3F-86E9-707176DF320F}" presName="spaceBetweenRectangles" presStyleCnt="0"/>
      <dgm:spPr/>
    </dgm:pt>
    <dgm:pt modelId="{A451DF0B-5E71-4A80-8A12-978AE304644E}" type="pres">
      <dgm:prSet presAssocID="{D99D98A2-2E71-43F2-8525-6B124EBE02CD}" presName="parentLin" presStyleCnt="0"/>
      <dgm:spPr/>
    </dgm:pt>
    <dgm:pt modelId="{F9B742B1-7227-4E43-B885-D76B0E571722}" type="pres">
      <dgm:prSet presAssocID="{D99D98A2-2E71-43F2-8525-6B124EBE02CD}" presName="parentLeftMargin" presStyleLbl="node1" presStyleIdx="1" presStyleCnt="4"/>
      <dgm:spPr/>
    </dgm:pt>
    <dgm:pt modelId="{27A6A3E3-ED95-46DB-8585-F64EC48D24BB}" type="pres">
      <dgm:prSet presAssocID="{D99D98A2-2E71-43F2-8525-6B124EBE02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2FF74B-D960-4491-8049-BA47DD1F185D}" type="pres">
      <dgm:prSet presAssocID="{D99D98A2-2E71-43F2-8525-6B124EBE02CD}" presName="negativeSpace" presStyleCnt="0"/>
      <dgm:spPr/>
    </dgm:pt>
    <dgm:pt modelId="{000B5461-225C-4483-B35C-E613569CC1B2}" type="pres">
      <dgm:prSet presAssocID="{D99D98A2-2E71-43F2-8525-6B124EBE02CD}" presName="childText" presStyleLbl="conFgAcc1" presStyleIdx="2" presStyleCnt="4">
        <dgm:presLayoutVars>
          <dgm:bulletEnabled val="1"/>
        </dgm:presLayoutVars>
      </dgm:prSet>
      <dgm:spPr/>
    </dgm:pt>
    <dgm:pt modelId="{765E7FF2-3F48-431F-A299-A3F721BA8CBD}" type="pres">
      <dgm:prSet presAssocID="{53886A6E-5242-4938-9656-954A9B911C74}" presName="spaceBetweenRectangles" presStyleCnt="0"/>
      <dgm:spPr/>
    </dgm:pt>
    <dgm:pt modelId="{54DC00D3-4B82-4A0E-B12F-EE8D6335585D}" type="pres">
      <dgm:prSet presAssocID="{2EDE4EB7-0827-401C-913C-166CA60CA614}" presName="parentLin" presStyleCnt="0"/>
      <dgm:spPr/>
    </dgm:pt>
    <dgm:pt modelId="{87B63921-6667-4608-AA1D-914ECA0A0B76}" type="pres">
      <dgm:prSet presAssocID="{2EDE4EB7-0827-401C-913C-166CA60CA614}" presName="parentLeftMargin" presStyleLbl="node1" presStyleIdx="2" presStyleCnt="4"/>
      <dgm:spPr/>
    </dgm:pt>
    <dgm:pt modelId="{D69384EB-7DAE-4969-AAD0-C1E6F4A4FCF3}" type="pres">
      <dgm:prSet presAssocID="{2EDE4EB7-0827-401C-913C-166CA60CA6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E2E554A-E8F4-4928-B855-736DC18F8949}" type="pres">
      <dgm:prSet presAssocID="{2EDE4EB7-0827-401C-913C-166CA60CA614}" presName="negativeSpace" presStyleCnt="0"/>
      <dgm:spPr/>
    </dgm:pt>
    <dgm:pt modelId="{FFA544C7-F572-4C8F-AC3C-BC538CD6797F}" type="pres">
      <dgm:prSet presAssocID="{2EDE4EB7-0827-401C-913C-166CA60CA6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914F29-BED0-4548-8857-22E8A236FFA7}" type="presOf" srcId="{9023BF11-2137-4927-9AFE-AFBBD0F865E9}" destId="{4F68161A-681A-41AB-8AFB-9DCF5A4282BF}" srcOrd="0" destOrd="0" presId="urn:microsoft.com/office/officeart/2005/8/layout/list1"/>
    <dgm:cxn modelId="{216ECA33-890C-4228-8D4B-7A99C31A5AC2}" type="presOf" srcId="{2EDE4EB7-0827-401C-913C-166CA60CA614}" destId="{87B63921-6667-4608-AA1D-914ECA0A0B76}" srcOrd="0" destOrd="0" presId="urn:microsoft.com/office/officeart/2005/8/layout/list1"/>
    <dgm:cxn modelId="{BE7CD538-EE8C-4CE7-B69E-D7231D0E8989}" srcId="{B188F15A-7AD4-4FAC-B6D5-6A55835157E0}" destId="{A739F28C-3915-4110-BE85-965A359499E2}" srcOrd="0" destOrd="0" parTransId="{CBB1B7E2-E1BA-4AD4-B1E7-E4C66AE4A279}" sibTransId="{2088D3E8-55C6-4DAF-8802-439D8E79F5D7}"/>
    <dgm:cxn modelId="{929D7F3D-74D3-4CC5-A55D-787AA9B02AE7}" srcId="{B188F15A-7AD4-4FAC-B6D5-6A55835157E0}" destId="{D99D98A2-2E71-43F2-8525-6B124EBE02CD}" srcOrd="2" destOrd="0" parTransId="{702DC94B-80E9-49FB-B4F3-C7F2293B5491}" sibTransId="{53886A6E-5242-4938-9656-954A9B911C74}"/>
    <dgm:cxn modelId="{D8A47C6D-B02D-4C27-ABB9-93E735E01A16}" type="presOf" srcId="{D99D98A2-2E71-43F2-8525-6B124EBE02CD}" destId="{F9B742B1-7227-4E43-B885-D76B0E571722}" srcOrd="0" destOrd="0" presId="urn:microsoft.com/office/officeart/2005/8/layout/list1"/>
    <dgm:cxn modelId="{D1342A7D-2B01-444F-BA89-6292C831A6E3}" type="presOf" srcId="{A739F28C-3915-4110-BE85-965A359499E2}" destId="{8BAC6F7B-55C7-4026-8A7D-327777084EBC}" srcOrd="1" destOrd="0" presId="urn:microsoft.com/office/officeart/2005/8/layout/list1"/>
    <dgm:cxn modelId="{75F636A7-63E5-4DA2-99D3-4CC3E2828EB2}" type="presOf" srcId="{B188F15A-7AD4-4FAC-B6D5-6A55835157E0}" destId="{AFD41718-9D33-4205-B8BC-A2519B874CD5}" srcOrd="0" destOrd="0" presId="urn:microsoft.com/office/officeart/2005/8/layout/list1"/>
    <dgm:cxn modelId="{25EB64B3-6865-4A05-A6A7-566B90242488}" srcId="{B188F15A-7AD4-4FAC-B6D5-6A55835157E0}" destId="{2EDE4EB7-0827-401C-913C-166CA60CA614}" srcOrd="3" destOrd="0" parTransId="{30660B9F-B092-4A82-A8CE-63DA05C50FEC}" sibTransId="{76BF7761-F70E-4229-9686-DB7F59AFB4DF}"/>
    <dgm:cxn modelId="{398146D9-67D7-43EE-89E5-0A5ED70CEFCE}" type="presOf" srcId="{9023BF11-2137-4927-9AFE-AFBBD0F865E9}" destId="{0130519A-15FC-4841-8545-73E597E63F8E}" srcOrd="1" destOrd="0" presId="urn:microsoft.com/office/officeart/2005/8/layout/list1"/>
    <dgm:cxn modelId="{B719A2DB-F4EE-4D3E-BF09-CFE687377CD4}" srcId="{B188F15A-7AD4-4FAC-B6D5-6A55835157E0}" destId="{9023BF11-2137-4927-9AFE-AFBBD0F865E9}" srcOrd="1" destOrd="0" parTransId="{D07F329E-6747-4418-8634-A998954C6D98}" sibTransId="{6919FCCF-3AD5-4E3F-86E9-707176DF320F}"/>
    <dgm:cxn modelId="{C0C5A5DE-C01A-492E-9A7E-E9235952ECE1}" type="presOf" srcId="{A739F28C-3915-4110-BE85-965A359499E2}" destId="{DB090CEF-1544-4451-A357-F54A1B36836B}" srcOrd="0" destOrd="0" presId="urn:microsoft.com/office/officeart/2005/8/layout/list1"/>
    <dgm:cxn modelId="{A3B6BEE3-90C0-4966-94BB-246851988CDE}" type="presOf" srcId="{2EDE4EB7-0827-401C-913C-166CA60CA614}" destId="{D69384EB-7DAE-4969-AAD0-C1E6F4A4FCF3}" srcOrd="1" destOrd="0" presId="urn:microsoft.com/office/officeart/2005/8/layout/list1"/>
    <dgm:cxn modelId="{12B346FF-CEC5-4112-8B44-2B96A082ED32}" type="presOf" srcId="{D99D98A2-2E71-43F2-8525-6B124EBE02CD}" destId="{27A6A3E3-ED95-46DB-8585-F64EC48D24BB}" srcOrd="1" destOrd="0" presId="urn:microsoft.com/office/officeart/2005/8/layout/list1"/>
    <dgm:cxn modelId="{47EF2B71-1D9A-42CB-A6F6-0CBBA9118A88}" type="presParOf" srcId="{AFD41718-9D33-4205-B8BC-A2519B874CD5}" destId="{9FF9E588-9E23-4954-9744-50563DA23824}" srcOrd="0" destOrd="0" presId="urn:microsoft.com/office/officeart/2005/8/layout/list1"/>
    <dgm:cxn modelId="{6513BA92-772C-45AE-9E5B-A314CEDAB363}" type="presParOf" srcId="{9FF9E588-9E23-4954-9744-50563DA23824}" destId="{DB090CEF-1544-4451-A357-F54A1B36836B}" srcOrd="0" destOrd="0" presId="urn:microsoft.com/office/officeart/2005/8/layout/list1"/>
    <dgm:cxn modelId="{92C7D7E1-0284-4BA9-9ACF-A41B27F0A455}" type="presParOf" srcId="{9FF9E588-9E23-4954-9744-50563DA23824}" destId="{8BAC6F7B-55C7-4026-8A7D-327777084EBC}" srcOrd="1" destOrd="0" presId="urn:microsoft.com/office/officeart/2005/8/layout/list1"/>
    <dgm:cxn modelId="{D46D56F8-1494-425B-AB4C-D11390D34F7B}" type="presParOf" srcId="{AFD41718-9D33-4205-B8BC-A2519B874CD5}" destId="{2D8C91B2-7D92-4CF5-8352-80896C4F0F8E}" srcOrd="1" destOrd="0" presId="urn:microsoft.com/office/officeart/2005/8/layout/list1"/>
    <dgm:cxn modelId="{DF2B4E8F-898C-4C00-9E99-50E69761A94D}" type="presParOf" srcId="{AFD41718-9D33-4205-B8BC-A2519B874CD5}" destId="{EE7E7144-635E-4303-B945-4510BCD95874}" srcOrd="2" destOrd="0" presId="urn:microsoft.com/office/officeart/2005/8/layout/list1"/>
    <dgm:cxn modelId="{DC7093F2-0BB1-4B66-9796-D9B2FD310AEB}" type="presParOf" srcId="{AFD41718-9D33-4205-B8BC-A2519B874CD5}" destId="{29C7411B-5F04-4AB3-9E80-1E1954CA27C1}" srcOrd="3" destOrd="0" presId="urn:microsoft.com/office/officeart/2005/8/layout/list1"/>
    <dgm:cxn modelId="{BFCF92B2-E8AF-4B05-B959-1B40E17A605E}" type="presParOf" srcId="{AFD41718-9D33-4205-B8BC-A2519B874CD5}" destId="{46AE60FC-5789-417C-9A28-65B183DB4F09}" srcOrd="4" destOrd="0" presId="urn:microsoft.com/office/officeart/2005/8/layout/list1"/>
    <dgm:cxn modelId="{EAFC8D31-918A-402B-A55B-1E5A3E3482E3}" type="presParOf" srcId="{46AE60FC-5789-417C-9A28-65B183DB4F09}" destId="{4F68161A-681A-41AB-8AFB-9DCF5A4282BF}" srcOrd="0" destOrd="0" presId="urn:microsoft.com/office/officeart/2005/8/layout/list1"/>
    <dgm:cxn modelId="{3EFA39BD-BE05-4DB4-9D1E-98995D7AA5FB}" type="presParOf" srcId="{46AE60FC-5789-417C-9A28-65B183DB4F09}" destId="{0130519A-15FC-4841-8545-73E597E63F8E}" srcOrd="1" destOrd="0" presId="urn:microsoft.com/office/officeart/2005/8/layout/list1"/>
    <dgm:cxn modelId="{FB0977FB-7540-48B8-BF13-B3CEE1095DC4}" type="presParOf" srcId="{AFD41718-9D33-4205-B8BC-A2519B874CD5}" destId="{3F43356A-3B87-4492-8431-88CC17C533F1}" srcOrd="5" destOrd="0" presId="urn:microsoft.com/office/officeart/2005/8/layout/list1"/>
    <dgm:cxn modelId="{EAF1C3D1-6F35-4BF7-869D-4B3CDD513919}" type="presParOf" srcId="{AFD41718-9D33-4205-B8BC-A2519B874CD5}" destId="{8A377886-04F4-4286-8D8B-B7F9D929F254}" srcOrd="6" destOrd="0" presId="urn:microsoft.com/office/officeart/2005/8/layout/list1"/>
    <dgm:cxn modelId="{87748655-BA7B-4E92-A78A-0AD656C6E981}" type="presParOf" srcId="{AFD41718-9D33-4205-B8BC-A2519B874CD5}" destId="{6A60932A-FFD1-4D61-B8D3-B93BB0649668}" srcOrd="7" destOrd="0" presId="urn:microsoft.com/office/officeart/2005/8/layout/list1"/>
    <dgm:cxn modelId="{942894D2-283D-4CBF-97C2-44C9D9DEB42B}" type="presParOf" srcId="{AFD41718-9D33-4205-B8BC-A2519B874CD5}" destId="{A451DF0B-5E71-4A80-8A12-978AE304644E}" srcOrd="8" destOrd="0" presId="urn:microsoft.com/office/officeart/2005/8/layout/list1"/>
    <dgm:cxn modelId="{BC667A6D-C233-4992-93DF-0754502243E1}" type="presParOf" srcId="{A451DF0B-5E71-4A80-8A12-978AE304644E}" destId="{F9B742B1-7227-4E43-B885-D76B0E571722}" srcOrd="0" destOrd="0" presId="urn:microsoft.com/office/officeart/2005/8/layout/list1"/>
    <dgm:cxn modelId="{8B6F4FB1-F36B-41B5-998E-3947E060CCD7}" type="presParOf" srcId="{A451DF0B-5E71-4A80-8A12-978AE304644E}" destId="{27A6A3E3-ED95-46DB-8585-F64EC48D24BB}" srcOrd="1" destOrd="0" presId="urn:microsoft.com/office/officeart/2005/8/layout/list1"/>
    <dgm:cxn modelId="{259FDA4D-3992-4F92-A158-DEBCE0FB2A17}" type="presParOf" srcId="{AFD41718-9D33-4205-B8BC-A2519B874CD5}" destId="{422FF74B-D960-4491-8049-BA47DD1F185D}" srcOrd="9" destOrd="0" presId="urn:microsoft.com/office/officeart/2005/8/layout/list1"/>
    <dgm:cxn modelId="{BB595FE9-685F-4246-AB25-2F7B5C91D1ED}" type="presParOf" srcId="{AFD41718-9D33-4205-B8BC-A2519B874CD5}" destId="{000B5461-225C-4483-B35C-E613569CC1B2}" srcOrd="10" destOrd="0" presId="urn:microsoft.com/office/officeart/2005/8/layout/list1"/>
    <dgm:cxn modelId="{5632635B-EEA5-4EDF-8DCB-5DDE49B2D615}" type="presParOf" srcId="{AFD41718-9D33-4205-B8BC-A2519B874CD5}" destId="{765E7FF2-3F48-431F-A299-A3F721BA8CBD}" srcOrd="11" destOrd="0" presId="urn:microsoft.com/office/officeart/2005/8/layout/list1"/>
    <dgm:cxn modelId="{84B898F7-C3F6-4773-ABE3-9615BF73A62B}" type="presParOf" srcId="{AFD41718-9D33-4205-B8BC-A2519B874CD5}" destId="{54DC00D3-4B82-4A0E-B12F-EE8D6335585D}" srcOrd="12" destOrd="0" presId="urn:microsoft.com/office/officeart/2005/8/layout/list1"/>
    <dgm:cxn modelId="{E669B8C3-A5B0-4670-8188-0F86E4FD0CC1}" type="presParOf" srcId="{54DC00D3-4B82-4A0E-B12F-EE8D6335585D}" destId="{87B63921-6667-4608-AA1D-914ECA0A0B76}" srcOrd="0" destOrd="0" presId="urn:microsoft.com/office/officeart/2005/8/layout/list1"/>
    <dgm:cxn modelId="{3B6A7092-2952-4831-ABE7-841DD3F14748}" type="presParOf" srcId="{54DC00D3-4B82-4A0E-B12F-EE8D6335585D}" destId="{D69384EB-7DAE-4969-AAD0-C1E6F4A4FCF3}" srcOrd="1" destOrd="0" presId="urn:microsoft.com/office/officeart/2005/8/layout/list1"/>
    <dgm:cxn modelId="{6A33BD97-7FB0-4F08-99D5-7A7CC1BFB116}" type="presParOf" srcId="{AFD41718-9D33-4205-B8BC-A2519B874CD5}" destId="{8E2E554A-E8F4-4928-B855-736DC18F8949}" srcOrd="13" destOrd="0" presId="urn:microsoft.com/office/officeart/2005/8/layout/list1"/>
    <dgm:cxn modelId="{364C47EE-CD0C-4AE6-BE63-2A7388425D12}" type="presParOf" srcId="{AFD41718-9D33-4205-B8BC-A2519B874CD5}" destId="{FFA544C7-F572-4C8F-AC3C-BC538CD6797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C9DB43-9460-4D31-9897-894F087EA6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153A8C-4C66-4D6B-9EDE-63705042B31F}">
      <dgm:prSet phldrT="[文本]"/>
      <dgm:spPr/>
      <dgm:t>
        <a:bodyPr/>
        <a:lstStyle/>
        <a:p>
          <a:r>
            <a:rPr lang="zh-CN" altLang="en-US" dirty="0"/>
            <a:t>数据抓取与处理</a:t>
          </a:r>
        </a:p>
      </dgm:t>
    </dgm:pt>
    <dgm:pt modelId="{056B6BFD-934F-4046-ADDF-0139C0649720}" type="parTrans" cxnId="{E331D75C-C003-474D-A26B-3BDAD0B908C8}">
      <dgm:prSet/>
      <dgm:spPr/>
      <dgm:t>
        <a:bodyPr/>
        <a:lstStyle/>
        <a:p>
          <a:endParaRPr lang="zh-CN" altLang="en-US"/>
        </a:p>
      </dgm:t>
    </dgm:pt>
    <dgm:pt modelId="{C9B06561-6736-4CC1-B1CC-316A8872D3FF}" type="sibTrans" cxnId="{E331D75C-C003-474D-A26B-3BDAD0B908C8}">
      <dgm:prSet/>
      <dgm:spPr/>
      <dgm:t>
        <a:bodyPr/>
        <a:lstStyle/>
        <a:p>
          <a:endParaRPr lang="zh-CN" altLang="en-US"/>
        </a:p>
      </dgm:t>
    </dgm:pt>
    <dgm:pt modelId="{35C3AAC4-74B1-4931-B405-8490C5F80A07}">
      <dgm:prSet phldrT="[文本]"/>
      <dgm:spPr/>
      <dgm:t>
        <a:bodyPr/>
        <a:lstStyle/>
        <a:p>
          <a:r>
            <a:rPr lang="zh-CN" altLang="en-US" dirty="0"/>
            <a:t>模型构建与训练</a:t>
          </a:r>
        </a:p>
      </dgm:t>
    </dgm:pt>
    <dgm:pt modelId="{2A240026-F971-4F4C-ABF8-4F99AAD47166}" type="parTrans" cxnId="{4158A03D-64DB-4B70-8416-FF80A7FAD41B}">
      <dgm:prSet/>
      <dgm:spPr/>
      <dgm:t>
        <a:bodyPr/>
        <a:lstStyle/>
        <a:p>
          <a:endParaRPr lang="zh-CN" altLang="en-US"/>
        </a:p>
      </dgm:t>
    </dgm:pt>
    <dgm:pt modelId="{61A4FA3D-C35E-4FAF-9EDF-DC9AB4CEC80B}" type="sibTrans" cxnId="{4158A03D-64DB-4B70-8416-FF80A7FAD41B}">
      <dgm:prSet/>
      <dgm:spPr/>
      <dgm:t>
        <a:bodyPr/>
        <a:lstStyle/>
        <a:p>
          <a:endParaRPr lang="zh-CN" altLang="en-US"/>
        </a:p>
      </dgm:t>
    </dgm:pt>
    <dgm:pt modelId="{90A62AFE-A3D2-41D5-8806-322ABB52FAE1}">
      <dgm:prSet phldrT="[文本]"/>
      <dgm:spPr/>
      <dgm:t>
        <a:bodyPr/>
        <a:lstStyle/>
        <a:p>
          <a:r>
            <a:rPr lang="zh-CN" altLang="en-US" dirty="0"/>
            <a:t>模型效果检验</a:t>
          </a:r>
        </a:p>
      </dgm:t>
    </dgm:pt>
    <dgm:pt modelId="{1D483560-7280-44A1-A37F-933C73DA980B}" type="parTrans" cxnId="{89A39E92-1CAB-4C9E-9C54-C36C66EC1602}">
      <dgm:prSet/>
      <dgm:spPr/>
      <dgm:t>
        <a:bodyPr/>
        <a:lstStyle/>
        <a:p>
          <a:endParaRPr lang="zh-CN" altLang="en-US"/>
        </a:p>
      </dgm:t>
    </dgm:pt>
    <dgm:pt modelId="{3C5D29CA-2646-46CB-B3AD-0988740CEC36}" type="sibTrans" cxnId="{89A39E92-1CAB-4C9E-9C54-C36C66EC1602}">
      <dgm:prSet/>
      <dgm:spPr/>
      <dgm:t>
        <a:bodyPr/>
        <a:lstStyle/>
        <a:p>
          <a:endParaRPr lang="zh-CN" altLang="en-US"/>
        </a:p>
      </dgm:t>
    </dgm:pt>
    <dgm:pt modelId="{1155884B-837D-4C32-9D35-308DDF7BC41F}">
      <dgm:prSet phldrT="[文本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/>
            <a:t>数据可视化</a:t>
          </a:r>
        </a:p>
      </dgm:t>
    </dgm:pt>
    <dgm:pt modelId="{B166FF6F-295B-4D01-8D80-FC103F3DB2B7}" type="parTrans" cxnId="{F07E786C-3AA6-47FB-892E-D588738BA39F}">
      <dgm:prSet/>
      <dgm:spPr/>
      <dgm:t>
        <a:bodyPr/>
        <a:lstStyle/>
        <a:p>
          <a:endParaRPr lang="zh-CN" altLang="en-US"/>
        </a:p>
      </dgm:t>
    </dgm:pt>
    <dgm:pt modelId="{10BFC44F-915A-4EA2-A538-3984539EB095}" type="sibTrans" cxnId="{F07E786C-3AA6-47FB-892E-D588738BA39F}">
      <dgm:prSet/>
      <dgm:spPr/>
      <dgm:t>
        <a:bodyPr/>
        <a:lstStyle/>
        <a:p>
          <a:endParaRPr lang="zh-CN" altLang="en-US"/>
        </a:p>
      </dgm:t>
    </dgm:pt>
    <dgm:pt modelId="{501585CC-8174-4A55-954E-597B8DD566BF}" type="pres">
      <dgm:prSet presAssocID="{64C9DB43-9460-4D31-9897-894F087EA67F}" presName="diagram" presStyleCnt="0">
        <dgm:presLayoutVars>
          <dgm:dir/>
          <dgm:resizeHandles val="exact"/>
        </dgm:presLayoutVars>
      </dgm:prSet>
      <dgm:spPr/>
    </dgm:pt>
    <dgm:pt modelId="{CEDD304A-95FF-4E18-913A-3BF5F5590B28}" type="pres">
      <dgm:prSet presAssocID="{68153A8C-4C66-4D6B-9EDE-63705042B31F}" presName="node" presStyleLbl="node1" presStyleIdx="0" presStyleCnt="4">
        <dgm:presLayoutVars>
          <dgm:bulletEnabled val="1"/>
        </dgm:presLayoutVars>
      </dgm:prSet>
      <dgm:spPr/>
    </dgm:pt>
    <dgm:pt modelId="{C3FD7225-0A47-4B8A-987F-F99D7008F600}" type="pres">
      <dgm:prSet presAssocID="{C9B06561-6736-4CC1-B1CC-316A8872D3FF}" presName="sibTrans" presStyleCnt="0"/>
      <dgm:spPr/>
    </dgm:pt>
    <dgm:pt modelId="{A469A050-4E09-4AFB-B21F-A0F1E6828B4D}" type="pres">
      <dgm:prSet presAssocID="{35C3AAC4-74B1-4931-B405-8490C5F80A07}" presName="node" presStyleLbl="node1" presStyleIdx="1" presStyleCnt="4">
        <dgm:presLayoutVars>
          <dgm:bulletEnabled val="1"/>
        </dgm:presLayoutVars>
      </dgm:prSet>
      <dgm:spPr/>
    </dgm:pt>
    <dgm:pt modelId="{666AE33B-F571-4402-8C31-310A2CF08847}" type="pres">
      <dgm:prSet presAssocID="{61A4FA3D-C35E-4FAF-9EDF-DC9AB4CEC80B}" presName="sibTrans" presStyleCnt="0"/>
      <dgm:spPr/>
    </dgm:pt>
    <dgm:pt modelId="{033C6DE8-9CF6-4EF7-8719-30E1840FD3EE}" type="pres">
      <dgm:prSet presAssocID="{90A62AFE-A3D2-41D5-8806-322ABB52FAE1}" presName="node" presStyleLbl="node1" presStyleIdx="2" presStyleCnt="4">
        <dgm:presLayoutVars>
          <dgm:bulletEnabled val="1"/>
        </dgm:presLayoutVars>
      </dgm:prSet>
      <dgm:spPr/>
    </dgm:pt>
    <dgm:pt modelId="{EADDFDAE-1A51-44BF-9ED4-3A53B22F018D}" type="pres">
      <dgm:prSet presAssocID="{3C5D29CA-2646-46CB-B3AD-0988740CEC36}" presName="sibTrans" presStyleCnt="0"/>
      <dgm:spPr/>
    </dgm:pt>
    <dgm:pt modelId="{50E51BD0-ED05-43CE-9889-73C7DDFE30C9}" type="pres">
      <dgm:prSet presAssocID="{1155884B-837D-4C32-9D35-308DDF7BC41F}" presName="node" presStyleLbl="node1" presStyleIdx="3" presStyleCnt="4">
        <dgm:presLayoutVars>
          <dgm:bulletEnabled val="1"/>
        </dgm:presLayoutVars>
      </dgm:prSet>
      <dgm:spPr/>
    </dgm:pt>
  </dgm:ptLst>
  <dgm:cxnLst>
    <dgm:cxn modelId="{E69C7C25-D973-4D3D-BCA6-00174B5AB3AB}" type="presOf" srcId="{1155884B-837D-4C32-9D35-308DDF7BC41F}" destId="{50E51BD0-ED05-43CE-9889-73C7DDFE30C9}" srcOrd="0" destOrd="0" presId="urn:microsoft.com/office/officeart/2005/8/layout/default"/>
    <dgm:cxn modelId="{4158A03D-64DB-4B70-8416-FF80A7FAD41B}" srcId="{64C9DB43-9460-4D31-9897-894F087EA67F}" destId="{35C3AAC4-74B1-4931-B405-8490C5F80A07}" srcOrd="1" destOrd="0" parTransId="{2A240026-F971-4F4C-ABF8-4F99AAD47166}" sibTransId="{61A4FA3D-C35E-4FAF-9EDF-DC9AB4CEC80B}"/>
    <dgm:cxn modelId="{3A3FB140-C06E-4BC8-89CA-F8A1B45FD0C3}" type="presOf" srcId="{68153A8C-4C66-4D6B-9EDE-63705042B31F}" destId="{CEDD304A-95FF-4E18-913A-3BF5F5590B28}" srcOrd="0" destOrd="0" presId="urn:microsoft.com/office/officeart/2005/8/layout/default"/>
    <dgm:cxn modelId="{008B1B42-64AE-4334-A01E-A6BF92961167}" type="presOf" srcId="{64C9DB43-9460-4D31-9897-894F087EA67F}" destId="{501585CC-8174-4A55-954E-597B8DD566BF}" srcOrd="0" destOrd="0" presId="urn:microsoft.com/office/officeart/2005/8/layout/default"/>
    <dgm:cxn modelId="{E331D75C-C003-474D-A26B-3BDAD0B908C8}" srcId="{64C9DB43-9460-4D31-9897-894F087EA67F}" destId="{68153A8C-4C66-4D6B-9EDE-63705042B31F}" srcOrd="0" destOrd="0" parTransId="{056B6BFD-934F-4046-ADDF-0139C0649720}" sibTransId="{C9B06561-6736-4CC1-B1CC-316A8872D3FF}"/>
    <dgm:cxn modelId="{F07E786C-3AA6-47FB-892E-D588738BA39F}" srcId="{64C9DB43-9460-4D31-9897-894F087EA67F}" destId="{1155884B-837D-4C32-9D35-308DDF7BC41F}" srcOrd="3" destOrd="0" parTransId="{B166FF6F-295B-4D01-8D80-FC103F3DB2B7}" sibTransId="{10BFC44F-915A-4EA2-A538-3984539EB095}"/>
    <dgm:cxn modelId="{7CAFA676-AB3D-47ED-9500-01BC111C58AE}" type="presOf" srcId="{90A62AFE-A3D2-41D5-8806-322ABB52FAE1}" destId="{033C6DE8-9CF6-4EF7-8719-30E1840FD3EE}" srcOrd="0" destOrd="0" presId="urn:microsoft.com/office/officeart/2005/8/layout/default"/>
    <dgm:cxn modelId="{89A39E92-1CAB-4C9E-9C54-C36C66EC1602}" srcId="{64C9DB43-9460-4D31-9897-894F087EA67F}" destId="{90A62AFE-A3D2-41D5-8806-322ABB52FAE1}" srcOrd="2" destOrd="0" parTransId="{1D483560-7280-44A1-A37F-933C73DA980B}" sibTransId="{3C5D29CA-2646-46CB-B3AD-0988740CEC36}"/>
    <dgm:cxn modelId="{ED7C7DAC-D0C9-4CED-AABF-493A1CC5F605}" type="presOf" srcId="{35C3AAC4-74B1-4931-B405-8490C5F80A07}" destId="{A469A050-4E09-4AFB-B21F-A0F1E6828B4D}" srcOrd="0" destOrd="0" presId="urn:microsoft.com/office/officeart/2005/8/layout/default"/>
    <dgm:cxn modelId="{4B857246-3EC1-492F-842C-BD3CE6F666E4}" type="presParOf" srcId="{501585CC-8174-4A55-954E-597B8DD566BF}" destId="{CEDD304A-95FF-4E18-913A-3BF5F5590B28}" srcOrd="0" destOrd="0" presId="urn:microsoft.com/office/officeart/2005/8/layout/default"/>
    <dgm:cxn modelId="{8EF10822-243F-4D20-806B-29CE5E4E8E8A}" type="presParOf" srcId="{501585CC-8174-4A55-954E-597B8DD566BF}" destId="{C3FD7225-0A47-4B8A-987F-F99D7008F600}" srcOrd="1" destOrd="0" presId="urn:microsoft.com/office/officeart/2005/8/layout/default"/>
    <dgm:cxn modelId="{8CF8F9DA-9EB7-4311-B62C-7C585104C905}" type="presParOf" srcId="{501585CC-8174-4A55-954E-597B8DD566BF}" destId="{A469A050-4E09-4AFB-B21F-A0F1E6828B4D}" srcOrd="2" destOrd="0" presId="urn:microsoft.com/office/officeart/2005/8/layout/default"/>
    <dgm:cxn modelId="{A1F70A82-2B26-486A-A556-4C617FC143F2}" type="presParOf" srcId="{501585CC-8174-4A55-954E-597B8DD566BF}" destId="{666AE33B-F571-4402-8C31-310A2CF08847}" srcOrd="3" destOrd="0" presId="urn:microsoft.com/office/officeart/2005/8/layout/default"/>
    <dgm:cxn modelId="{C12005FB-D333-496F-A23C-5BCE8582D672}" type="presParOf" srcId="{501585CC-8174-4A55-954E-597B8DD566BF}" destId="{033C6DE8-9CF6-4EF7-8719-30E1840FD3EE}" srcOrd="4" destOrd="0" presId="urn:microsoft.com/office/officeart/2005/8/layout/default"/>
    <dgm:cxn modelId="{891AEDB3-5E1E-4AE9-8F8F-54A89A4A7C2F}" type="presParOf" srcId="{501585CC-8174-4A55-954E-597B8DD566BF}" destId="{EADDFDAE-1A51-44BF-9ED4-3A53B22F018D}" srcOrd="5" destOrd="0" presId="urn:microsoft.com/office/officeart/2005/8/layout/default"/>
    <dgm:cxn modelId="{DF779AE6-9B6F-4BEE-90AD-955E62C7248C}" type="presParOf" srcId="{501585CC-8174-4A55-954E-597B8DD566BF}" destId="{50E51BD0-ED05-43CE-9889-73C7DDFE30C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E7144-635E-4303-B945-4510BCD95874}">
      <dsp:nvSpPr>
        <dsp:cNvPr id="0" name=""/>
        <dsp:cNvSpPr/>
      </dsp:nvSpPr>
      <dsp:spPr>
        <a:xfrm>
          <a:off x="0" y="422279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6F7B-55C7-4026-8A7D-327777084EBC}">
      <dsp:nvSpPr>
        <dsp:cNvPr id="0" name=""/>
        <dsp:cNvSpPr/>
      </dsp:nvSpPr>
      <dsp:spPr>
        <a:xfrm>
          <a:off x="381000" y="2375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</a:t>
          </a:r>
          <a:r>
            <a:rPr lang="zh-CN" altLang="en-US" sz="2700" kern="1200" dirty="0"/>
            <a:t>项目背景</a:t>
          </a:r>
        </a:p>
      </dsp:txBody>
      <dsp:txXfrm>
        <a:off x="419908" y="62667"/>
        <a:ext cx="5256184" cy="719223"/>
      </dsp:txXfrm>
    </dsp:sp>
    <dsp:sp modelId="{8A377886-04F4-4286-8D8B-B7F9D929F254}">
      <dsp:nvSpPr>
        <dsp:cNvPr id="0" name=""/>
        <dsp:cNvSpPr/>
      </dsp:nvSpPr>
      <dsp:spPr>
        <a:xfrm>
          <a:off x="0" y="1646999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0519A-15FC-4841-8545-73E597E63F8E}">
      <dsp:nvSpPr>
        <dsp:cNvPr id="0" name=""/>
        <dsp:cNvSpPr/>
      </dsp:nvSpPr>
      <dsp:spPr>
        <a:xfrm>
          <a:off x="381000" y="124847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2.</a:t>
          </a:r>
          <a:r>
            <a:rPr lang="zh-CN" altLang="en-US" sz="2700" kern="1200" dirty="0"/>
            <a:t>数据采集与处理</a:t>
          </a:r>
        </a:p>
      </dsp:txBody>
      <dsp:txXfrm>
        <a:off x="419908" y="1287387"/>
        <a:ext cx="5256184" cy="719223"/>
      </dsp:txXfrm>
    </dsp:sp>
    <dsp:sp modelId="{000B5461-225C-4483-B35C-E613569CC1B2}">
      <dsp:nvSpPr>
        <dsp:cNvPr id="0" name=""/>
        <dsp:cNvSpPr/>
      </dsp:nvSpPr>
      <dsp:spPr>
        <a:xfrm>
          <a:off x="0" y="2871720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6A3E3-ED95-46DB-8585-F64EC48D24BB}">
      <dsp:nvSpPr>
        <dsp:cNvPr id="0" name=""/>
        <dsp:cNvSpPr/>
      </dsp:nvSpPr>
      <dsp:spPr>
        <a:xfrm>
          <a:off x="381000" y="247319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3.</a:t>
          </a:r>
          <a:r>
            <a:rPr lang="zh-CN" altLang="en-US" sz="2700" kern="1200" dirty="0"/>
            <a:t>数据分析及可视化</a:t>
          </a:r>
        </a:p>
      </dsp:txBody>
      <dsp:txXfrm>
        <a:off x="419908" y="2512107"/>
        <a:ext cx="5256184" cy="719223"/>
      </dsp:txXfrm>
    </dsp:sp>
    <dsp:sp modelId="{FFA544C7-F572-4C8F-AC3C-BC538CD6797F}">
      <dsp:nvSpPr>
        <dsp:cNvPr id="0" name=""/>
        <dsp:cNvSpPr/>
      </dsp:nvSpPr>
      <dsp:spPr>
        <a:xfrm>
          <a:off x="0" y="4096440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384EB-7DAE-4969-AAD0-C1E6F4A4FCF3}">
      <dsp:nvSpPr>
        <dsp:cNvPr id="0" name=""/>
        <dsp:cNvSpPr/>
      </dsp:nvSpPr>
      <dsp:spPr>
        <a:xfrm>
          <a:off x="381000" y="369791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4.</a:t>
          </a:r>
          <a:r>
            <a:rPr lang="zh-CN" altLang="en-US" sz="2700" kern="1200" dirty="0"/>
            <a:t>建模预测</a:t>
          </a:r>
        </a:p>
      </dsp:txBody>
      <dsp:txXfrm>
        <a:off x="419908" y="3736827"/>
        <a:ext cx="5256184" cy="719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304A-95FF-4E18-913A-3BF5F5590B28}">
      <dsp:nvSpPr>
        <dsp:cNvPr id="0" name=""/>
        <dsp:cNvSpPr/>
      </dsp:nvSpPr>
      <dsp:spPr>
        <a:xfrm>
          <a:off x="930" y="4230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数据抓取与处理</a:t>
          </a:r>
        </a:p>
      </dsp:txBody>
      <dsp:txXfrm>
        <a:off x="930" y="42304"/>
        <a:ext cx="3627685" cy="2176611"/>
      </dsp:txXfrm>
    </dsp:sp>
    <dsp:sp modelId="{A469A050-4E09-4AFB-B21F-A0F1E6828B4D}">
      <dsp:nvSpPr>
        <dsp:cNvPr id="0" name=""/>
        <dsp:cNvSpPr/>
      </dsp:nvSpPr>
      <dsp:spPr>
        <a:xfrm>
          <a:off x="3991384" y="4230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模型构建与训练</a:t>
          </a:r>
        </a:p>
      </dsp:txBody>
      <dsp:txXfrm>
        <a:off x="3991384" y="42304"/>
        <a:ext cx="3627685" cy="2176611"/>
      </dsp:txXfrm>
    </dsp:sp>
    <dsp:sp modelId="{033C6DE8-9CF6-4EF7-8719-30E1840FD3EE}">
      <dsp:nvSpPr>
        <dsp:cNvPr id="0" name=""/>
        <dsp:cNvSpPr/>
      </dsp:nvSpPr>
      <dsp:spPr>
        <a:xfrm>
          <a:off x="930" y="258168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模型效果检验</a:t>
          </a:r>
        </a:p>
      </dsp:txBody>
      <dsp:txXfrm>
        <a:off x="930" y="2581684"/>
        <a:ext cx="3627685" cy="2176611"/>
      </dsp:txXfrm>
    </dsp:sp>
    <dsp:sp modelId="{50E51BD0-ED05-43CE-9889-73C7DDFE30C9}">
      <dsp:nvSpPr>
        <dsp:cNvPr id="0" name=""/>
        <dsp:cNvSpPr/>
      </dsp:nvSpPr>
      <dsp:spPr>
        <a:xfrm>
          <a:off x="3991384" y="258168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5300" kern="1200" dirty="0"/>
            <a:t>数据可视化</a:t>
          </a:r>
        </a:p>
      </dsp:txBody>
      <dsp:txXfrm>
        <a:off x="3991384" y="2581684"/>
        <a:ext cx="3627685" cy="217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AC33-7135-0C4B-9491-9126918FF275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091AE-0388-6645-A5CA-8D83D63C8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3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08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接下来，我们主要探究了神经网络模型的效果。</a:t>
            </a:r>
            <a:endParaRPr kumimoji="1" lang="en-US" altLang="zh-CN" dirty="0"/>
          </a:p>
          <a:p>
            <a:r>
              <a:rPr kumimoji="1" lang="zh-CN" altLang="en-US" dirty="0"/>
              <a:t>如图所示，我们构建了两种模型，一种拥有一个特征数量为</a:t>
            </a:r>
            <a:r>
              <a:rPr kumimoji="1" lang="en-US" altLang="zh-CN" dirty="0"/>
              <a:t>64</a:t>
            </a:r>
            <a:r>
              <a:rPr kumimoji="1" lang="zh-CN" altLang="en-US" dirty="0"/>
              <a:t>的全连接层，</a:t>
            </a:r>
            <a:endParaRPr kumimoji="1" lang="en-US" altLang="zh-CN" dirty="0"/>
          </a:p>
          <a:p>
            <a:r>
              <a:rPr kumimoji="1" lang="zh-CN" altLang="en-US" dirty="0"/>
              <a:t>一个拥有特征数量分别为</a:t>
            </a:r>
            <a:r>
              <a:rPr kumimoji="1" lang="en-US" altLang="zh-CN" dirty="0"/>
              <a:t>128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32</a:t>
            </a:r>
            <a:r>
              <a:rPr kumimoji="1" lang="zh-CN" altLang="en-US" dirty="0"/>
              <a:t>的两个全连接层。</a:t>
            </a:r>
            <a:endParaRPr kumimoji="1" lang="en-US" altLang="zh-CN" dirty="0"/>
          </a:p>
          <a:p>
            <a:r>
              <a:rPr kumimoji="1" lang="zh-CN" altLang="en-US" dirty="0"/>
              <a:t>并使用激活函数增加神经网络的非线性，使神经网络可以学习并表示更复杂的关系。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28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我们采用五折交叉验证方式对不同模型的预测准确度进行了检测。</a:t>
            </a:r>
            <a:endParaRPr kumimoji="1" lang="en-US" altLang="zh-CN" dirty="0"/>
          </a:p>
          <a:p>
            <a:r>
              <a:rPr lang="zh-CN" altLang="en-US" dirty="0"/>
              <a:t>这一方法可以避免固定划分数据集的局限性、特殊性，避免出现过拟合的现象。</a:t>
            </a:r>
            <a:endParaRPr lang="en-US" altLang="zh-CN" dirty="0"/>
          </a:p>
          <a:p>
            <a:r>
              <a:rPr kumimoji="1" lang="zh-CN" altLang="en-US" dirty="0"/>
              <a:t>评价指标包括</a:t>
            </a:r>
            <a:r>
              <a:rPr kumimoji="1" lang="en" altLang="zh-CN" dirty="0"/>
              <a:t>GitHub Copilot: </a:t>
            </a:r>
            <a:r>
              <a:rPr kumimoji="1" lang="zh-CN" altLang="en-US" dirty="0"/>
              <a:t>回归模型的评价指标主要有以下几种：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均方误差（</a:t>
            </a:r>
            <a:r>
              <a:rPr kumimoji="1" lang="en" altLang="zh-CN" dirty="0"/>
              <a:t>Mean Squared Error</a:t>
            </a:r>
            <a:r>
              <a:rPr kumimoji="1" lang="zh-CN" altLang="en" dirty="0"/>
              <a:t>，</a:t>
            </a:r>
            <a:r>
              <a:rPr kumimoji="1" lang="en" altLang="zh-CN" dirty="0"/>
              <a:t>MSE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均方根误差（</a:t>
            </a:r>
            <a:r>
              <a:rPr kumimoji="1" lang="en" altLang="zh-CN" dirty="0"/>
              <a:t>Root Mean Squared Error</a:t>
            </a:r>
            <a:r>
              <a:rPr kumimoji="1" lang="zh-CN" altLang="en" dirty="0"/>
              <a:t>，</a:t>
            </a:r>
            <a:r>
              <a:rPr kumimoji="1" lang="en" altLang="zh-CN" dirty="0"/>
              <a:t>RMSE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平均绝对误差（</a:t>
            </a:r>
            <a:r>
              <a:rPr kumimoji="1" lang="en" altLang="zh-CN" dirty="0"/>
              <a:t>Mean Absolute Error</a:t>
            </a:r>
            <a:r>
              <a:rPr kumimoji="1" lang="zh-CN" altLang="en" dirty="0"/>
              <a:t>，</a:t>
            </a:r>
            <a:r>
              <a:rPr kumimoji="1" lang="en" altLang="zh-CN" dirty="0"/>
              <a:t>MAE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方值（</a:t>
            </a:r>
            <a:r>
              <a:rPr kumimoji="1" lang="en" altLang="zh-CN" dirty="0"/>
              <a:t>R-squared</a:t>
            </a:r>
            <a:r>
              <a:rPr kumimoji="1" lang="zh-CN" altLang="en" dirty="0"/>
              <a:t>，</a:t>
            </a:r>
            <a:r>
              <a:rPr kumimoji="1" lang="en" altLang="zh-CN" dirty="0"/>
              <a:t>R²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平均绝对百分比误差（</a:t>
            </a:r>
            <a:r>
              <a:rPr kumimoji="1" lang="en" altLang="zh-CN" dirty="0"/>
              <a:t>Mean Absolute Percentage Error</a:t>
            </a:r>
            <a:r>
              <a:rPr kumimoji="1" lang="zh-CN" altLang="en" dirty="0"/>
              <a:t>，</a:t>
            </a:r>
            <a:r>
              <a:rPr kumimoji="1" lang="en" altLang="zh-CN" dirty="0"/>
              <a:t>MAPE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可以发现神经网络的预测精度要明显占优，因此接下来着重对这一模型展开研究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研究发现模型的预测精度是令人满意的，</a:t>
            </a:r>
            <a:endParaRPr kumimoji="1" lang="en-US" altLang="zh-CN" dirty="0"/>
          </a:p>
          <a:p>
            <a:r>
              <a:rPr kumimoji="1" lang="zh-CN" altLang="en-US" dirty="0"/>
              <a:t>但是比较各个评价指标发现，模型在较大的循环次数下有可能出现了过拟合的情况，</a:t>
            </a:r>
            <a:endParaRPr kumimoji="1" lang="en-US" altLang="zh-CN" dirty="0"/>
          </a:p>
          <a:p>
            <a:r>
              <a:rPr kumimoji="1" lang="zh-CN" altLang="en-US" dirty="0"/>
              <a:t>在增加全连接层的情况下也是如此。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59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利用</a:t>
            </a:r>
            <a:r>
              <a:rPr kumimoji="1" lang="en-US" altLang="zh-CN" dirty="0"/>
              <a:t>DataEase</a:t>
            </a:r>
            <a:r>
              <a:rPr kumimoji="1" lang="zh-CN" altLang="en-US" dirty="0"/>
              <a:t>进行了不同配置对性能的影响。</a:t>
            </a:r>
            <a:endParaRPr kumimoji="1" lang="en-US" altLang="zh-CN" dirty="0"/>
          </a:p>
          <a:p>
            <a:r>
              <a:rPr kumimoji="1" lang="zh-CN" altLang="en-US" dirty="0"/>
              <a:t>研究了各种配置以及性能分数在整个数据集中的占比。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32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200" dirty="0"/>
              <a:t>追求</a:t>
            </a:r>
            <a:r>
              <a:rPr kumimoji="1" lang="zh-CN" altLang="en-US" sz="1200" dirty="0">
                <a:solidFill>
                  <a:srgbClr val="AE0014"/>
                </a:solidFill>
              </a:rPr>
              <a:t>高算力</a:t>
            </a:r>
            <a:r>
              <a:rPr kumimoji="1" lang="zh-CN" altLang="en-US" sz="1200" dirty="0"/>
              <a:t>的时代已经开启，据</a:t>
            </a:r>
            <a:r>
              <a:rPr kumimoji="1" lang="en" altLang="zh-CN" sz="1200" dirty="0"/>
              <a:t>IDC</a:t>
            </a:r>
            <a:r>
              <a:rPr kumimoji="1" lang="en-US" altLang="zh-CN" sz="1200" dirty="0"/>
              <a:t>(</a:t>
            </a:r>
            <a:r>
              <a:rPr lang="en" altLang="zh-CN" sz="1200" dirty="0"/>
              <a:t>Internet Data Center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预测数据，未来五年全球算力规模将以超过</a:t>
            </a:r>
            <a:r>
              <a:rPr kumimoji="1" lang="en-US" altLang="zh-CN" sz="1200" b="1" dirty="0">
                <a:solidFill>
                  <a:srgbClr val="AE0014"/>
                </a:solidFill>
              </a:rPr>
              <a:t>50%</a:t>
            </a:r>
            <a:r>
              <a:rPr kumimoji="1" lang="zh-CN" altLang="en-US" sz="1200" b="1" dirty="0">
                <a:solidFill>
                  <a:srgbClr val="AE0014"/>
                </a:solidFill>
              </a:rPr>
              <a:t>的速度增长</a:t>
            </a:r>
            <a:r>
              <a:rPr kumimoji="1" lang="zh-CN" altLang="en-US" sz="1200" dirty="0"/>
              <a:t>，到</a:t>
            </a:r>
            <a:r>
              <a:rPr kumimoji="1" lang="en-US" altLang="zh-CN" sz="1200" dirty="0"/>
              <a:t>2025</a:t>
            </a:r>
            <a:r>
              <a:rPr kumimoji="1" lang="zh-CN" altLang="en-US" sz="1200" dirty="0"/>
              <a:t>年整体规模将达到</a:t>
            </a:r>
            <a:r>
              <a:rPr kumimoji="1" lang="en-US" altLang="zh-CN" sz="1200" dirty="0"/>
              <a:t>3300</a:t>
            </a:r>
            <a:r>
              <a:rPr kumimoji="1" lang="en" altLang="zh-CN" sz="1200" dirty="0" err="1"/>
              <a:t>EFlops</a:t>
            </a:r>
            <a:r>
              <a:rPr kumimoji="1" lang="en" altLang="zh-CN" sz="1200" dirty="0"/>
              <a:t>(</a:t>
            </a:r>
            <a:r>
              <a:rPr kumimoji="1" lang="zh-CN" altLang="en" sz="1200" dirty="0"/>
              <a:t>每秒</a:t>
            </a:r>
            <a:r>
              <a:rPr kumimoji="1" lang="en" altLang="zh-CN" sz="1200" dirty="0"/>
              <a:t> 3300 * 10 ^ 18 </a:t>
            </a:r>
            <a:r>
              <a:rPr kumimoji="1" lang="zh-CN" altLang="en" sz="1200" dirty="0"/>
              <a:t>次</a:t>
            </a:r>
            <a:r>
              <a:rPr kumimoji="1" lang="zh-CN" altLang="en-US" sz="1200" dirty="0"/>
              <a:t>浮点运算</a:t>
            </a:r>
            <a:r>
              <a:rPr kumimoji="1" lang="en" altLang="zh-CN" sz="1200" dirty="0"/>
              <a:t>)</a:t>
            </a:r>
            <a:r>
              <a:rPr kumimoji="1" lang="zh-CN" altLang="en" sz="1200" dirty="0"/>
              <a:t>。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zh-CN" altLang="en-US" sz="1200" dirty="0"/>
              <a:t>全球各国算力规模与经济发展水平密切相关，经济发展水平越高，算力规模越大。算力规模前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的国家中有</a:t>
            </a:r>
            <a:r>
              <a:rPr kumimoji="1" lang="en-US" altLang="zh-CN" sz="1200" dirty="0"/>
              <a:t>17</a:t>
            </a:r>
            <a:r>
              <a:rPr kumimoji="1" lang="zh-CN" altLang="en-US" sz="1200" dirty="0"/>
              <a:t>个是全球排名前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的经济体，并且前四名排名一致。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7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/>
              <a:t>2022</a:t>
            </a:r>
            <a:r>
              <a:rPr lang="zh-CN" altLang="en-US" sz="1200" dirty="0"/>
              <a:t>年中国吊销、注销芯片相关企业达</a:t>
            </a:r>
            <a:r>
              <a:rPr lang="en-US" altLang="zh-CN" sz="1200" dirty="0"/>
              <a:t>5746</a:t>
            </a:r>
            <a:r>
              <a:rPr lang="zh-CN" altLang="en-US" sz="1200" dirty="0"/>
              <a:t>家，较</a:t>
            </a:r>
            <a:r>
              <a:rPr lang="en-US" altLang="zh-CN" sz="1200" dirty="0"/>
              <a:t>2021</a:t>
            </a:r>
            <a:r>
              <a:rPr lang="zh-CN" altLang="en-US" sz="1200" dirty="0"/>
              <a:t>年的</a:t>
            </a:r>
            <a:r>
              <a:rPr lang="en-US" altLang="zh-CN" sz="1200" dirty="0"/>
              <a:t>3420</a:t>
            </a:r>
            <a:r>
              <a:rPr lang="zh-CN" altLang="en-US" sz="1200" dirty="0"/>
              <a:t>家增长了</a:t>
            </a:r>
            <a:r>
              <a:rPr lang="en-US" altLang="zh-CN" sz="1200" dirty="0"/>
              <a:t>68%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indent="0">
              <a:buNone/>
            </a:pPr>
            <a:r>
              <a:rPr kumimoji="1" lang="zh-CN" altLang="en-US" sz="1200" dirty="0"/>
              <a:t>芯片制造周期漫长，生产成本高昂。这导致企业往往在做出产品，立稳脚跟之前就已难以为继。因此，企业需要更早更快地研制出</a:t>
            </a:r>
            <a:r>
              <a:rPr kumimoji="1" lang="zh-CN" altLang="en-US" sz="1200" dirty="0">
                <a:solidFill>
                  <a:srgbClr val="AE0014"/>
                </a:solidFill>
              </a:rPr>
              <a:t>有竞争力的芯片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09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03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促进国产芯片发展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在处理器制造核心技术受限的大背景下，为某些能够大幅提升性能表现的重要参数指标提出建议，加速我国国产处理器性能提升。 </a:t>
            </a:r>
            <a:endParaRPr kumimoji="1" lang="en-US" altLang="zh-CN" dirty="0"/>
          </a:p>
          <a:p>
            <a:r>
              <a:rPr kumimoji="1" lang="zh-CN" altLang="en-US" dirty="0"/>
              <a:t>降低企业试错成本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芯片流片的成本极为高昂，</a:t>
            </a:r>
            <a:r>
              <a:rPr kumimoji="1" lang="en-US" altLang="zh-CN" dirty="0"/>
              <a:t>7nm</a:t>
            </a:r>
            <a:r>
              <a:rPr kumimoji="1" lang="zh-CN" altLang="en-US" dirty="0"/>
              <a:t>芯片成本就已经过亿。我们的产品能够避免企业选择性能不足的处理器配置，并且为企业给出推荐的处理器配置方案。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3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我们爬取了详细的配置（通过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lxml</a:t>
            </a:r>
            <a:r>
              <a:rPr lang="zh-CN" altLang="en-US" dirty="0"/>
              <a:t>库），以及对应的衡量性能的分数。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03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14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接下来为用于模型训练，我们将可以数值的配置，如主频、</a:t>
            </a:r>
            <a:r>
              <a:rPr lang="en-US" altLang="zh-CN" dirty="0"/>
              <a:t>Cache</a:t>
            </a:r>
            <a:r>
              <a:rPr lang="zh-CN" altLang="en-US" dirty="0"/>
              <a:t>大小等进行清洗，得到单位统一的数值，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不能数值化的配置，如名称、架构转换为布尔矩阵的形式。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在后续的处理中，我们进一步把布尔的真和假用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代替。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为了消除量纲、简化运算，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我们还对数据进行了归一化处理。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07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至此我们将问题抽象为了回归问题。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44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6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BD34E-199B-4F51-D42C-6A4C6222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858316"/>
            <a:ext cx="8057575" cy="2592288"/>
          </a:xfrm>
        </p:spPr>
        <p:txBody>
          <a:bodyPr/>
          <a:lstStyle/>
          <a:p>
            <a:r>
              <a:rPr kumimoji="1" lang="zh-CN" altLang="en-US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基于</a:t>
            </a:r>
            <a:r>
              <a:rPr kumimoji="1" lang="en" altLang="zh-CN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spec</a:t>
            </a:r>
            <a:r>
              <a:rPr kumimoji="1" lang="zh-CN" altLang="en-US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的处理器性能数据分析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46969-BAEB-1746-510D-C3E9CD3B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4403" y="4293096"/>
            <a:ext cx="6617415" cy="1341481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6A6E39"/>
                </a:solidFill>
              </a:rPr>
              <a:t>汇报人：林童奕凡</a:t>
            </a:r>
            <a:endParaRPr kumimoji="1" lang="en-US" altLang="zh-CN" dirty="0">
              <a:solidFill>
                <a:srgbClr val="6A6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3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数据抓取与处理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处理后的数据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" y="2085045"/>
            <a:ext cx="5337999" cy="383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166361-43E3-76E5-59C1-586009EBE33D}"/>
              </a:ext>
            </a:extLst>
          </p:cNvPr>
          <p:cNvSpPr txBox="1"/>
          <p:nvPr/>
        </p:nvSpPr>
        <p:spPr>
          <a:xfrm>
            <a:off x="6623679" y="27809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···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0D2B02-2838-1C47-4A0B-ACB1661E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10" y="6057900"/>
            <a:ext cx="391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4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模型构建与训练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流程示意图</a:t>
            </a:r>
          </a:p>
        </p:txBody>
      </p:sp>
      <p:pic>
        <p:nvPicPr>
          <p:cNvPr id="5126" name="Picture 6" descr="终于有人把线性回归讲明白了">
            <a:extLst>
              <a:ext uri="{FF2B5EF4-FFF2-40B4-BE49-F238E27FC236}">
                <a16:creationId xmlns:a16="http://schemas.microsoft.com/office/drawing/2014/main" id="{FA20C65C-1076-01EF-A333-8C41C4A0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636912"/>
            <a:ext cx="49022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4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C3E5-E170-86D6-7838-72F94EAB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模型构建与训练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457B7B-D395-C9F8-AD88-D5E1CEC2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32856"/>
            <a:ext cx="3798309" cy="1820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AC71E1-B0D0-50F9-A5C1-B558A6FF384C}"/>
              </a:ext>
            </a:extLst>
          </p:cNvPr>
          <p:cNvSpPr txBox="1"/>
          <p:nvPr/>
        </p:nvSpPr>
        <p:spPr>
          <a:xfrm>
            <a:off x="899592" y="1590581"/>
            <a:ext cx="27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神经网络模型结构 </a:t>
            </a:r>
            <a:r>
              <a:rPr kumimoji="1" lang="en-US" altLang="zh-CN" dirty="0"/>
              <a:t>Type 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D8519-3E7E-E539-8B53-FF44EB532A9C}"/>
              </a:ext>
            </a:extLst>
          </p:cNvPr>
          <p:cNvSpPr txBox="1"/>
          <p:nvPr/>
        </p:nvSpPr>
        <p:spPr>
          <a:xfrm>
            <a:off x="899592" y="3959482"/>
            <a:ext cx="270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神经网络模型结构 </a:t>
            </a:r>
            <a:r>
              <a:rPr kumimoji="1" lang="en-US" altLang="zh-CN" dirty="0"/>
              <a:t>Type B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F6AD9F-AA3C-F3BC-B05F-A73CB8B88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40" y="4581128"/>
            <a:ext cx="4102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7EF9-E0C0-FC3A-8D4F-4516E040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模型效果检验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3C93D8-9EFF-8F87-AC99-08F57E55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0" y="2132856"/>
            <a:ext cx="7017940" cy="2795076"/>
          </a:xfrm>
        </p:spPr>
      </p:pic>
    </p:spTree>
    <p:extLst>
      <p:ext uri="{BB962C8B-B14F-4D97-AF65-F5344CB8AC3E}">
        <p14:creationId xmlns:p14="http://schemas.microsoft.com/office/powerpoint/2010/main" val="312182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3377-EB8F-7C2D-242A-27C79CF9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模型效果检验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D86ADD-56D6-4C4A-255A-6C20DD0D9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32856"/>
            <a:ext cx="7366000" cy="2933700"/>
          </a:xfrm>
        </p:spPr>
      </p:pic>
    </p:spTree>
    <p:extLst>
      <p:ext uri="{BB962C8B-B14F-4D97-AF65-F5344CB8AC3E}">
        <p14:creationId xmlns:p14="http://schemas.microsoft.com/office/powerpoint/2010/main" val="112708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20AA-5E1D-EC51-4ECD-FFFF173C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 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5CFC5-264F-2F37-02D6-A54E31C8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dataease</a:t>
            </a:r>
            <a:r>
              <a:rPr kumimoji="1" lang="zh-CN" altLang="en-US" dirty="0"/>
              <a:t>，设计了如下的一个信息大屏。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链接：</a:t>
            </a:r>
            <a:r>
              <a:rPr kumimoji="1" lang="en" altLang="zh-CN" dirty="0"/>
              <a:t>http://localhost/link/IXv9Pmhn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D106E-60A9-D4C2-1842-10E7E5B9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11"/>
          <a:stretch/>
        </p:blipFill>
        <p:spPr>
          <a:xfrm>
            <a:off x="1403648" y="2867510"/>
            <a:ext cx="6048672" cy="37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0753-3C1F-9CF9-144A-54361B36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 数据可视化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534D2E-0C82-AF29-98F3-B5E2CADFB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318"/>
            <a:ext cx="4570786" cy="201622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318488-1E45-8B2D-E0B1-BB751D5C0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7590"/>
            <a:ext cx="4570787" cy="19965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DAF39-5C49-08B5-796B-62006630C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6" y="1554045"/>
            <a:ext cx="4570786" cy="2000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FBBB51-B468-06F0-7DC3-79FEBFCA0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6" y="3673037"/>
            <a:ext cx="4570786" cy="20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85400-6C5A-18C4-BF11-9151EF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68" y="1600200"/>
            <a:ext cx="7620000" cy="1143000"/>
          </a:xfrm>
        </p:spPr>
        <p:txBody>
          <a:bodyPr/>
          <a:lstStyle/>
          <a:p>
            <a:r>
              <a:rPr kumimoji="1" lang="zh-CN" altLang="en-US" dirty="0"/>
              <a:t>感谢倾听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5163F-80F5-E675-F63E-87CBA7E7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9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7441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52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EB75-45BD-040C-B7B8-E0F8723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3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1. 1 </a:t>
            </a:r>
            <a:r>
              <a:rPr kumimoji="1" lang="zh-CN" altLang="en-US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3D305-E329-2837-E5D1-0D1D9B2D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80728"/>
            <a:ext cx="7633742" cy="3593591"/>
          </a:xfrm>
        </p:spPr>
        <p:txBody>
          <a:bodyPr/>
          <a:lstStyle/>
          <a:p>
            <a:r>
              <a:rPr kumimoji="1" lang="zh-CN" altLang="en-US" dirty="0"/>
              <a:t>算力市场需求被“引爆”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600" dirty="0"/>
              <a:t>追求</a:t>
            </a:r>
            <a:r>
              <a:rPr kumimoji="1" lang="zh-CN" altLang="en-US" sz="1600" dirty="0">
                <a:solidFill>
                  <a:srgbClr val="AE0014"/>
                </a:solidFill>
              </a:rPr>
              <a:t>高算力</a:t>
            </a:r>
            <a:r>
              <a:rPr kumimoji="1" lang="zh-CN" altLang="en-US" sz="1600" dirty="0"/>
              <a:t>的时代已经开启，据</a:t>
            </a:r>
            <a:r>
              <a:rPr kumimoji="1" lang="en" altLang="zh-CN" sz="1600" dirty="0"/>
              <a:t>IDC</a:t>
            </a:r>
            <a:r>
              <a:rPr kumimoji="1" lang="en-US" altLang="zh-CN" sz="1600" dirty="0"/>
              <a:t>(</a:t>
            </a:r>
            <a:r>
              <a:rPr lang="en" altLang="zh-CN" sz="1600" dirty="0"/>
              <a:t>Internet Data Center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预测数据，未来五年全球算力规模将以超过</a:t>
            </a:r>
            <a:r>
              <a:rPr kumimoji="1" lang="en-US" altLang="zh-CN" sz="1600" b="1" dirty="0">
                <a:solidFill>
                  <a:srgbClr val="AE0014"/>
                </a:solidFill>
              </a:rPr>
              <a:t>50%</a:t>
            </a:r>
            <a:r>
              <a:rPr kumimoji="1" lang="zh-CN" altLang="en-US" sz="1600" b="1" dirty="0">
                <a:solidFill>
                  <a:srgbClr val="AE0014"/>
                </a:solidFill>
              </a:rPr>
              <a:t>的速度增长</a:t>
            </a:r>
            <a:r>
              <a:rPr kumimoji="1" lang="zh-CN" altLang="en-US" sz="1600" dirty="0"/>
              <a:t>，到</a:t>
            </a:r>
            <a:r>
              <a:rPr kumimoji="1" lang="en-US" altLang="zh-CN" sz="1600" dirty="0"/>
              <a:t>2025</a:t>
            </a:r>
            <a:r>
              <a:rPr kumimoji="1" lang="zh-CN" altLang="en-US" sz="1600" dirty="0"/>
              <a:t>年整体规模将达到</a:t>
            </a:r>
            <a:r>
              <a:rPr kumimoji="1" lang="en-US" altLang="zh-CN" sz="1600" dirty="0"/>
              <a:t>3300</a:t>
            </a:r>
            <a:r>
              <a:rPr kumimoji="1" lang="en" altLang="zh-CN" sz="1600" dirty="0"/>
              <a:t>EFlops(</a:t>
            </a:r>
            <a:r>
              <a:rPr kumimoji="1" lang="zh-CN" altLang="en" sz="1600" dirty="0"/>
              <a:t>每秒</a:t>
            </a:r>
            <a:r>
              <a:rPr kumimoji="1" lang="en" altLang="zh-CN" sz="1600" dirty="0"/>
              <a:t> 3300 * 10 ^ 18 </a:t>
            </a:r>
            <a:r>
              <a:rPr kumimoji="1" lang="zh-CN" altLang="en" sz="1600" dirty="0"/>
              <a:t>次</a:t>
            </a:r>
            <a:r>
              <a:rPr kumimoji="1" lang="zh-CN" altLang="en-US" sz="1600" dirty="0"/>
              <a:t>浮点运算</a:t>
            </a:r>
            <a:r>
              <a:rPr kumimoji="1" lang="en" altLang="zh-CN" sz="1600" dirty="0"/>
              <a:t>)</a:t>
            </a:r>
            <a:r>
              <a:rPr kumimoji="1" lang="zh-CN" altLang="en" sz="1600" dirty="0"/>
              <a:t>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全球各国算力规模与经济发展水平密切相关，经济发展水平越高，算力规模越大。算力规模前</a:t>
            </a:r>
            <a:r>
              <a:rPr kumimoji="1" lang="en-US" altLang="zh-CN" sz="1600" dirty="0"/>
              <a:t>20</a:t>
            </a:r>
            <a:r>
              <a:rPr kumimoji="1" lang="zh-CN" altLang="en-US" sz="1600" dirty="0"/>
              <a:t>的国家中有</a:t>
            </a:r>
            <a:r>
              <a:rPr kumimoji="1" lang="en-US" altLang="zh-CN" sz="1600" dirty="0"/>
              <a:t>17</a:t>
            </a:r>
            <a:r>
              <a:rPr kumimoji="1" lang="zh-CN" altLang="en-US" sz="1600" dirty="0"/>
              <a:t>个是全球排名前</a:t>
            </a:r>
            <a:r>
              <a:rPr kumimoji="1" lang="en-US" altLang="zh-CN" sz="1600" dirty="0"/>
              <a:t>20</a:t>
            </a:r>
            <a:r>
              <a:rPr kumimoji="1" lang="zh-CN" altLang="en-US" sz="1600" dirty="0"/>
              <a:t>的经济体，并且前四名排名一致。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39CFA-A830-AC95-2C64-F1A8780E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39889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9D52F6-196E-C4D6-61C9-3C85A1F2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44" y="3212976"/>
            <a:ext cx="429198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EB75-45BD-040C-B7B8-E0F8723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3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1.1 </a:t>
            </a:r>
            <a:r>
              <a:rPr kumimoji="1" lang="zh-CN" altLang="en-US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3D305-E329-2837-E5D1-0D1D9B2D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72" y="1209777"/>
            <a:ext cx="7633742" cy="3593591"/>
          </a:xfrm>
        </p:spPr>
        <p:txBody>
          <a:bodyPr/>
          <a:lstStyle/>
          <a:p>
            <a:r>
              <a:rPr kumimoji="1" lang="zh-CN" altLang="en-US" dirty="0"/>
              <a:t>中国芯片产业发展“寒冬”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1800" dirty="0"/>
              <a:t>2022</a:t>
            </a:r>
            <a:r>
              <a:rPr lang="zh-CN" altLang="en-US" sz="1800" dirty="0"/>
              <a:t>年中国吊销、注销芯片相关企业达</a:t>
            </a:r>
            <a:r>
              <a:rPr lang="en-US" altLang="zh-CN" sz="1800" dirty="0"/>
              <a:t>5746</a:t>
            </a:r>
            <a:r>
              <a:rPr lang="zh-CN" altLang="en-US" sz="1800" dirty="0"/>
              <a:t>家，较</a:t>
            </a:r>
            <a:r>
              <a:rPr lang="en-US" altLang="zh-CN" sz="1800" dirty="0"/>
              <a:t>2021</a:t>
            </a:r>
            <a:r>
              <a:rPr lang="zh-CN" altLang="en-US" sz="1800" dirty="0"/>
              <a:t>年的</a:t>
            </a:r>
            <a:r>
              <a:rPr lang="en-US" altLang="zh-CN" sz="1800" dirty="0"/>
              <a:t>3420</a:t>
            </a:r>
            <a:r>
              <a:rPr lang="zh-CN" altLang="en-US" sz="1800" dirty="0"/>
              <a:t>家增长了</a:t>
            </a:r>
            <a:r>
              <a:rPr lang="en-US" altLang="zh-CN" sz="1800" dirty="0"/>
              <a:t>68%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芯片制造周期漫长，生产成本高昂。这导致企业往往在做出产品，立稳脚跟之前就已难以为继。因此，企业需要更早更快地研制出</a:t>
            </a:r>
            <a:r>
              <a:rPr kumimoji="1" lang="zh-CN" altLang="en-US" sz="1800" dirty="0">
                <a:solidFill>
                  <a:srgbClr val="AE0014"/>
                </a:solidFill>
              </a:rPr>
              <a:t>有竞争力的芯片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C9844948-33F7-A97A-5136-9C56C2A4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2" y="3212976"/>
            <a:ext cx="4098032" cy="271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966729-92C0-EFA5-D72F-5D5D1EEA83B4}"/>
              </a:ext>
            </a:extLst>
          </p:cNvPr>
          <p:cNvSpPr txBox="1"/>
          <p:nvPr/>
        </p:nvSpPr>
        <p:spPr>
          <a:xfrm>
            <a:off x="1196609" y="60845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不断递增的高昂成本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2D2F5-3AED-66CD-FE21-C63ED10BD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96" y="3677515"/>
            <a:ext cx="4098032" cy="17892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E8ADAE-9CBE-C15A-E3F4-79EBA58AD511}"/>
              </a:ext>
            </a:extLst>
          </p:cNvPr>
          <p:cNvSpPr txBox="1"/>
          <p:nvPr/>
        </p:nvSpPr>
        <p:spPr>
          <a:xfrm>
            <a:off x="5292080" y="60776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芯片研发公司接连解散</a:t>
            </a:r>
          </a:p>
        </p:txBody>
      </p:sp>
    </p:spTree>
    <p:extLst>
      <p:ext uri="{BB962C8B-B14F-4D97-AF65-F5344CB8AC3E}">
        <p14:creationId xmlns:p14="http://schemas.microsoft.com/office/powerpoint/2010/main" val="216539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1.2 </a:t>
            </a:r>
            <a:r>
              <a:rPr lang="zh-CN" altLang="en-US" sz="3200" dirty="0"/>
              <a:t>项目目标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049"/>
            <a:ext cx="7620000" cy="4800600"/>
          </a:xfrm>
        </p:spPr>
        <p:txBody>
          <a:bodyPr/>
          <a:lstStyle/>
          <a:p>
            <a:pPr algn="just"/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基于采集的系统配置参数测试，对目标处理器进行性能分析比较，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分析各配置对性能的影响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en-US" altLang="zh-CN" dirty="0"/>
          </a:p>
          <a:p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运用统计学习技术训练模型，研究和利用配置选项与性能之间的相关性来进行性能预测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BD20-EC4A-5CD6-CE0B-002555D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1.3</a:t>
            </a:r>
            <a:r>
              <a:rPr kumimoji="1" lang="zh-CN" altLang="en-US" sz="4000" dirty="0"/>
              <a:t> 项目效益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0064F-4B51-3172-0128-D1F9D25F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促进国产芯片发展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在处理器制造核心技术受限的大背景下，为某些能够大幅提升性能表现的重要参数指标提出建议</a:t>
            </a:r>
            <a:r>
              <a:rPr kumimoji="1" lang="zh-CN" altLang="en-US" dirty="0"/>
              <a:t>，助力</a:t>
            </a:r>
            <a:r>
              <a:rPr kumimoji="1" lang="zh-CN" altLang="zh-CN" dirty="0">
                <a:solidFill>
                  <a:srgbClr val="AE0014"/>
                </a:solidFill>
              </a:rPr>
              <a:t>国产</a:t>
            </a:r>
            <a:r>
              <a:rPr kumimoji="1" lang="zh-CN" altLang="zh-CN" dirty="0"/>
              <a:t>处理器性能提升。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降低企业研发成本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芯片流片的成本极为高昂，</a:t>
            </a:r>
            <a:r>
              <a:rPr kumimoji="1" lang="en-US" altLang="zh-CN" dirty="0"/>
              <a:t>7nm</a:t>
            </a:r>
            <a:r>
              <a:rPr kumimoji="1" lang="zh-CN" altLang="en-US" dirty="0"/>
              <a:t>芯片成本就已经</a:t>
            </a:r>
            <a:r>
              <a:rPr kumimoji="1" lang="zh-CN" altLang="en-US" dirty="0">
                <a:solidFill>
                  <a:srgbClr val="AE0014"/>
                </a:solidFill>
              </a:rPr>
              <a:t>过亿</a:t>
            </a:r>
            <a:r>
              <a:rPr kumimoji="1" lang="zh-CN" altLang="en-US" dirty="0"/>
              <a:t>。我们的产品能够避免企业选择性能不足的处理器配置方案，避免这样</a:t>
            </a:r>
            <a:r>
              <a:rPr kumimoji="1" lang="zh-CN" altLang="en-US" dirty="0">
                <a:solidFill>
                  <a:srgbClr val="AE0014"/>
                </a:solidFill>
              </a:rPr>
              <a:t>巨量而无谓的损失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47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数据采集与处理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9041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数据抓取与处理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165" y="1844824"/>
            <a:ext cx="7620000" cy="4800600"/>
          </a:xfrm>
        </p:spPr>
        <p:txBody>
          <a:bodyPr/>
          <a:lstStyle/>
          <a:p>
            <a:r>
              <a:rPr lang="zh-CN" altLang="en-US" dirty="0"/>
              <a:t>数据来源：</a:t>
            </a:r>
            <a:r>
              <a:rPr lang="en-US" altLang="zh-CN" dirty="0">
                <a:hlinkClick r:id="rId3"/>
              </a:rPr>
              <a:t>www.spec.org</a:t>
            </a:r>
            <a:r>
              <a:rPr lang="en-US" altLang="zh-CN" dirty="0"/>
              <a:t> SPEC CPU2017</a:t>
            </a: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933056"/>
            <a:ext cx="83153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2" y="2336912"/>
            <a:ext cx="6889929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5" y="2349885"/>
            <a:ext cx="7705080" cy="38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7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A546-671F-7B07-BEB6-A3989EC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数据抓取与处理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166FC-3EA3-5A5B-7B09-FDA00064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使用了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工具</a:t>
            </a:r>
            <a:endParaRPr kumimoji="1" lang="en-US" altLang="zh-CN" dirty="0"/>
          </a:p>
          <a:p>
            <a:r>
              <a:rPr kumimoji="1" lang="zh-CN" altLang="en-US" dirty="0"/>
              <a:t>源码见随附的</a:t>
            </a:r>
            <a:r>
              <a:rPr kumimoji="1" lang="en-US" altLang="zh-CN" dirty="0"/>
              <a:t>Genesis</a:t>
            </a:r>
            <a:r>
              <a:rPr kumimoji="1" lang="zh-CN" altLang="en-US" dirty="0"/>
              <a:t>文件夹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主要难点：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如何跳转到每一个条目的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链接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如何对大量不规则的数据进行清洗</a:t>
            </a:r>
            <a:endParaRPr kumimoji="1" lang="en-US" altLang="zh-CN" dirty="0"/>
          </a:p>
          <a:p>
            <a:pPr marL="411480" lvl="1" indent="0">
              <a:buNone/>
            </a:pPr>
            <a:endParaRPr kumimoji="1" lang="en-US" altLang="zh-CN" dirty="0"/>
          </a:p>
          <a:p>
            <a:pPr marL="411480" lvl="1" indent="0">
              <a:buNone/>
            </a:pPr>
            <a:endParaRPr kumimoji="1" lang="en-US" altLang="zh-CN" dirty="0"/>
          </a:p>
          <a:p>
            <a:pPr marL="411480" lvl="1" indent="0">
              <a:buNone/>
            </a:pPr>
            <a:r>
              <a:rPr kumimoji="1" lang="zh-CN" altLang="en-US" dirty="0"/>
              <a:t>之后将数据导入到了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数据库，便于信息大屏的实现和</a:t>
            </a:r>
            <a:r>
              <a:rPr kumimoji="1" lang="zh-CN" altLang="en-US"/>
              <a:t>后续的处理。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2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1934</TotalTime>
  <Words>1196</Words>
  <Application>Microsoft Macintosh PowerPoint</Application>
  <PresentationFormat>全屏显示(4:3)</PresentationFormat>
  <Paragraphs>108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DengXian</vt:lpstr>
      <vt:lpstr>FangSong</vt:lpstr>
      <vt:lpstr>Arial</vt:lpstr>
      <vt:lpstr>Calibri</vt:lpstr>
      <vt:lpstr>Cambria</vt:lpstr>
      <vt:lpstr>相邻</vt:lpstr>
      <vt:lpstr>基于spec的处理器性能数据分析</vt:lpstr>
      <vt:lpstr>目录</vt:lpstr>
      <vt:lpstr>1. 1 项目背景</vt:lpstr>
      <vt:lpstr>1.1 项目背景</vt:lpstr>
      <vt:lpstr>1.2 项目目标</vt:lpstr>
      <vt:lpstr>1.3 项目效益</vt:lpstr>
      <vt:lpstr>2 数据采集与处理</vt:lpstr>
      <vt:lpstr>2.1 数据抓取与处理</vt:lpstr>
      <vt:lpstr>2.1 数据抓取与处理</vt:lpstr>
      <vt:lpstr>2.1 数据抓取与处理</vt:lpstr>
      <vt:lpstr>2.2 模型构建与训练</vt:lpstr>
      <vt:lpstr>2.2 模型构建与训练</vt:lpstr>
      <vt:lpstr>2.3 模型效果检验</vt:lpstr>
      <vt:lpstr>2.3 模型效果检验</vt:lpstr>
      <vt:lpstr>2.4 数据可视化</vt:lpstr>
      <vt:lpstr>2.4 数据可视化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归元-面向处理器基准测试的最佳配置推荐器</dc:title>
  <dc:creator>Lenovo</dc:creator>
  <cp:lastModifiedBy>童 林</cp:lastModifiedBy>
  <cp:revision>69</cp:revision>
  <dcterms:created xsi:type="dcterms:W3CDTF">2023-08-24T11:14:50Z</dcterms:created>
  <dcterms:modified xsi:type="dcterms:W3CDTF">2023-12-03T22:01:28Z</dcterms:modified>
</cp:coreProperties>
</file>