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84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35" r:id="rId73"/>
    <p:sldId id="329" r:id="rId74"/>
    <p:sldId id="330" r:id="rId75"/>
    <p:sldId id="331" r:id="rId76"/>
    <p:sldId id="332" r:id="rId77"/>
    <p:sldId id="333" r:id="rId78"/>
    <p:sldId id="334" r:id="rId79"/>
    <p:sldId id="336" r:id="rId8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1"/>
    <p:restoredTop sz="94662"/>
  </p:normalViewPr>
  <p:slideViewPr>
    <p:cSldViewPr snapToGrid="0">
      <p:cViewPr>
        <p:scale>
          <a:sx n="133" d="100"/>
          <a:sy n="133" d="100"/>
        </p:scale>
        <p:origin x="70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25778-5C5C-0147-8918-3AAABA214CD2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2AF-77FD-BB4D-BBFE-AA7F24DAD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71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C22AF-77FD-BB4D-BBFE-AA7F24DAD986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67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90A01-DA94-5570-6429-9C091B88B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D8F6F6-9B72-2188-5619-A4C04585A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D7EADA-388D-31A8-5166-DAE47669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463B-7D04-4641-BCD0-35A5C1705929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F2F0FA-DAC5-A3DF-60F9-E1C3B9CA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0CBD90-E078-BAF0-76CE-D8B9254A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1969-A601-F140-801A-ADE3072D7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91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EE55B-B188-BD13-0DD1-8027AF34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3114E1-A933-0B40-D59F-CFE763C42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0FC2A3-6A0D-282F-AB4F-A788F617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463B-7D04-4641-BCD0-35A5C1705929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924CE2-5F3E-ED58-3A30-6008FB4F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C143D5-E9A9-3F23-A723-242A414D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1969-A601-F140-801A-ADE3072D7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01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228270-B044-CC7A-21BA-8D2DE81AA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A9DA0B-F897-C722-4177-2B8C5F9A3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5C801D-96CA-F653-EF30-6C365F5B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463B-7D04-4641-BCD0-35A5C1705929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7A3807-4A62-E2E2-0EC7-48936C00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6D9990-B08E-691F-B843-53CA2952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1969-A601-F140-801A-ADE3072D7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3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E8382-AB55-2991-A5AA-196C620C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0788DF-9DB7-FF13-1080-2DE5E8C0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EA43CD-8B89-4DC7-8737-DFD2F3B1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463B-7D04-4641-BCD0-35A5C1705929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9E299A-FB12-7ABB-C38E-14FCE999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FCF302-D1FE-A52B-6A84-2581C465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1969-A601-F140-801A-ADE3072D7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5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5A7AA-2ACA-CBC5-4895-592E7961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9338DD-4ACB-7A86-F6B5-8A242C079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A01094-5E4D-F60D-9FF4-E0713998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463B-7D04-4641-BCD0-35A5C1705929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6801DF-2221-F685-76E1-03FB04B0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272CE2-C6B6-9450-8E41-52814A66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1969-A601-F140-801A-ADE3072D7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14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4226D-6AC5-7EB7-6494-FD4FE619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D67673-E36C-FC6B-A993-505F65905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8D7B06-7C9B-1FD0-FEE1-6AAC05CA6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CB591C-7D3B-B8A3-B29B-7617AB84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463B-7D04-4641-BCD0-35A5C1705929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5354CE-9118-4956-E9C1-D7194999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CF0D64-B6C8-8046-50A5-D544CF43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1969-A601-F140-801A-ADE3072D7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95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5DB08-8E06-76EE-F51C-D9004AD1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AF0187-23F5-7A56-BA0C-C67FD4F2F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43C0EF-19E9-97E3-E1E7-3D2D64777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2AF01B-1282-2967-7680-0E9BB6771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AEA64A-21EC-8F78-5EE2-0D8683FCB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1DC9B5-6435-48AE-CC23-2E84E65F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463B-7D04-4641-BCD0-35A5C1705929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A94D97-00DC-469E-929D-BE31384E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6B0D08-56AE-EC6C-B049-9FA5AFCB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1969-A601-F140-801A-ADE3072D7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39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38BD2-7EB2-C58A-ADF1-000A18CC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65C137-8DC5-B249-FC5A-A0334A89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463B-7D04-4641-BCD0-35A5C1705929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A4D65D3-547C-D4B7-C724-3CE8520B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05F9C8-56F1-EA3D-2662-26D54DD8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1969-A601-F140-801A-ADE3072D7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56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D8B1199-1C7E-DB18-B661-69EED939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463B-7D04-4641-BCD0-35A5C1705929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41E4B16-FB38-3F87-FADD-16FC6F5E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BFFDFF-613F-DF97-F84B-28FE6B18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1969-A601-F140-801A-ADE3072D7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2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6006B-4205-5329-9EDF-8949C798C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D267AE-DC70-7E44-90F9-3E8D78565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85EC4C-24DA-A915-CE66-C3F63D637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D64C6C-BB4E-C75B-B68F-2FC93443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463B-7D04-4641-BCD0-35A5C1705929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DFE088-4E1E-15C9-88F6-708869FF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D6BEA0-C01D-887A-A34A-5D08433C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1969-A601-F140-801A-ADE3072D7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15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F18B1-DE2C-EB8B-8268-06B70239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57C8B5F-03D5-470E-55AA-D54D659DE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3BEBDE-D946-DA9D-29CB-3DE1D2BCE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723C8E-5C7B-2925-9FE2-38C09D2E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463B-7D04-4641-BCD0-35A5C1705929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BD4F7C-CF3D-6E8A-D337-94532548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7B545A-11E4-08BB-C49E-09EAA5A1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1969-A601-F140-801A-ADE3072D7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03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8DE2CE-EB2F-B32A-49EA-CFD3D121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382A9E-3929-ED53-B64F-7F157963B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F4B43C-E591-802A-EA20-9BED0C42E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3463B-7D04-4641-BCD0-35A5C1705929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712391-5252-01F4-083C-6D5681D58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E763AB-A177-B74A-569C-2B552A88E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C1969-A601-F140-801A-ADE3072D7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3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A8FAF-8BE7-9366-306E-69CB59D2F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585" y="2575718"/>
            <a:ext cx="7064829" cy="930049"/>
          </a:xfrm>
        </p:spPr>
        <p:txBody>
          <a:bodyPr/>
          <a:lstStyle/>
          <a:p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Welcome to C++!</a:t>
            </a:r>
            <a:endParaRPr lang="ru-RU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210D60-2EE2-CE0E-178D-2585B783F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414" y="3591152"/>
            <a:ext cx="6651171" cy="469219"/>
          </a:xfrm>
        </p:spPr>
        <p:txBody>
          <a:bodyPr/>
          <a:lstStyle/>
          <a:p>
            <a:r>
              <a:rPr lang="e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...and we begin our long journey...</a:t>
            </a:r>
            <a:endParaRPr lang="ru-RU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B2787-F688-6CFB-1986-A94038F16723}"/>
              </a:ext>
            </a:extLst>
          </p:cNvPr>
          <p:cNvSpPr txBox="1"/>
          <p:nvPr/>
        </p:nvSpPr>
        <p:spPr>
          <a:xfrm>
            <a:off x="8065698" y="5581291"/>
            <a:ext cx="3829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М</a:t>
            </a:r>
            <a:r>
              <a:rPr lang="ru-RU" dirty="0" err="1"/>
              <a:t>айоров</a:t>
            </a:r>
            <a:r>
              <a:rPr lang="ru-RU" dirty="0"/>
              <a:t> Василий</a:t>
            </a:r>
          </a:p>
          <a:p>
            <a:pPr algn="r"/>
            <a:r>
              <a:rPr lang="ru-RU" dirty="0"/>
              <a:t>Колледж экономики и информатики </a:t>
            </a:r>
          </a:p>
          <a:p>
            <a:pPr algn="r"/>
            <a:r>
              <a:rPr lang="ru-RU" dirty="0"/>
              <a:t>им.</a:t>
            </a:r>
            <a:r>
              <a:rPr lang="en-US" dirty="0"/>
              <a:t> </a:t>
            </a:r>
            <a:r>
              <a:rPr lang="ru-RU" dirty="0"/>
              <a:t>А.</a:t>
            </a:r>
            <a:r>
              <a:rPr lang="en-US" dirty="0" err="1"/>
              <a:t>Н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Афанасьева</a:t>
            </a:r>
          </a:p>
        </p:txBody>
      </p:sp>
    </p:spTree>
    <p:extLst>
      <p:ext uri="{BB962C8B-B14F-4D97-AF65-F5344CB8AC3E}">
        <p14:creationId xmlns:p14="http://schemas.microsoft.com/office/powerpoint/2010/main" val="1539020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3">
            <a:extLst>
              <a:ext uri="{FF2B5EF4-FFF2-40B4-BE49-F238E27FC236}">
                <a16:creationId xmlns:a16="http://schemas.microsoft.com/office/drawing/2014/main" id="{55F3439D-94DC-0343-877C-ECAE7A5C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l="4478" t="42176" r="4478" b="20815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50800" sx="1000" sy="1000" algn="ctr" rotWithShape="0">
              <a:srgbClr val="000000"/>
            </a:outerShdw>
            <a:reflection endPos="0" dir="5400000" sy="-100000" algn="bl" rotWithShape="0"/>
          </a:effectLst>
        </p:spPr>
      </p:pic>
      <p:pic>
        <p:nvPicPr>
          <p:cNvPr id="4" name="Объект 3">
            <a:extLst>
              <a:ext uri="{FF2B5EF4-FFF2-40B4-BE49-F238E27FC236}">
                <a16:creationId xmlns:a16="http://schemas.microsoft.com/office/drawing/2014/main" id="{A2273F89-529D-D316-93F4-1E20E07DC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9031" y="139787"/>
            <a:ext cx="4753937" cy="6578423"/>
          </a:xfrm>
        </p:spPr>
      </p:pic>
    </p:spTree>
    <p:extLst>
      <p:ext uri="{BB962C8B-B14F-4D97-AF65-F5344CB8AC3E}">
        <p14:creationId xmlns:p14="http://schemas.microsoft.com/office/powerpoint/2010/main" val="2374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Ч</a:t>
            </a:r>
            <a:r>
              <a:rPr lang="ru-RU" dirty="0"/>
              <a:t>то должен знать каждый разработчик?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200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1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Ч</a:t>
            </a:r>
            <a:r>
              <a:rPr lang="ru-RU" dirty="0"/>
              <a:t>то должен знать каждый разработчик?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4415" cy="4782004"/>
          </a:xfrm>
        </p:spPr>
        <p:txBody>
          <a:bodyPr>
            <a:normAutofit/>
          </a:bodyPr>
          <a:lstStyle/>
          <a:p>
            <a:r>
              <a:rPr lang="ru-RU" dirty="0" err="1"/>
              <a:t>D</a:t>
            </a:r>
            <a:r>
              <a:rPr lang="en-US" dirty="0" err="1"/>
              <a:t>ocker</a:t>
            </a:r>
            <a:r>
              <a:rPr lang="en-US" dirty="0"/>
              <a:t>/Kubernetes</a:t>
            </a:r>
          </a:p>
          <a:p>
            <a:r>
              <a:rPr lang="en-US" dirty="0"/>
              <a:t>GitHub/GitLab</a:t>
            </a:r>
          </a:p>
          <a:p>
            <a:r>
              <a:rPr lang="en-US" dirty="0"/>
              <a:t>Cloud Service</a:t>
            </a:r>
          </a:p>
          <a:p>
            <a:r>
              <a:rPr lang="en-US" dirty="0"/>
              <a:t>Language – framework/lib</a:t>
            </a:r>
          </a:p>
          <a:p>
            <a:r>
              <a:rPr lang="ru-RU" dirty="0" err="1"/>
              <a:t>M</a:t>
            </a:r>
            <a:r>
              <a:rPr lang="en-US" dirty="0" err="1"/>
              <a:t>ath</a:t>
            </a:r>
            <a:endParaRPr lang="en-US" dirty="0"/>
          </a:p>
          <a:p>
            <a:r>
              <a:rPr lang="en-US" dirty="0"/>
              <a:t>English (docs read-only)</a:t>
            </a:r>
          </a:p>
          <a:p>
            <a:r>
              <a:rPr lang="en-US" dirty="0"/>
              <a:t>Hard-skills</a:t>
            </a:r>
          </a:p>
          <a:p>
            <a:r>
              <a:rPr lang="en-US" dirty="0"/>
              <a:t>Soft-skills</a:t>
            </a:r>
          </a:p>
          <a:p>
            <a:r>
              <a:rPr lang="en-US" dirty="0"/>
              <a:t>Administration Terminal</a:t>
            </a:r>
          </a:p>
        </p:txBody>
      </p:sp>
      <p:sp>
        <p:nvSpPr>
          <p:cNvPr id="3" name="Объект 6">
            <a:extLst>
              <a:ext uri="{FF2B5EF4-FFF2-40B4-BE49-F238E27FC236}">
                <a16:creationId xmlns:a16="http://schemas.microsoft.com/office/drawing/2014/main" id="{2D5EAA9A-C75C-9C4D-EAE9-92B310635DF8}"/>
              </a:ext>
            </a:extLst>
          </p:cNvPr>
          <p:cNvSpPr txBox="1">
            <a:spLocks/>
          </p:cNvSpPr>
          <p:nvPr/>
        </p:nvSpPr>
        <p:spPr>
          <a:xfrm>
            <a:off x="5750170" y="1825625"/>
            <a:ext cx="4554415" cy="4782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Relational/non relational Data Base</a:t>
            </a:r>
          </a:p>
          <a:p>
            <a:r>
              <a:rPr lang="en-US" dirty="0"/>
              <a:t>Algorithms</a:t>
            </a:r>
          </a:p>
          <a:p>
            <a:r>
              <a:rPr lang="en-US" dirty="0"/>
              <a:t>How does a computer work</a:t>
            </a:r>
            <a:endParaRPr lang="ru-RU" dirty="0"/>
          </a:p>
          <a:p>
            <a:r>
              <a:rPr lang="en-US" dirty="0"/>
              <a:t>Device and operation of the processor, memory and cache</a:t>
            </a:r>
          </a:p>
          <a:p>
            <a:r>
              <a:rPr lang="en-US" dirty="0"/>
              <a:t>More…</a:t>
            </a:r>
          </a:p>
          <a:p>
            <a:r>
              <a:rPr lang="en-US" dirty="0"/>
              <a:t>More…</a:t>
            </a:r>
          </a:p>
          <a:p>
            <a:r>
              <a:rPr lang="en-US" dirty="0"/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1432091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85" y="2226128"/>
            <a:ext cx="10265229" cy="2405743"/>
          </a:xfrm>
        </p:spPr>
        <p:txBody>
          <a:bodyPr>
            <a:normAutofit/>
          </a:bodyPr>
          <a:lstStyle/>
          <a:p>
            <a:pPr algn="ctr"/>
            <a:r>
              <a:rPr lang="ru-RU" b="1" dirty="0" err="1">
                <a:latin typeface="+mn-lt"/>
              </a:rPr>
              <a:t>C</a:t>
            </a:r>
            <a:r>
              <a:rPr lang="en-US" b="1" dirty="0" err="1">
                <a:latin typeface="+mn-lt"/>
              </a:rPr>
              <a:t>ompilers</a:t>
            </a:r>
            <a:endParaRPr lang="ru-RU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2283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2004"/>
          </a:xfrm>
        </p:spPr>
        <p:txBody>
          <a:bodyPr>
            <a:normAutofit lnSpcReduction="10000"/>
          </a:bodyPr>
          <a:lstStyle/>
          <a:p>
            <a:pPr algn="l"/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Компилятор — это программа, которая переводит текст, написанный на языке программирования, в машинные коды. С помощью компиляторов компьютеры могут понимать разные языки программирования, в том числе высокоуровневые, то есть близкие к человеку и далекие от «железа».</a:t>
            </a:r>
          </a:p>
          <a:p>
            <a:pPr algn="l"/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Процесс работы компилятора с кодом называется компиляцией, или сборкой. По сути, компилятор — комплексный «переводчик», который собирает, или компилирует, программу в исполняемый файл. Исполняемый файл — это набор инструкций для компьютера, который тот понимает и может выполнить.</a:t>
            </a:r>
          </a:p>
          <a:p>
            <a:pPr algn="l"/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Языки программирования, для перевода которых используются компиляторы, называются компилируемыми.</a:t>
            </a:r>
          </a:p>
        </p:txBody>
      </p:sp>
    </p:spTree>
    <p:extLst>
      <p:ext uri="{BB962C8B-B14F-4D97-AF65-F5344CB8AC3E}">
        <p14:creationId xmlns:p14="http://schemas.microsoft.com/office/powerpoint/2010/main" val="2887761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914"/>
            <a:ext cx="10515600" cy="4782004"/>
          </a:xfrm>
        </p:spPr>
        <p:txBody>
          <a:bodyPr>
            <a:normAutofit/>
          </a:bodyPr>
          <a:lstStyle/>
          <a:p>
            <a:pPr algn="l"/>
            <a:r>
              <a:rPr lang="ru-RU" b="1" i="0" u="none" strike="noStrike" dirty="0">
                <a:solidFill>
                  <a:srgbClr val="181818"/>
                </a:solidFill>
                <a:effectLst/>
                <a:latin typeface="HeliosExtC"/>
              </a:rPr>
              <a:t>Компилятор</a:t>
            </a: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 — это программа, которая переводит текст, написанный на языке программирования, в машинные коды. С помощью компиляторов компьютеры могут понимать разные языки программирования, в том числе высокоуровневые, то есть близкие к человеку и далекие от «железа».</a:t>
            </a:r>
          </a:p>
        </p:txBody>
      </p:sp>
    </p:spTree>
    <p:extLst>
      <p:ext uri="{BB962C8B-B14F-4D97-AF65-F5344CB8AC3E}">
        <p14:creationId xmlns:p14="http://schemas.microsoft.com/office/powerpoint/2010/main" val="216969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pPr algn="l"/>
            <a:r>
              <a:rPr lang="ru-RU" b="1" i="0" u="none" strike="noStrike" dirty="0">
                <a:solidFill>
                  <a:srgbClr val="181818"/>
                </a:solidFill>
                <a:effectLst/>
                <a:latin typeface="HeliosExtC"/>
              </a:rPr>
              <a:t>Компилятор</a:t>
            </a: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 — это программа, которая переводит текст, написанный на языке программирования, в машинные коды. С помощью компиляторов компьютеры могут понимать разные языки программирования, в том числе высокоуровневые, то есть близкие к человеку и далекие от «железа».</a:t>
            </a:r>
          </a:p>
          <a:p>
            <a:pPr algn="l"/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Процесс работы компилятора с кодом называется компиляцией, или сборкой. По сути, компилятор — комплексный «переводчик», который собирает, или компилирует, программу в исполняемый файл. Исполняемый файл — это набор инструкций для компьютера, который тот понимает и может выполнить. Языки программирования, для перевода которых используются компиляторы, называются </a:t>
            </a:r>
            <a:r>
              <a:rPr lang="ru-RU" b="1" i="0" u="none" strike="noStrike" dirty="0">
                <a:solidFill>
                  <a:srgbClr val="181818"/>
                </a:solidFill>
                <a:effectLst/>
                <a:latin typeface="HeliosExtC"/>
              </a:rPr>
              <a:t>компилируемыми</a:t>
            </a: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8017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181818"/>
                </a:solidFill>
                <a:latin typeface="HeliosExtC"/>
              </a:rPr>
              <a:t>MSVC (Microsoft Visual C++)</a:t>
            </a:r>
            <a:endParaRPr lang="ru-RU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2321752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181818"/>
                </a:solidFill>
                <a:latin typeface="HeliosExtC"/>
              </a:rPr>
              <a:t>MSVC (Microsoft Visual C++)</a:t>
            </a:r>
          </a:p>
          <a:p>
            <a:pPr algn="l"/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Clang (Apple/LLVM)</a:t>
            </a:r>
            <a:endParaRPr lang="ru-RU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1516438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181818"/>
                </a:solidFill>
                <a:latin typeface="HeliosExtC"/>
              </a:rPr>
              <a:t>MSVC (Microsoft Visual C++)</a:t>
            </a:r>
          </a:p>
          <a:p>
            <a:pPr algn="l"/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Clang (Apple/LLVM)</a:t>
            </a:r>
          </a:p>
          <a:p>
            <a:pPr algn="l"/>
            <a:r>
              <a:rPr lang="en-US" dirty="0">
                <a:solidFill>
                  <a:srgbClr val="181818"/>
                </a:solidFill>
                <a:latin typeface="HeliosExtC"/>
              </a:rPr>
              <a:t>GCC (GNU compiler collections)</a:t>
            </a:r>
            <a:endParaRPr lang="ru-RU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159549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85" y="2226128"/>
            <a:ext cx="10265229" cy="240574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err="1">
                <a:latin typeface="+mn-lt"/>
              </a:rPr>
              <a:t>C</a:t>
            </a:r>
            <a:r>
              <a:rPr lang="ru-RU" b="1" dirty="0">
                <a:latin typeface="+mn-lt"/>
              </a:rPr>
              <a:t>+</a:t>
            </a:r>
            <a:r>
              <a:rPr lang="en-US" b="1" dirty="0">
                <a:latin typeface="+mn-lt"/>
              </a:rPr>
              <a:t>+ – </a:t>
            </a:r>
            <a:r>
              <a:rPr lang="en-US" b="1" dirty="0" err="1">
                <a:latin typeface="+mn-lt"/>
              </a:rPr>
              <a:t>к</a:t>
            </a:r>
            <a:r>
              <a:rPr lang="ru-RU" b="1" dirty="0" err="1">
                <a:latin typeface="+mn-lt"/>
              </a:rPr>
              <a:t>ак</a:t>
            </a:r>
            <a:r>
              <a:rPr lang="ru-RU" b="1" dirty="0">
                <a:latin typeface="+mn-lt"/>
              </a:rPr>
              <a:t> конструктор </a:t>
            </a:r>
            <a:r>
              <a:rPr lang="ru-RU" b="1" dirty="0" err="1">
                <a:latin typeface="+mn-lt"/>
              </a:rPr>
              <a:t>L</a:t>
            </a:r>
            <a:r>
              <a:rPr lang="en-US" b="1" dirty="0">
                <a:latin typeface="+mn-lt"/>
              </a:rPr>
              <a:t>ego: </a:t>
            </a:r>
            <a:r>
              <a:rPr lang="ru-RU" b="1" dirty="0">
                <a:latin typeface="+mn-lt"/>
              </a:rPr>
              <a:t>вы можете собрать свой замок мечты,</a:t>
            </a:r>
            <a:r>
              <a:rPr lang="en-US" b="1" dirty="0">
                <a:latin typeface="+mn-lt"/>
              </a:rPr>
              <a:t> </a:t>
            </a:r>
            <a:r>
              <a:rPr lang="ru-RU" b="1" dirty="0">
                <a:latin typeface="+mn-lt"/>
              </a:rPr>
              <a:t>а можете кричать от боли,</a:t>
            </a:r>
            <a:r>
              <a:rPr lang="en-US" b="1" dirty="0">
                <a:latin typeface="+mn-lt"/>
              </a:rPr>
              <a:t> </a:t>
            </a:r>
            <a:r>
              <a:rPr lang="ru-RU" b="1" dirty="0">
                <a:latin typeface="+mn-lt"/>
              </a:rPr>
              <a:t>наступая на забытые на полу детали…</a:t>
            </a:r>
          </a:p>
        </p:txBody>
      </p:sp>
    </p:spTree>
    <p:extLst>
      <p:ext uri="{BB962C8B-B14F-4D97-AF65-F5344CB8AC3E}">
        <p14:creationId xmlns:p14="http://schemas.microsoft.com/office/powerpoint/2010/main" val="11948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181818"/>
                </a:solidFill>
                <a:latin typeface="HeliosExtC"/>
              </a:rPr>
              <a:t>MSVC (Microsoft Visual C++)</a:t>
            </a:r>
          </a:p>
          <a:p>
            <a:pPr algn="l"/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Clang (Apple/LLVM)</a:t>
            </a:r>
          </a:p>
          <a:p>
            <a:pPr algn="l"/>
            <a:r>
              <a:rPr lang="en-US" dirty="0">
                <a:solidFill>
                  <a:srgbClr val="181818"/>
                </a:solidFill>
                <a:latin typeface="HeliosExtC"/>
              </a:rPr>
              <a:t>GCC (GNU compiler collections)</a:t>
            </a:r>
          </a:p>
          <a:p>
            <a:pPr algn="l"/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Intel C++</a:t>
            </a:r>
            <a:endParaRPr lang="ru-RU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1367273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181818"/>
                </a:solidFill>
                <a:latin typeface="HeliosExtC"/>
              </a:rPr>
              <a:t>MSVC (Microsoft Visual C++)</a:t>
            </a:r>
          </a:p>
          <a:p>
            <a:pPr algn="l"/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Clang (Apple/LLVM)</a:t>
            </a:r>
          </a:p>
          <a:p>
            <a:pPr algn="l"/>
            <a:r>
              <a:rPr lang="en-US" dirty="0">
                <a:solidFill>
                  <a:srgbClr val="181818"/>
                </a:solidFill>
                <a:latin typeface="HeliosExtC"/>
              </a:rPr>
              <a:t>GCC (GNU compiler collections)</a:t>
            </a:r>
          </a:p>
          <a:p>
            <a:pPr algn="l"/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Intel C++</a:t>
            </a:r>
          </a:p>
          <a:p>
            <a:pPr algn="l"/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Borland 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C++</a:t>
            </a:r>
            <a:endParaRPr lang="ru-RU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4168396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181818"/>
                </a:solidFill>
                <a:latin typeface="HeliosExtC"/>
              </a:rPr>
              <a:t>MSVC (Microsoft Visual C++)</a:t>
            </a:r>
          </a:p>
          <a:p>
            <a:pPr algn="l"/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Clang (Apple/LLVM)</a:t>
            </a:r>
          </a:p>
          <a:p>
            <a:pPr algn="l"/>
            <a:r>
              <a:rPr lang="en-US" dirty="0">
                <a:solidFill>
                  <a:srgbClr val="181818"/>
                </a:solidFill>
                <a:latin typeface="HeliosExtC"/>
              </a:rPr>
              <a:t>GCC (GNU compiler collections)</a:t>
            </a:r>
          </a:p>
          <a:p>
            <a:pPr algn="l"/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Intel C++</a:t>
            </a:r>
          </a:p>
          <a:p>
            <a:pPr algn="l"/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Borland 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C++</a:t>
            </a:r>
          </a:p>
          <a:p>
            <a:pPr algn="l"/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…</a:t>
            </a:r>
            <a:endParaRPr lang="ru-RU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3387377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181818"/>
                </a:solidFill>
                <a:latin typeface="HeliosExtC"/>
              </a:rPr>
              <a:t>MSVC (Microsoft Visual C++)</a:t>
            </a:r>
          </a:p>
          <a:p>
            <a:pPr algn="l"/>
            <a:r>
              <a:rPr lang="en-US" b="1" i="0" u="none" strike="noStrike" dirty="0">
                <a:solidFill>
                  <a:srgbClr val="181818"/>
                </a:solidFill>
                <a:effectLst/>
                <a:latin typeface="HeliosExtC"/>
              </a:rPr>
              <a:t>Clang (Apple/LLVM)</a:t>
            </a:r>
          </a:p>
          <a:p>
            <a:pPr algn="l"/>
            <a:r>
              <a:rPr lang="en-US" b="1" dirty="0">
                <a:solidFill>
                  <a:srgbClr val="181818"/>
                </a:solidFill>
                <a:latin typeface="HeliosExtC"/>
              </a:rPr>
              <a:t>GCC (GNU compiler collections)</a:t>
            </a:r>
          </a:p>
          <a:p>
            <a:pPr algn="l"/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Intel C++</a:t>
            </a:r>
          </a:p>
          <a:p>
            <a:pPr algn="l"/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Borland 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C++</a:t>
            </a:r>
          </a:p>
          <a:p>
            <a:pPr algn="l"/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…</a:t>
            </a:r>
            <a:endParaRPr lang="ru-RU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1572861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181818"/>
                </a:solidFill>
                <a:latin typeface="HeliosExtC"/>
              </a:rPr>
              <a:t>MSVC (Microsoft Visual C++) (if your OS is Windows)</a:t>
            </a:r>
          </a:p>
          <a:p>
            <a:pPr algn="l"/>
            <a:r>
              <a:rPr lang="en-US" b="1" i="0" u="none" strike="noStrike" dirty="0">
                <a:solidFill>
                  <a:srgbClr val="181818"/>
                </a:solidFill>
                <a:effectLst/>
                <a:latin typeface="HeliosExtC"/>
              </a:rPr>
              <a:t>Clang (Apple/LLVM) (use for static analysis &amp; compile)</a:t>
            </a:r>
          </a:p>
          <a:p>
            <a:pPr algn="l"/>
            <a:r>
              <a:rPr lang="en-US" b="1" dirty="0">
                <a:solidFill>
                  <a:srgbClr val="181818"/>
                </a:solidFill>
                <a:latin typeface="HeliosExtC"/>
              </a:rPr>
              <a:t>GCC (GNU compiler collections) (use for compile)</a:t>
            </a:r>
          </a:p>
          <a:p>
            <a:pPr algn="l"/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Intel C++</a:t>
            </a:r>
          </a:p>
          <a:p>
            <a:pPr algn="l"/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Borland 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C++</a:t>
            </a:r>
          </a:p>
          <a:p>
            <a:pPr algn="l"/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…</a:t>
            </a:r>
            <a:endParaRPr lang="ru-RU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3289441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85" y="2226128"/>
            <a:ext cx="10265229" cy="240574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Problem cross-platform build &amp; run products</a:t>
            </a:r>
            <a:endParaRPr lang="ru-RU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1692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51" y="302340"/>
            <a:ext cx="10822577" cy="64642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u="none" strike="noStrike" dirty="0">
                <a:solidFill>
                  <a:srgbClr val="181818"/>
                </a:solidFill>
                <a:effectLst/>
                <a:latin typeface="HeliosExtC"/>
              </a:rPr>
              <a:t>D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 – Developer; </a:t>
            </a:r>
            <a:r>
              <a:rPr lang="en-US" b="1" i="0" u="none" strike="noStrike" dirty="0">
                <a:solidFill>
                  <a:srgbClr val="181818"/>
                </a:solidFill>
                <a:effectLst/>
                <a:latin typeface="HeliosExtC"/>
              </a:rPr>
              <a:t>C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 –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 Client</a:t>
            </a:r>
            <a:endParaRPr lang="ru-RU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2113585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51" y="302340"/>
            <a:ext cx="10822577" cy="64642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u="none" strike="noStrike" dirty="0">
                <a:solidFill>
                  <a:srgbClr val="181818"/>
                </a:solidFill>
                <a:effectLst/>
                <a:latin typeface="HeliosExtC"/>
              </a:rPr>
              <a:t>D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 – Developer; </a:t>
            </a:r>
            <a:r>
              <a:rPr lang="en-US" b="1" i="0" u="none" strike="noStrike" dirty="0">
                <a:solidFill>
                  <a:srgbClr val="181818"/>
                </a:solidFill>
                <a:effectLst/>
                <a:latin typeface="HeliosExtC"/>
              </a:rPr>
              <a:t>C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 – Client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181818"/>
                </a:solidFill>
                <a:latin typeface="HeliosExtC"/>
              </a:rPr>
              <a:t>D: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Ваше приложение уже готово,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вы уже можете смело им пользоваться!</a:t>
            </a:r>
            <a:endParaRPr lang="en-US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  <a:p>
            <a:pPr marL="0" indent="0" algn="l">
              <a:buNone/>
            </a:pPr>
            <a:endParaRPr lang="ru-RU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979014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51" y="302340"/>
            <a:ext cx="10822577" cy="64642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u="none" strike="noStrike" dirty="0">
                <a:solidFill>
                  <a:srgbClr val="181818"/>
                </a:solidFill>
                <a:effectLst/>
                <a:latin typeface="HeliosExtC"/>
              </a:rPr>
              <a:t>D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 – Developer; </a:t>
            </a:r>
            <a:r>
              <a:rPr lang="en-US" b="1" i="0" u="none" strike="noStrike" dirty="0">
                <a:solidFill>
                  <a:srgbClr val="181818"/>
                </a:solidFill>
                <a:effectLst/>
                <a:latin typeface="HeliosExtC"/>
              </a:rPr>
              <a:t>C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 – Client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181818"/>
                </a:solidFill>
                <a:latin typeface="HeliosExtC"/>
              </a:rPr>
              <a:t>D: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Ваше приложение уже готово,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вы уже можете смело им пользоваться!</a:t>
            </a:r>
          </a:p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С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: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Спасибо,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а как запустить? У меня ничего не работает</a:t>
            </a:r>
            <a:endParaRPr lang="en-US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  <a:p>
            <a:pPr marL="0" indent="0" algn="l">
              <a:buNone/>
            </a:pPr>
            <a:endParaRPr lang="ru-RU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1359136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51" y="302340"/>
            <a:ext cx="10822577" cy="64642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u="none" strike="noStrike" dirty="0">
                <a:solidFill>
                  <a:srgbClr val="181818"/>
                </a:solidFill>
                <a:effectLst/>
                <a:latin typeface="HeliosExtC"/>
              </a:rPr>
              <a:t>D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 – Developer; </a:t>
            </a:r>
            <a:r>
              <a:rPr lang="en-US" b="1" i="0" u="none" strike="noStrike" dirty="0">
                <a:solidFill>
                  <a:srgbClr val="181818"/>
                </a:solidFill>
                <a:effectLst/>
                <a:latin typeface="HeliosExtC"/>
              </a:rPr>
              <a:t>C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 – Client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181818"/>
                </a:solidFill>
                <a:latin typeface="HeliosExtC"/>
              </a:rPr>
              <a:t>D: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Ваше приложение уже готово,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вы уже можете смело им пользоваться!</a:t>
            </a:r>
          </a:p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С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: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Спасибо,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а как запустить? У меня ничего не работает</a:t>
            </a:r>
            <a:endParaRPr lang="en-US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  <a:p>
            <a:pPr marL="0" indent="0" algn="l">
              <a:buNone/>
            </a:pPr>
            <a:r>
              <a:rPr lang="ru-RU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D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: </a:t>
            </a:r>
            <a:r>
              <a:rPr lang="en-US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У</a:t>
            </a: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становите </a:t>
            </a:r>
            <a:r>
              <a:rPr lang="ru-RU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G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CC</a:t>
            </a:r>
            <a:endParaRPr lang="ru-RU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90909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0521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51" y="302340"/>
            <a:ext cx="10822577" cy="64642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u="none" strike="noStrike" dirty="0">
                <a:solidFill>
                  <a:srgbClr val="181818"/>
                </a:solidFill>
                <a:effectLst/>
                <a:latin typeface="HeliosExtC"/>
              </a:rPr>
              <a:t>D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 – Developer; </a:t>
            </a:r>
            <a:r>
              <a:rPr lang="en-US" b="1" i="0" u="none" strike="noStrike" dirty="0">
                <a:solidFill>
                  <a:srgbClr val="181818"/>
                </a:solidFill>
                <a:effectLst/>
                <a:latin typeface="HeliosExtC"/>
              </a:rPr>
              <a:t>C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 – Client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181818"/>
                </a:solidFill>
                <a:latin typeface="HeliosExtC"/>
              </a:rPr>
              <a:t>D: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Ваше приложение уже готово,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вы уже можете смело им пользоваться!</a:t>
            </a:r>
          </a:p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С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: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Спасибо,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а как запустить? У меня ничего не работает</a:t>
            </a:r>
            <a:endParaRPr lang="en-US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  <a:p>
            <a:pPr marL="0" indent="0" algn="l">
              <a:buNone/>
            </a:pPr>
            <a:r>
              <a:rPr lang="ru-RU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D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: </a:t>
            </a:r>
            <a:r>
              <a:rPr lang="en-US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У</a:t>
            </a: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становите </a:t>
            </a:r>
            <a:r>
              <a:rPr lang="ru-RU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G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CC</a:t>
            </a:r>
            <a:endParaRPr lang="ru-RU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  <a:p>
            <a:pPr marL="0" indent="0" algn="l">
              <a:buNone/>
            </a:pPr>
            <a:r>
              <a:rPr lang="ru-RU" dirty="0" err="1">
                <a:solidFill>
                  <a:srgbClr val="181818"/>
                </a:solidFill>
                <a:latin typeface="HeliosExtC"/>
              </a:rPr>
              <a:t>C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: </a:t>
            </a:r>
            <a:r>
              <a:rPr lang="en-US" dirty="0" err="1">
                <a:solidFill>
                  <a:srgbClr val="181818"/>
                </a:solidFill>
                <a:latin typeface="HeliosExtC"/>
              </a:rPr>
              <a:t>У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 меня всё ещё ничего не работает!</a:t>
            </a:r>
            <a:endParaRPr lang="ru-RU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2196883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51" y="302340"/>
            <a:ext cx="10822577" cy="64642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u="none" strike="noStrike" dirty="0">
                <a:solidFill>
                  <a:srgbClr val="181818"/>
                </a:solidFill>
                <a:effectLst/>
                <a:latin typeface="HeliosExtC"/>
              </a:rPr>
              <a:t>D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 – Developer; </a:t>
            </a:r>
            <a:r>
              <a:rPr lang="en-US" b="1" i="0" u="none" strike="noStrike" dirty="0">
                <a:solidFill>
                  <a:srgbClr val="181818"/>
                </a:solidFill>
                <a:effectLst/>
                <a:latin typeface="HeliosExtC"/>
              </a:rPr>
              <a:t>C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 – Client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181818"/>
                </a:solidFill>
                <a:latin typeface="HeliosExtC"/>
              </a:rPr>
              <a:t>D: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Ваше приложение уже готово,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вы уже можете смело им пользоваться!</a:t>
            </a:r>
          </a:p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С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: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Спасибо,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а как запустить? У меня ничего не работает</a:t>
            </a:r>
            <a:endParaRPr lang="en-US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  <a:p>
            <a:pPr marL="0" indent="0" algn="l">
              <a:buNone/>
            </a:pPr>
            <a:r>
              <a:rPr lang="ru-RU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D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: </a:t>
            </a:r>
            <a:r>
              <a:rPr lang="en-US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У</a:t>
            </a: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становите </a:t>
            </a:r>
            <a:r>
              <a:rPr lang="ru-RU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G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CC</a:t>
            </a:r>
            <a:endParaRPr lang="ru-RU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  <a:p>
            <a:pPr marL="0" indent="0" algn="l">
              <a:buNone/>
            </a:pPr>
            <a:r>
              <a:rPr lang="ru-RU" dirty="0" err="1">
                <a:solidFill>
                  <a:srgbClr val="181818"/>
                </a:solidFill>
                <a:latin typeface="HeliosExtC"/>
              </a:rPr>
              <a:t>C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: </a:t>
            </a:r>
            <a:r>
              <a:rPr lang="en-US" dirty="0" err="1">
                <a:solidFill>
                  <a:srgbClr val="181818"/>
                </a:solidFill>
                <a:latin typeface="HeliosExtC"/>
              </a:rPr>
              <a:t>У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 меня всё ещё ничего не работает!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D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: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Теперь вам нужно скачать библиотеку 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[X]</a:t>
            </a:r>
            <a:endParaRPr lang="ru-RU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3855222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51" y="302340"/>
            <a:ext cx="10822577" cy="64642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u="none" strike="noStrike" dirty="0">
                <a:solidFill>
                  <a:srgbClr val="181818"/>
                </a:solidFill>
                <a:effectLst/>
                <a:latin typeface="HeliosExtC"/>
              </a:rPr>
              <a:t>D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 – Developer; </a:t>
            </a:r>
            <a:r>
              <a:rPr lang="en-US" b="1" i="0" u="none" strike="noStrike" dirty="0">
                <a:solidFill>
                  <a:srgbClr val="181818"/>
                </a:solidFill>
                <a:effectLst/>
                <a:latin typeface="HeliosExtC"/>
              </a:rPr>
              <a:t>C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 – Client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181818"/>
                </a:solidFill>
                <a:latin typeface="HeliosExtC"/>
              </a:rPr>
              <a:t>D: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Ваше приложение уже готово,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вы уже можете смело им пользоваться!</a:t>
            </a:r>
          </a:p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С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: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Спасибо,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а как запустить? У меня ничего не работает</a:t>
            </a:r>
            <a:endParaRPr lang="en-US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  <a:p>
            <a:pPr marL="0" indent="0" algn="l">
              <a:buNone/>
            </a:pPr>
            <a:r>
              <a:rPr lang="ru-RU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D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: </a:t>
            </a:r>
            <a:r>
              <a:rPr lang="en-US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У</a:t>
            </a: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становите </a:t>
            </a:r>
            <a:r>
              <a:rPr lang="ru-RU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G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CC</a:t>
            </a:r>
            <a:endParaRPr lang="ru-RU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  <a:p>
            <a:pPr marL="0" indent="0" algn="l">
              <a:buNone/>
            </a:pPr>
            <a:r>
              <a:rPr lang="ru-RU" dirty="0" err="1">
                <a:solidFill>
                  <a:srgbClr val="181818"/>
                </a:solidFill>
                <a:latin typeface="HeliosExtC"/>
              </a:rPr>
              <a:t>C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: </a:t>
            </a:r>
            <a:r>
              <a:rPr lang="en-US" dirty="0" err="1">
                <a:solidFill>
                  <a:srgbClr val="181818"/>
                </a:solidFill>
                <a:latin typeface="HeliosExtC"/>
              </a:rPr>
              <a:t>У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 меня всё ещё ничего не работает!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D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: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Теперь вам нужно скачать библиотеку 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[X]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C: </a:t>
            </a:r>
            <a:r>
              <a:rPr lang="en-US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С</a:t>
            </a: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качал,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 </a:t>
            </a:r>
            <a:r>
              <a:rPr lang="en-US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в</a:t>
            </a: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сё ещё ничего не работает </a:t>
            </a:r>
            <a:r>
              <a:rPr lang="en-US" dirty="0">
                <a:solidFill>
                  <a:srgbClr val="181818"/>
                </a:solidFill>
                <a:latin typeface="HeliosExtC"/>
                <a:sym typeface="Wingdings" pitchFamily="2" charset="2"/>
              </a:rPr>
              <a:t>:(</a:t>
            </a:r>
            <a:endParaRPr lang="ru-RU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1735935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51" y="302340"/>
            <a:ext cx="10822577" cy="64642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u="none" strike="noStrike" dirty="0">
                <a:solidFill>
                  <a:srgbClr val="181818"/>
                </a:solidFill>
                <a:effectLst/>
                <a:latin typeface="HeliosExtC"/>
              </a:rPr>
              <a:t>D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 – Developer; </a:t>
            </a:r>
            <a:r>
              <a:rPr lang="en-US" b="1" i="0" u="none" strike="noStrike" dirty="0">
                <a:solidFill>
                  <a:srgbClr val="181818"/>
                </a:solidFill>
                <a:effectLst/>
                <a:latin typeface="HeliosExtC"/>
              </a:rPr>
              <a:t>C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 – Client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181818"/>
                </a:solidFill>
                <a:latin typeface="HeliosExtC"/>
              </a:rPr>
              <a:t>D: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Ваше приложение уже готово,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вы уже можете смело им пользоваться!</a:t>
            </a:r>
          </a:p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С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: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Спасибо,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а как запустить? У меня ничего не работает</a:t>
            </a:r>
            <a:endParaRPr lang="en-US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  <a:p>
            <a:pPr marL="0" indent="0" algn="l">
              <a:buNone/>
            </a:pPr>
            <a:r>
              <a:rPr lang="ru-RU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D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: </a:t>
            </a:r>
            <a:r>
              <a:rPr lang="en-US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У</a:t>
            </a: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становите </a:t>
            </a:r>
            <a:r>
              <a:rPr lang="ru-RU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G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CC</a:t>
            </a:r>
            <a:endParaRPr lang="ru-RU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  <a:p>
            <a:pPr marL="0" indent="0" algn="l">
              <a:buNone/>
            </a:pPr>
            <a:r>
              <a:rPr lang="ru-RU" dirty="0" err="1">
                <a:solidFill>
                  <a:srgbClr val="181818"/>
                </a:solidFill>
                <a:latin typeface="HeliosExtC"/>
              </a:rPr>
              <a:t>C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: </a:t>
            </a:r>
            <a:r>
              <a:rPr lang="en-US" dirty="0" err="1">
                <a:solidFill>
                  <a:srgbClr val="181818"/>
                </a:solidFill>
                <a:latin typeface="HeliosExtC"/>
              </a:rPr>
              <a:t>У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 меня всё ещё ничего не работает!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D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: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Теперь вам нужно скачать библиотеку 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[X]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C: </a:t>
            </a:r>
            <a:r>
              <a:rPr lang="en-US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С</a:t>
            </a: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качал,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 </a:t>
            </a:r>
            <a:r>
              <a:rPr lang="en-US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в</a:t>
            </a: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сё ещё ничего не работает </a:t>
            </a:r>
            <a:r>
              <a:rPr lang="en-US" dirty="0">
                <a:solidFill>
                  <a:srgbClr val="181818"/>
                </a:solidFill>
                <a:latin typeface="HeliosExtC"/>
                <a:sym typeface="Wingdings" pitchFamily="2" charset="2"/>
              </a:rPr>
              <a:t>:(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  <a:sym typeface="Wingdings" pitchFamily="2" charset="2"/>
              </a:rPr>
              <a:t>D: </a:t>
            </a: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  <a:sym typeface="Wingdings" pitchFamily="2" charset="2"/>
              </a:rPr>
              <a:t>Теперь вам нужно собрать библиотеку и выполнить её присоединение к проекту</a:t>
            </a:r>
            <a:endParaRPr lang="ru-RU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367507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51" y="302340"/>
            <a:ext cx="10822577" cy="64642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u="none" strike="noStrike" dirty="0">
                <a:solidFill>
                  <a:srgbClr val="181818"/>
                </a:solidFill>
                <a:effectLst/>
                <a:latin typeface="HeliosExtC"/>
              </a:rPr>
              <a:t>D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 – Developer; </a:t>
            </a:r>
            <a:r>
              <a:rPr lang="en-US" b="1" i="0" u="none" strike="noStrike" dirty="0">
                <a:solidFill>
                  <a:srgbClr val="181818"/>
                </a:solidFill>
                <a:effectLst/>
                <a:latin typeface="HeliosExtC"/>
              </a:rPr>
              <a:t>C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 – Client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181818"/>
                </a:solidFill>
                <a:latin typeface="HeliosExtC"/>
              </a:rPr>
              <a:t>D: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Ваше приложение уже готово,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вы уже можете смело им пользоваться!</a:t>
            </a:r>
          </a:p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С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: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Спасибо,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а как запустить? У меня ничего не работает</a:t>
            </a:r>
            <a:endParaRPr lang="en-US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  <a:p>
            <a:pPr marL="0" indent="0" algn="l">
              <a:buNone/>
            </a:pPr>
            <a:r>
              <a:rPr lang="ru-RU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D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: </a:t>
            </a:r>
            <a:r>
              <a:rPr lang="en-US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У</a:t>
            </a: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становите </a:t>
            </a:r>
            <a:r>
              <a:rPr lang="ru-RU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G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CC</a:t>
            </a:r>
            <a:endParaRPr lang="ru-RU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  <a:p>
            <a:pPr marL="0" indent="0" algn="l">
              <a:buNone/>
            </a:pPr>
            <a:r>
              <a:rPr lang="ru-RU" dirty="0" err="1">
                <a:solidFill>
                  <a:srgbClr val="181818"/>
                </a:solidFill>
                <a:latin typeface="HeliosExtC"/>
              </a:rPr>
              <a:t>C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: </a:t>
            </a:r>
            <a:r>
              <a:rPr lang="en-US" dirty="0" err="1">
                <a:solidFill>
                  <a:srgbClr val="181818"/>
                </a:solidFill>
                <a:latin typeface="HeliosExtC"/>
              </a:rPr>
              <a:t>У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 меня всё ещё ничего не работает!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D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: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Теперь вам нужно скачать библиотеку 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[X]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C: </a:t>
            </a:r>
            <a:r>
              <a:rPr lang="en-US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С</a:t>
            </a: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качал,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 </a:t>
            </a:r>
            <a:r>
              <a:rPr lang="en-US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в</a:t>
            </a: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сё ещё ничего не работает </a:t>
            </a:r>
            <a:r>
              <a:rPr lang="en-US" dirty="0">
                <a:solidFill>
                  <a:srgbClr val="181818"/>
                </a:solidFill>
                <a:latin typeface="HeliosExtC"/>
                <a:sym typeface="Wingdings" pitchFamily="2" charset="2"/>
              </a:rPr>
              <a:t>:(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  <a:sym typeface="Wingdings" pitchFamily="2" charset="2"/>
              </a:rPr>
              <a:t>D: </a:t>
            </a: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  <a:sym typeface="Wingdings" pitchFamily="2" charset="2"/>
              </a:rPr>
              <a:t>Теперь вам нужно собрать библиотеку и выполнить её присоединение к проекту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181818"/>
                </a:solidFill>
                <a:latin typeface="HeliosExtC"/>
                <a:sym typeface="Wingdings" pitchFamily="2" charset="2"/>
              </a:rPr>
              <a:t>С</a:t>
            </a:r>
            <a:r>
              <a:rPr lang="en-US" dirty="0">
                <a:solidFill>
                  <a:srgbClr val="181818"/>
                </a:solidFill>
                <a:latin typeface="HeliosExtC"/>
                <a:sym typeface="Wingdings" pitchFamily="2" charset="2"/>
              </a:rPr>
              <a:t>: </a:t>
            </a:r>
            <a:r>
              <a:rPr lang="ru-RU" dirty="0">
                <a:solidFill>
                  <a:srgbClr val="181818"/>
                </a:solidFill>
                <a:latin typeface="HeliosExtC"/>
                <a:sym typeface="Wingdings" pitchFamily="2" charset="2"/>
              </a:rPr>
              <a:t>Сделал,</a:t>
            </a:r>
            <a:r>
              <a:rPr lang="en-US" dirty="0">
                <a:solidFill>
                  <a:srgbClr val="181818"/>
                </a:solidFill>
                <a:latin typeface="HeliosExtC"/>
                <a:sym typeface="Wingdings" pitchFamily="2" charset="2"/>
              </a:rPr>
              <a:t> </a:t>
            </a:r>
            <a:r>
              <a:rPr lang="ru-RU" dirty="0">
                <a:solidFill>
                  <a:srgbClr val="181818"/>
                </a:solidFill>
                <a:latin typeface="HeliosExtC"/>
                <a:sym typeface="Wingdings" pitchFamily="2" charset="2"/>
              </a:rPr>
              <a:t>опять ничего не работает</a:t>
            </a:r>
            <a:r>
              <a:rPr lang="en-US" dirty="0">
                <a:solidFill>
                  <a:srgbClr val="181818"/>
                </a:solidFill>
                <a:latin typeface="HeliosExtC"/>
                <a:sym typeface="Wingdings" pitchFamily="2" charset="2"/>
              </a:rPr>
              <a:t>…</a:t>
            </a:r>
            <a:endParaRPr lang="ru-RU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2351017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51" y="302340"/>
            <a:ext cx="10822577" cy="64642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u="none" strike="noStrike" dirty="0">
                <a:solidFill>
                  <a:srgbClr val="181818"/>
                </a:solidFill>
                <a:effectLst/>
                <a:latin typeface="HeliosExtC"/>
              </a:rPr>
              <a:t>D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 – Developer; </a:t>
            </a:r>
            <a:r>
              <a:rPr lang="en-US" b="1" i="0" u="none" strike="noStrike" dirty="0">
                <a:solidFill>
                  <a:srgbClr val="181818"/>
                </a:solidFill>
                <a:effectLst/>
                <a:latin typeface="HeliosExtC"/>
              </a:rPr>
              <a:t>C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 – Client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181818"/>
                </a:solidFill>
                <a:latin typeface="HeliosExtC"/>
              </a:rPr>
              <a:t>D: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Ваше приложение уже готово,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вы уже можете смело им пользоваться!</a:t>
            </a:r>
          </a:p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С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: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Спасибо,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а как запустить? У меня ничего не работает</a:t>
            </a:r>
            <a:endParaRPr lang="en-US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  <a:p>
            <a:pPr marL="0" indent="0" algn="l">
              <a:buNone/>
            </a:pPr>
            <a:r>
              <a:rPr lang="ru-RU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D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: </a:t>
            </a:r>
            <a:r>
              <a:rPr lang="en-US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У</a:t>
            </a: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становите </a:t>
            </a:r>
            <a:r>
              <a:rPr lang="ru-RU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G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CC</a:t>
            </a:r>
            <a:endParaRPr lang="ru-RU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  <a:p>
            <a:pPr marL="0" indent="0" algn="l">
              <a:buNone/>
            </a:pPr>
            <a:r>
              <a:rPr lang="ru-RU" dirty="0" err="1">
                <a:solidFill>
                  <a:srgbClr val="181818"/>
                </a:solidFill>
                <a:latin typeface="HeliosExtC"/>
              </a:rPr>
              <a:t>C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: </a:t>
            </a:r>
            <a:r>
              <a:rPr lang="en-US" dirty="0" err="1">
                <a:solidFill>
                  <a:srgbClr val="181818"/>
                </a:solidFill>
                <a:latin typeface="HeliosExtC"/>
              </a:rPr>
              <a:t>У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 меня всё ещё ничего не работает!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D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: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Теперь вам нужно скачать библиотеку 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[X]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C: </a:t>
            </a:r>
            <a:r>
              <a:rPr lang="en-US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С</a:t>
            </a: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качал,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 </a:t>
            </a:r>
            <a:r>
              <a:rPr lang="en-US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в</a:t>
            </a: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сё ещё ничего не работает </a:t>
            </a:r>
            <a:r>
              <a:rPr lang="en-US" dirty="0">
                <a:solidFill>
                  <a:srgbClr val="181818"/>
                </a:solidFill>
                <a:latin typeface="HeliosExtC"/>
                <a:sym typeface="Wingdings" pitchFamily="2" charset="2"/>
              </a:rPr>
              <a:t>:(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  <a:sym typeface="Wingdings" pitchFamily="2" charset="2"/>
              </a:rPr>
              <a:t>D: </a:t>
            </a: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  <a:sym typeface="Wingdings" pitchFamily="2" charset="2"/>
              </a:rPr>
              <a:t>Теперь вам нужно собрать библиотеку и выполнить её присоединение к проекту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181818"/>
                </a:solidFill>
                <a:latin typeface="HeliosExtC"/>
                <a:sym typeface="Wingdings" pitchFamily="2" charset="2"/>
              </a:rPr>
              <a:t>С</a:t>
            </a:r>
            <a:r>
              <a:rPr lang="en-US" dirty="0">
                <a:solidFill>
                  <a:srgbClr val="181818"/>
                </a:solidFill>
                <a:latin typeface="HeliosExtC"/>
                <a:sym typeface="Wingdings" pitchFamily="2" charset="2"/>
              </a:rPr>
              <a:t>: </a:t>
            </a:r>
            <a:r>
              <a:rPr lang="ru-RU" dirty="0">
                <a:solidFill>
                  <a:srgbClr val="181818"/>
                </a:solidFill>
                <a:latin typeface="HeliosExtC"/>
                <a:sym typeface="Wingdings" pitchFamily="2" charset="2"/>
              </a:rPr>
              <a:t>Сделал,</a:t>
            </a:r>
            <a:r>
              <a:rPr lang="en-US" dirty="0">
                <a:solidFill>
                  <a:srgbClr val="181818"/>
                </a:solidFill>
                <a:latin typeface="HeliosExtC"/>
                <a:sym typeface="Wingdings" pitchFamily="2" charset="2"/>
              </a:rPr>
              <a:t> </a:t>
            </a:r>
            <a:r>
              <a:rPr lang="ru-RU" dirty="0">
                <a:solidFill>
                  <a:srgbClr val="181818"/>
                </a:solidFill>
                <a:latin typeface="HeliosExtC"/>
                <a:sym typeface="Wingdings" pitchFamily="2" charset="2"/>
              </a:rPr>
              <a:t>опять ничего не работает</a:t>
            </a:r>
            <a:r>
              <a:rPr lang="en-US" dirty="0">
                <a:solidFill>
                  <a:srgbClr val="181818"/>
                </a:solidFill>
                <a:latin typeface="HeliosExtC"/>
                <a:sym typeface="Wingdings" pitchFamily="2" charset="2"/>
              </a:rPr>
              <a:t>…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  <a:sym typeface="Wingdings" pitchFamily="2" charset="2"/>
              </a:rPr>
              <a:t>D: *</a:t>
            </a: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  <a:sym typeface="Wingdings" pitchFamily="2" charset="2"/>
              </a:rPr>
              <a:t>называет </a:t>
            </a:r>
            <a:r>
              <a:rPr lang="en-US" b="0" i="0" u="none" strike="noStrike" dirty="0" err="1">
                <a:solidFill>
                  <a:srgbClr val="181818"/>
                </a:solidFill>
                <a:effectLst/>
                <a:latin typeface="HeliosExtC"/>
                <a:sym typeface="Wingdings" pitchFamily="2" charset="2"/>
              </a:rPr>
              <a:t>е</a:t>
            </a:r>
            <a:r>
              <a:rPr lang="ru-RU" b="0" i="0" u="none" strike="noStrike" dirty="0" err="1">
                <a:solidFill>
                  <a:srgbClr val="181818"/>
                </a:solidFill>
                <a:effectLst/>
                <a:latin typeface="HeliosExtC"/>
                <a:sym typeface="Wingdings" pitchFamily="2" charset="2"/>
              </a:rPr>
              <a:t>щё</a:t>
            </a: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  <a:sym typeface="Wingdings" pitchFamily="2" charset="2"/>
              </a:rPr>
              <a:t> миллион действий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  <a:sym typeface="Wingdings" pitchFamily="2" charset="2"/>
              </a:rPr>
              <a:t>*</a:t>
            </a:r>
            <a:endParaRPr lang="ru-RU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4201866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51" y="302340"/>
            <a:ext cx="10822577" cy="64642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u="none" strike="noStrike" dirty="0">
                <a:solidFill>
                  <a:srgbClr val="181818"/>
                </a:solidFill>
                <a:effectLst/>
                <a:latin typeface="HeliosExtC"/>
              </a:rPr>
              <a:t>D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 – Developer; </a:t>
            </a:r>
            <a:r>
              <a:rPr lang="en-US" b="1" i="0" u="none" strike="noStrike" dirty="0">
                <a:solidFill>
                  <a:srgbClr val="181818"/>
                </a:solidFill>
                <a:effectLst/>
                <a:latin typeface="HeliosExtC"/>
              </a:rPr>
              <a:t>C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 – Client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181818"/>
                </a:solidFill>
                <a:latin typeface="HeliosExtC"/>
              </a:rPr>
              <a:t>D: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Ваше приложение уже готово,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вы уже можете смело им пользоваться!</a:t>
            </a:r>
          </a:p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С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: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Спасибо,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а как запустить? У меня ничего не работает</a:t>
            </a:r>
            <a:endParaRPr lang="en-US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  <a:p>
            <a:pPr marL="0" indent="0" algn="l">
              <a:buNone/>
            </a:pPr>
            <a:r>
              <a:rPr lang="ru-RU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D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: </a:t>
            </a:r>
            <a:r>
              <a:rPr lang="en-US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У</a:t>
            </a: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становите </a:t>
            </a:r>
            <a:r>
              <a:rPr lang="ru-RU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G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CC</a:t>
            </a:r>
            <a:endParaRPr lang="ru-RU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  <a:p>
            <a:pPr marL="0" indent="0" algn="l">
              <a:buNone/>
            </a:pPr>
            <a:r>
              <a:rPr lang="ru-RU" dirty="0" err="1">
                <a:solidFill>
                  <a:srgbClr val="181818"/>
                </a:solidFill>
                <a:latin typeface="HeliosExtC"/>
              </a:rPr>
              <a:t>C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: </a:t>
            </a:r>
            <a:r>
              <a:rPr lang="en-US" dirty="0" err="1">
                <a:solidFill>
                  <a:srgbClr val="181818"/>
                </a:solidFill>
                <a:latin typeface="HeliosExtC"/>
              </a:rPr>
              <a:t>У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 меня всё ещё ничего не работает!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D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: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Теперь вам нужно скачать библиотеку 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[X]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C: </a:t>
            </a:r>
            <a:r>
              <a:rPr lang="en-US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С</a:t>
            </a: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качал,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</a:rPr>
              <a:t> </a:t>
            </a:r>
            <a:r>
              <a:rPr lang="en-US" b="0" i="0" u="none" strike="noStrike" dirty="0" err="1">
                <a:solidFill>
                  <a:srgbClr val="181818"/>
                </a:solidFill>
                <a:effectLst/>
                <a:latin typeface="HeliosExtC"/>
              </a:rPr>
              <a:t>в</a:t>
            </a: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</a:rPr>
              <a:t>сё ещё ничего не работает </a:t>
            </a:r>
            <a:r>
              <a:rPr lang="en-US" dirty="0">
                <a:solidFill>
                  <a:srgbClr val="181818"/>
                </a:solidFill>
                <a:latin typeface="HeliosExtC"/>
                <a:sym typeface="Wingdings" pitchFamily="2" charset="2"/>
              </a:rPr>
              <a:t>:(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  <a:sym typeface="Wingdings" pitchFamily="2" charset="2"/>
              </a:rPr>
              <a:t>D: </a:t>
            </a: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  <a:sym typeface="Wingdings" pitchFamily="2" charset="2"/>
              </a:rPr>
              <a:t>Теперь вам нужно собрать библиотеку и выполнить её присоединение к проекту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181818"/>
                </a:solidFill>
                <a:latin typeface="HeliosExtC"/>
                <a:sym typeface="Wingdings" pitchFamily="2" charset="2"/>
              </a:rPr>
              <a:t>С</a:t>
            </a:r>
            <a:r>
              <a:rPr lang="en-US" dirty="0">
                <a:solidFill>
                  <a:srgbClr val="181818"/>
                </a:solidFill>
                <a:latin typeface="HeliosExtC"/>
                <a:sym typeface="Wingdings" pitchFamily="2" charset="2"/>
              </a:rPr>
              <a:t>: </a:t>
            </a:r>
            <a:r>
              <a:rPr lang="ru-RU" dirty="0">
                <a:solidFill>
                  <a:srgbClr val="181818"/>
                </a:solidFill>
                <a:latin typeface="HeliosExtC"/>
                <a:sym typeface="Wingdings" pitchFamily="2" charset="2"/>
              </a:rPr>
              <a:t>Сделал,</a:t>
            </a:r>
            <a:r>
              <a:rPr lang="en-US" dirty="0">
                <a:solidFill>
                  <a:srgbClr val="181818"/>
                </a:solidFill>
                <a:latin typeface="HeliosExtC"/>
                <a:sym typeface="Wingdings" pitchFamily="2" charset="2"/>
              </a:rPr>
              <a:t> </a:t>
            </a:r>
            <a:r>
              <a:rPr lang="ru-RU" dirty="0">
                <a:solidFill>
                  <a:srgbClr val="181818"/>
                </a:solidFill>
                <a:latin typeface="HeliosExtC"/>
                <a:sym typeface="Wingdings" pitchFamily="2" charset="2"/>
              </a:rPr>
              <a:t>опять ничего не работает</a:t>
            </a:r>
            <a:r>
              <a:rPr lang="en-US" dirty="0">
                <a:solidFill>
                  <a:srgbClr val="181818"/>
                </a:solidFill>
                <a:latin typeface="HeliosExtC"/>
                <a:sym typeface="Wingdings" pitchFamily="2" charset="2"/>
              </a:rPr>
              <a:t>…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  <a:sym typeface="Wingdings" pitchFamily="2" charset="2"/>
              </a:rPr>
              <a:t>D: *</a:t>
            </a: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  <a:sym typeface="Wingdings" pitchFamily="2" charset="2"/>
              </a:rPr>
              <a:t>называет </a:t>
            </a:r>
            <a:r>
              <a:rPr lang="en-US" b="0" i="0" u="none" strike="noStrike" dirty="0" err="1">
                <a:solidFill>
                  <a:srgbClr val="181818"/>
                </a:solidFill>
                <a:effectLst/>
                <a:latin typeface="HeliosExtC"/>
                <a:sym typeface="Wingdings" pitchFamily="2" charset="2"/>
              </a:rPr>
              <a:t>е</a:t>
            </a:r>
            <a:r>
              <a:rPr lang="ru-RU" b="0" i="0" u="none" strike="noStrike" dirty="0" err="1">
                <a:solidFill>
                  <a:srgbClr val="181818"/>
                </a:solidFill>
                <a:effectLst/>
                <a:latin typeface="HeliosExtC"/>
                <a:sym typeface="Wingdings" pitchFamily="2" charset="2"/>
              </a:rPr>
              <a:t>щё</a:t>
            </a:r>
            <a:r>
              <a:rPr lang="ru-RU" b="0" i="0" u="none" strike="noStrike" dirty="0">
                <a:solidFill>
                  <a:srgbClr val="181818"/>
                </a:solidFill>
                <a:effectLst/>
                <a:latin typeface="HeliosExtC"/>
                <a:sym typeface="Wingdings" pitchFamily="2" charset="2"/>
              </a:rPr>
              <a:t> миллион действий</a:t>
            </a:r>
            <a:r>
              <a:rPr lang="en-US" b="0" i="0" u="none" strike="noStrike" dirty="0">
                <a:solidFill>
                  <a:srgbClr val="181818"/>
                </a:solidFill>
                <a:effectLst/>
                <a:latin typeface="HeliosExtC"/>
                <a:sym typeface="Wingdings" pitchFamily="2" charset="2"/>
              </a:rPr>
              <a:t>*</a:t>
            </a:r>
            <a:endParaRPr lang="ru-RU" b="0" i="0" u="none" strike="noStrike" dirty="0">
              <a:solidFill>
                <a:srgbClr val="181818"/>
              </a:solidFill>
              <a:effectLst/>
              <a:latin typeface="HeliosExtC"/>
              <a:sym typeface="Wingdings" pitchFamily="2" charset="2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181818"/>
                </a:solidFill>
                <a:latin typeface="HeliosExtC"/>
                <a:sym typeface="Wingdings" pitchFamily="2" charset="2"/>
              </a:rPr>
              <a:t>C: *</a:t>
            </a:r>
            <a:r>
              <a:rPr lang="ru-RU" dirty="0">
                <a:solidFill>
                  <a:srgbClr val="181818"/>
                </a:solidFill>
                <a:latin typeface="HeliosExtC"/>
                <a:sym typeface="Wingdings" pitchFamily="2" charset="2"/>
              </a:rPr>
              <a:t>выбросил свой компьютер</a:t>
            </a:r>
            <a:r>
              <a:rPr lang="en-US" dirty="0">
                <a:solidFill>
                  <a:srgbClr val="181818"/>
                </a:solidFill>
                <a:latin typeface="HeliosExtC"/>
                <a:sym typeface="Wingdings" pitchFamily="2" charset="2"/>
              </a:rPr>
              <a:t>, </a:t>
            </a:r>
            <a:r>
              <a:rPr lang="ru-RU" dirty="0">
                <a:solidFill>
                  <a:srgbClr val="181818"/>
                </a:solidFill>
                <a:latin typeface="HeliosExtC"/>
                <a:sym typeface="Wingdings" pitchFamily="2" charset="2"/>
              </a:rPr>
              <a:t>потому что ему это всё надоело</a:t>
            </a:r>
            <a:r>
              <a:rPr lang="en-US" dirty="0">
                <a:solidFill>
                  <a:srgbClr val="181818"/>
                </a:solidFill>
                <a:latin typeface="HeliosExtC"/>
                <a:sym typeface="Wingdings" pitchFamily="2" charset="2"/>
              </a:rPr>
              <a:t>*</a:t>
            </a:r>
            <a:endParaRPr lang="ru-RU" b="0" i="0" u="none" strike="noStrike" dirty="0">
              <a:solidFill>
                <a:srgbClr val="181818"/>
              </a:solidFill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2941238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85" y="2226128"/>
            <a:ext cx="10265229" cy="240574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Fixed problem cross-platform build &amp; run products!</a:t>
            </a:r>
            <a:endParaRPr lang="ru-RU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3550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CMake</a:t>
            </a:r>
            <a:endParaRPr lang="ru-RU" b="1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" b="1" i="0" u="none" strike="noStrike" dirty="0" err="1">
                <a:effectLst/>
                <a:latin typeface="Roboto" panose="02000000000000000000" pitchFamily="2" charset="0"/>
              </a:rPr>
              <a:t>CMake</a:t>
            </a:r>
            <a:r>
              <a:rPr lang="en" b="0" i="0" u="none" strike="noStrike" dirty="0">
                <a:effectLst/>
                <a:latin typeface="Roboto" panose="02000000000000000000" pitchFamily="2" charset="0"/>
              </a:rPr>
              <a:t> - 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кроссплатформенное программное средство автоматизации сборки программного обеспечения из исходного кода.</a:t>
            </a:r>
            <a:endParaRPr lang="ru-RU" b="0" i="0" u="none" strike="noStrike" dirty="0"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708911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CMake</a:t>
            </a:r>
            <a:endParaRPr lang="ru-RU" b="1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" b="1" i="0" u="none" strike="noStrike" dirty="0" err="1">
                <a:effectLst/>
                <a:latin typeface="Roboto" panose="02000000000000000000" pitchFamily="2" charset="0"/>
              </a:rPr>
              <a:t>CMake</a:t>
            </a:r>
            <a:r>
              <a:rPr lang="en" b="0" i="0" u="none" strike="noStrike" dirty="0">
                <a:effectLst/>
                <a:latin typeface="Roboto" panose="02000000000000000000" pitchFamily="2" charset="0"/>
              </a:rPr>
              <a:t> - 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кроссплатформенное программное средство автоматизации сборки программного обеспечения из исходного кода.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b="1" dirty="0">
                <a:latin typeface="arial" panose="020B0604020202020204" pitchFamily="34" charset="0"/>
              </a:rPr>
              <a:t>Важно</a:t>
            </a:r>
            <a:r>
              <a:rPr lang="en-US" b="1" dirty="0">
                <a:latin typeface="arial" panose="020B0604020202020204" pitchFamily="34" charset="0"/>
              </a:rPr>
              <a:t>: 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Не занимается непосредственно сборкой, а лишь генерирует файлы сборки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</a:rPr>
              <a:t>Makefile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)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 из предварительно написанного файла сценария </a:t>
            </a:r>
            <a:r>
              <a:rPr lang="en" b="0" i="0" u="none" strike="noStrike" dirty="0" err="1">
                <a:effectLst/>
                <a:latin typeface="arial" panose="020B0604020202020204" pitchFamily="34" charset="0"/>
              </a:rPr>
              <a:t>CMakeLists.txt</a:t>
            </a:r>
            <a:r>
              <a:rPr lang="en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и предоставляет простой единый интерфейс управления</a:t>
            </a:r>
            <a:endParaRPr lang="ru-RU" b="1" i="0" u="none" strike="noStrike" dirty="0"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216877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Опыт 4+ года</a:t>
            </a:r>
          </a:p>
        </p:txBody>
      </p:sp>
    </p:spTree>
    <p:extLst>
      <p:ext uri="{BB962C8B-B14F-4D97-AF65-F5344CB8AC3E}">
        <p14:creationId xmlns:p14="http://schemas.microsoft.com/office/powerpoint/2010/main" val="2130100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85" y="2226128"/>
            <a:ext cx="10265229" cy="240574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Current libraries, frameworks and tools</a:t>
            </a:r>
            <a:endParaRPr lang="ru-RU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2308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Current libraries, frameworks and tools</a:t>
            </a:r>
            <a:endParaRPr lang="ru-RU" b="1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ru-RU" b="1" i="0" u="none" strike="noStrike" dirty="0"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3885893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Current libraries, frameworks and tools</a:t>
            </a:r>
            <a:endParaRPr lang="ru-RU" b="1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r>
              <a:rPr lang="en-US" i="0" u="none" strike="noStrike" dirty="0">
                <a:effectLst/>
                <a:latin typeface="HeliosExtC"/>
              </a:rPr>
              <a:t>Boost library’s</a:t>
            </a:r>
            <a:endParaRPr lang="ru-RU" i="0" u="none" strike="noStrike" dirty="0"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205499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Current libraries, frameworks and tools</a:t>
            </a:r>
            <a:endParaRPr lang="ru-RU" b="1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r>
              <a:rPr lang="en-US" i="0" u="none" strike="noStrike" dirty="0">
                <a:effectLst/>
                <a:latin typeface="HeliosExtC"/>
              </a:rPr>
              <a:t>Boost library’s</a:t>
            </a:r>
          </a:p>
          <a:p>
            <a:r>
              <a:rPr lang="en-US" dirty="0" err="1">
                <a:latin typeface="HeliosExtC"/>
              </a:rPr>
              <a:t>userver</a:t>
            </a:r>
            <a:endParaRPr lang="ru-RU" i="0" u="none" strike="noStrike" dirty="0"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28639974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Current libraries, frameworks and tools</a:t>
            </a:r>
            <a:endParaRPr lang="ru-RU" b="1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r>
              <a:rPr lang="en-US" i="0" u="none" strike="noStrike" dirty="0">
                <a:effectLst/>
                <a:latin typeface="HeliosExtC"/>
              </a:rPr>
              <a:t>Boost library’s</a:t>
            </a:r>
          </a:p>
          <a:p>
            <a:r>
              <a:rPr lang="en-US" dirty="0" err="1">
                <a:latin typeface="HeliosExtC"/>
              </a:rPr>
              <a:t>userver</a:t>
            </a:r>
            <a:endParaRPr lang="en-US" dirty="0">
              <a:latin typeface="HeliosExtC"/>
            </a:endParaRPr>
          </a:p>
          <a:p>
            <a:r>
              <a:rPr lang="en-US" dirty="0">
                <a:latin typeface="HeliosExtC"/>
              </a:rPr>
              <a:t>Qt</a:t>
            </a:r>
          </a:p>
          <a:p>
            <a:endParaRPr lang="ru-RU" i="0" u="none" strike="noStrike" dirty="0"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21889801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Current libraries, frameworks and tools</a:t>
            </a:r>
            <a:endParaRPr lang="ru-RU" b="1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r>
              <a:rPr lang="en-US" i="0" u="none" strike="noStrike" dirty="0">
                <a:effectLst/>
                <a:latin typeface="HeliosExtC"/>
              </a:rPr>
              <a:t>Boost library’s</a:t>
            </a:r>
          </a:p>
          <a:p>
            <a:r>
              <a:rPr lang="en-US" dirty="0" err="1">
                <a:latin typeface="HeliosExtC"/>
              </a:rPr>
              <a:t>userver</a:t>
            </a:r>
            <a:endParaRPr lang="en-US" dirty="0">
              <a:latin typeface="HeliosExtC"/>
            </a:endParaRPr>
          </a:p>
          <a:p>
            <a:r>
              <a:rPr lang="en-US" dirty="0">
                <a:latin typeface="HeliosExtC"/>
              </a:rPr>
              <a:t>Qt</a:t>
            </a:r>
          </a:p>
          <a:p>
            <a:r>
              <a:rPr lang="en-US" dirty="0" err="1">
                <a:latin typeface="HeliosExtC"/>
              </a:rPr>
              <a:t>CMake</a:t>
            </a:r>
            <a:endParaRPr lang="en-US" dirty="0">
              <a:latin typeface="HeliosExtC"/>
            </a:endParaRPr>
          </a:p>
          <a:p>
            <a:endParaRPr lang="ru-RU" i="0" u="none" strike="noStrike" dirty="0"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23048392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Current libraries, frameworks and tools</a:t>
            </a:r>
            <a:endParaRPr lang="ru-RU" b="1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r>
              <a:rPr lang="en-US" i="0" u="none" strike="noStrike" dirty="0">
                <a:effectLst/>
                <a:latin typeface="HeliosExtC"/>
              </a:rPr>
              <a:t>Boost library’s</a:t>
            </a:r>
          </a:p>
          <a:p>
            <a:r>
              <a:rPr lang="en-US" dirty="0" err="1">
                <a:latin typeface="HeliosExtC"/>
              </a:rPr>
              <a:t>userver</a:t>
            </a:r>
            <a:endParaRPr lang="en-US" dirty="0">
              <a:latin typeface="HeliosExtC"/>
            </a:endParaRPr>
          </a:p>
          <a:p>
            <a:r>
              <a:rPr lang="en-US" dirty="0">
                <a:latin typeface="HeliosExtC"/>
              </a:rPr>
              <a:t>Qt</a:t>
            </a:r>
          </a:p>
          <a:p>
            <a:r>
              <a:rPr lang="en-US" dirty="0" err="1">
                <a:latin typeface="HeliosExtC"/>
              </a:rPr>
              <a:t>CMake</a:t>
            </a:r>
            <a:endParaRPr lang="en-US" dirty="0">
              <a:latin typeface="HeliosExtC"/>
            </a:endParaRPr>
          </a:p>
          <a:p>
            <a:r>
              <a:rPr lang="en-US" dirty="0">
                <a:latin typeface="HeliosExtC"/>
              </a:rPr>
              <a:t>Conan/</a:t>
            </a:r>
            <a:r>
              <a:rPr lang="en-US" dirty="0" err="1">
                <a:latin typeface="HeliosExtC"/>
              </a:rPr>
              <a:t>vcpkg</a:t>
            </a:r>
            <a:endParaRPr lang="en-US" dirty="0">
              <a:latin typeface="HeliosExtC"/>
            </a:endParaRPr>
          </a:p>
          <a:p>
            <a:endParaRPr lang="ru-RU" i="0" u="none" strike="noStrike" dirty="0"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38120342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Current libraries, frameworks and tools</a:t>
            </a:r>
            <a:endParaRPr lang="ru-RU" b="1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r>
              <a:rPr lang="en-US" i="0" u="none" strike="noStrike" dirty="0">
                <a:effectLst/>
                <a:latin typeface="HeliosExtC"/>
              </a:rPr>
              <a:t>Boost library’s</a:t>
            </a:r>
          </a:p>
          <a:p>
            <a:r>
              <a:rPr lang="en-US" dirty="0" err="1">
                <a:latin typeface="HeliosExtC"/>
              </a:rPr>
              <a:t>userver</a:t>
            </a:r>
            <a:endParaRPr lang="en-US" dirty="0">
              <a:latin typeface="HeliosExtC"/>
            </a:endParaRPr>
          </a:p>
          <a:p>
            <a:r>
              <a:rPr lang="en-US" dirty="0">
                <a:latin typeface="HeliosExtC"/>
              </a:rPr>
              <a:t>Qt</a:t>
            </a:r>
          </a:p>
          <a:p>
            <a:r>
              <a:rPr lang="en-US" dirty="0" err="1">
                <a:latin typeface="HeliosExtC"/>
              </a:rPr>
              <a:t>CMake</a:t>
            </a:r>
            <a:endParaRPr lang="en-US" dirty="0">
              <a:latin typeface="HeliosExtC"/>
            </a:endParaRPr>
          </a:p>
          <a:p>
            <a:r>
              <a:rPr lang="en-US" dirty="0">
                <a:latin typeface="HeliosExtC"/>
              </a:rPr>
              <a:t>Conan/</a:t>
            </a:r>
            <a:r>
              <a:rPr lang="en-US" dirty="0" err="1">
                <a:latin typeface="HeliosExtC"/>
              </a:rPr>
              <a:t>vcpkg</a:t>
            </a:r>
            <a:endParaRPr lang="en-US" dirty="0">
              <a:latin typeface="HeliosExtC"/>
            </a:endParaRPr>
          </a:p>
          <a:p>
            <a:r>
              <a:rPr lang="en-US" dirty="0" err="1">
                <a:latin typeface="HeliosExtC"/>
              </a:rPr>
              <a:t>fmt</a:t>
            </a:r>
            <a:endParaRPr lang="en-US" dirty="0">
              <a:latin typeface="HeliosExtC"/>
            </a:endParaRPr>
          </a:p>
          <a:p>
            <a:endParaRPr lang="ru-RU" i="0" u="none" strike="noStrike" dirty="0"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880909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Current libraries, frameworks and tools</a:t>
            </a:r>
            <a:endParaRPr lang="ru-RU" b="1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r>
              <a:rPr lang="en-US" i="0" u="none" strike="noStrike" dirty="0">
                <a:effectLst/>
                <a:latin typeface="HeliosExtC"/>
              </a:rPr>
              <a:t>Boost library’s</a:t>
            </a:r>
          </a:p>
          <a:p>
            <a:r>
              <a:rPr lang="en-US" dirty="0" err="1">
                <a:latin typeface="HeliosExtC"/>
              </a:rPr>
              <a:t>userver</a:t>
            </a:r>
            <a:endParaRPr lang="en-US" dirty="0">
              <a:latin typeface="HeliosExtC"/>
            </a:endParaRPr>
          </a:p>
          <a:p>
            <a:r>
              <a:rPr lang="en-US" dirty="0">
                <a:latin typeface="HeliosExtC"/>
              </a:rPr>
              <a:t>Qt</a:t>
            </a:r>
          </a:p>
          <a:p>
            <a:r>
              <a:rPr lang="en-US" dirty="0" err="1">
                <a:latin typeface="HeliosExtC"/>
              </a:rPr>
              <a:t>CMake</a:t>
            </a:r>
            <a:endParaRPr lang="en-US" dirty="0">
              <a:latin typeface="HeliosExtC"/>
            </a:endParaRPr>
          </a:p>
          <a:p>
            <a:r>
              <a:rPr lang="en-US" dirty="0">
                <a:latin typeface="HeliosExtC"/>
              </a:rPr>
              <a:t>Conan/</a:t>
            </a:r>
            <a:r>
              <a:rPr lang="en-US" dirty="0" err="1">
                <a:latin typeface="HeliosExtC"/>
              </a:rPr>
              <a:t>vcpkg</a:t>
            </a:r>
            <a:endParaRPr lang="en-US" dirty="0">
              <a:latin typeface="HeliosExtC"/>
            </a:endParaRPr>
          </a:p>
          <a:p>
            <a:r>
              <a:rPr lang="en-US" dirty="0" err="1">
                <a:latin typeface="HeliosExtC"/>
              </a:rPr>
              <a:t>fmt</a:t>
            </a:r>
            <a:endParaRPr lang="en-US" dirty="0">
              <a:latin typeface="HeliosExtC"/>
            </a:endParaRPr>
          </a:p>
          <a:p>
            <a:r>
              <a:rPr lang="en-US" dirty="0">
                <a:latin typeface="HeliosExtC"/>
              </a:rPr>
              <a:t>OpenCV</a:t>
            </a:r>
          </a:p>
          <a:p>
            <a:endParaRPr lang="ru-RU" i="0" u="none" strike="noStrike" dirty="0"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2205264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Current libraries, frameworks and tools</a:t>
            </a:r>
            <a:endParaRPr lang="ru-RU" b="1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r>
              <a:rPr lang="en-US" i="0" u="none" strike="noStrike" dirty="0">
                <a:effectLst/>
                <a:latin typeface="HeliosExtC"/>
              </a:rPr>
              <a:t>Boost library’s</a:t>
            </a:r>
          </a:p>
          <a:p>
            <a:r>
              <a:rPr lang="en-US" dirty="0" err="1">
                <a:latin typeface="HeliosExtC"/>
              </a:rPr>
              <a:t>userver</a:t>
            </a:r>
            <a:endParaRPr lang="en-US" dirty="0">
              <a:latin typeface="HeliosExtC"/>
            </a:endParaRPr>
          </a:p>
          <a:p>
            <a:r>
              <a:rPr lang="en-US" dirty="0">
                <a:latin typeface="HeliosExtC"/>
              </a:rPr>
              <a:t>Qt</a:t>
            </a:r>
          </a:p>
          <a:p>
            <a:r>
              <a:rPr lang="en-US" dirty="0" err="1">
                <a:latin typeface="HeliosExtC"/>
              </a:rPr>
              <a:t>CMake</a:t>
            </a:r>
            <a:endParaRPr lang="en-US" dirty="0">
              <a:latin typeface="HeliosExtC"/>
            </a:endParaRPr>
          </a:p>
          <a:p>
            <a:r>
              <a:rPr lang="en-US" dirty="0">
                <a:latin typeface="HeliosExtC"/>
              </a:rPr>
              <a:t>Conan/</a:t>
            </a:r>
            <a:r>
              <a:rPr lang="en-US" dirty="0" err="1">
                <a:latin typeface="HeliosExtC"/>
              </a:rPr>
              <a:t>vcpkg</a:t>
            </a:r>
            <a:endParaRPr lang="en-US" dirty="0">
              <a:latin typeface="HeliosExtC"/>
            </a:endParaRPr>
          </a:p>
          <a:p>
            <a:r>
              <a:rPr lang="en-US" dirty="0" err="1">
                <a:latin typeface="HeliosExtC"/>
              </a:rPr>
              <a:t>fmt</a:t>
            </a:r>
            <a:endParaRPr lang="en-US" dirty="0">
              <a:latin typeface="HeliosExtC"/>
            </a:endParaRPr>
          </a:p>
          <a:p>
            <a:r>
              <a:rPr lang="en-US" dirty="0">
                <a:latin typeface="HeliosExtC"/>
              </a:rPr>
              <a:t>OpenCV</a:t>
            </a:r>
          </a:p>
          <a:p>
            <a:r>
              <a:rPr lang="en-US" dirty="0" err="1">
                <a:latin typeface="HeliosExtC"/>
              </a:rPr>
              <a:t>gtest</a:t>
            </a:r>
            <a:r>
              <a:rPr lang="en-US" dirty="0">
                <a:latin typeface="HeliosExtC"/>
              </a:rPr>
              <a:t>/</a:t>
            </a:r>
            <a:r>
              <a:rPr lang="en-US" dirty="0" err="1">
                <a:latin typeface="HeliosExtC"/>
              </a:rPr>
              <a:t>gmock</a:t>
            </a:r>
            <a:endParaRPr lang="en-US" dirty="0"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106249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Опыт 4+ года</a:t>
            </a:r>
          </a:p>
          <a:p>
            <a:r>
              <a:rPr lang="ru-RU" dirty="0"/>
              <a:t>Участник </a:t>
            </a:r>
            <a:r>
              <a:rPr lang="en-US" dirty="0"/>
              <a:t>C++ Russia 2023 + </a:t>
            </a:r>
            <a:r>
              <a:rPr lang="ru-RU" dirty="0"/>
              <a:t>активный участник локальной активности стендов партнёров (</a:t>
            </a:r>
            <a:r>
              <a:rPr lang="en-US" dirty="0"/>
              <a:t>VK, </a:t>
            </a:r>
            <a:r>
              <a:rPr lang="en-US" dirty="0" err="1"/>
              <a:t>М</a:t>
            </a:r>
            <a:r>
              <a:rPr lang="ru-RU" dirty="0" err="1"/>
              <a:t>ойОфис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78476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Current libraries, frameworks and tools</a:t>
            </a:r>
            <a:endParaRPr lang="ru-RU" b="1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r>
              <a:rPr lang="en-US" i="0" u="none" strike="noStrike" dirty="0">
                <a:effectLst/>
                <a:latin typeface="HeliosExtC"/>
              </a:rPr>
              <a:t>Boost library’s</a:t>
            </a:r>
          </a:p>
          <a:p>
            <a:r>
              <a:rPr lang="en-US" dirty="0" err="1">
                <a:latin typeface="HeliosExtC"/>
              </a:rPr>
              <a:t>userver</a:t>
            </a:r>
            <a:endParaRPr lang="en-US" dirty="0">
              <a:latin typeface="HeliosExtC"/>
            </a:endParaRPr>
          </a:p>
          <a:p>
            <a:r>
              <a:rPr lang="en-US" dirty="0">
                <a:latin typeface="HeliosExtC"/>
              </a:rPr>
              <a:t>Qt</a:t>
            </a:r>
          </a:p>
          <a:p>
            <a:r>
              <a:rPr lang="en-US" dirty="0" err="1">
                <a:latin typeface="HeliosExtC"/>
              </a:rPr>
              <a:t>CMake</a:t>
            </a:r>
            <a:endParaRPr lang="en-US" dirty="0">
              <a:latin typeface="HeliosExtC"/>
            </a:endParaRPr>
          </a:p>
          <a:p>
            <a:r>
              <a:rPr lang="en-US" dirty="0">
                <a:latin typeface="HeliosExtC"/>
              </a:rPr>
              <a:t>Conan/</a:t>
            </a:r>
            <a:r>
              <a:rPr lang="en-US" dirty="0" err="1">
                <a:latin typeface="HeliosExtC"/>
              </a:rPr>
              <a:t>vcpkg</a:t>
            </a:r>
            <a:endParaRPr lang="en-US" dirty="0">
              <a:latin typeface="HeliosExtC"/>
            </a:endParaRPr>
          </a:p>
          <a:p>
            <a:r>
              <a:rPr lang="en-US" dirty="0" err="1">
                <a:latin typeface="HeliosExtC"/>
              </a:rPr>
              <a:t>fmt</a:t>
            </a:r>
            <a:endParaRPr lang="en-US" dirty="0">
              <a:latin typeface="HeliosExtC"/>
            </a:endParaRPr>
          </a:p>
          <a:p>
            <a:r>
              <a:rPr lang="en-US" dirty="0">
                <a:latin typeface="HeliosExtC"/>
              </a:rPr>
              <a:t>OpenCV</a:t>
            </a:r>
          </a:p>
          <a:p>
            <a:r>
              <a:rPr lang="en-US" dirty="0" err="1">
                <a:latin typeface="HeliosExtC"/>
              </a:rPr>
              <a:t>gtest</a:t>
            </a:r>
            <a:r>
              <a:rPr lang="en-US" dirty="0">
                <a:latin typeface="HeliosExtC"/>
              </a:rPr>
              <a:t>/</a:t>
            </a:r>
            <a:r>
              <a:rPr lang="en-US" dirty="0" err="1">
                <a:latin typeface="HeliosExtC"/>
              </a:rPr>
              <a:t>gmock</a:t>
            </a:r>
            <a:endParaRPr lang="en-US" dirty="0">
              <a:latin typeface="HeliosExtC"/>
            </a:endParaRPr>
          </a:p>
          <a:p>
            <a:r>
              <a:rPr lang="en-US" dirty="0">
                <a:latin typeface="HeliosExtC"/>
              </a:rPr>
              <a:t>Standard Library</a:t>
            </a:r>
          </a:p>
          <a:p>
            <a:endParaRPr lang="ru-RU" i="0" u="none" strike="noStrike" dirty="0"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40021277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85" y="2226128"/>
            <a:ext cx="10265229" cy="240574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International Organization of Standardization (ISO)</a:t>
            </a:r>
            <a:endParaRPr lang="ru-RU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8234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Standard</a:t>
            </a:r>
            <a:endParaRPr lang="ru-RU" b="1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endParaRPr lang="ru-RU" i="0" u="none" strike="noStrike" dirty="0"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3067059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Standard</a:t>
            </a:r>
            <a:endParaRPr lang="ru-RU" b="1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r>
              <a:rPr lang="ru-RU" i="0" u="none" strike="noStrike" dirty="0">
                <a:effectLst/>
                <a:latin typeface="HeliosExtC"/>
              </a:rPr>
              <a:t>Стандарт определяет и реализовывает в себе новые возможности</a:t>
            </a:r>
          </a:p>
        </p:txBody>
      </p:sp>
    </p:spTree>
    <p:extLst>
      <p:ext uri="{BB962C8B-B14F-4D97-AF65-F5344CB8AC3E}">
        <p14:creationId xmlns:p14="http://schemas.microsoft.com/office/powerpoint/2010/main" val="30582186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Standard</a:t>
            </a:r>
            <a:endParaRPr lang="ru-RU" b="1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r>
              <a:rPr lang="ru-RU" i="0" u="none" strike="noStrike" dirty="0">
                <a:effectLst/>
                <a:latin typeface="HeliosExtC"/>
              </a:rPr>
              <a:t>Стандарт определяет и реализовывает в себе новые возможности</a:t>
            </a:r>
          </a:p>
          <a:p>
            <a:r>
              <a:rPr lang="ru-RU" i="0" u="none" strike="noStrike" dirty="0">
                <a:effectLst/>
                <a:latin typeface="HeliosExtC"/>
              </a:rPr>
              <a:t>Каждые 3 года выходит новый стандарт</a:t>
            </a:r>
          </a:p>
        </p:txBody>
      </p:sp>
    </p:spTree>
    <p:extLst>
      <p:ext uri="{BB962C8B-B14F-4D97-AF65-F5344CB8AC3E}">
        <p14:creationId xmlns:p14="http://schemas.microsoft.com/office/powerpoint/2010/main" val="31484753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Standard</a:t>
            </a:r>
            <a:endParaRPr lang="ru-RU" b="1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r>
              <a:rPr lang="ru-RU" i="0" u="none" strike="noStrike" dirty="0">
                <a:effectLst/>
                <a:latin typeface="HeliosExtC"/>
              </a:rPr>
              <a:t>Стандарт определяет и реализовывает в себе новые возможности</a:t>
            </a:r>
          </a:p>
          <a:p>
            <a:r>
              <a:rPr lang="ru-RU" i="0" u="none" strike="noStrike" dirty="0">
                <a:effectLst/>
                <a:latin typeface="HeliosExtC"/>
              </a:rPr>
              <a:t>Каждые 3 года выходит новый стандарт</a:t>
            </a:r>
          </a:p>
          <a:p>
            <a:r>
              <a:rPr lang="ru-RU" dirty="0">
                <a:latin typeface="HeliosExtC"/>
              </a:rPr>
              <a:t>Так же есть S</a:t>
            </a:r>
            <a:r>
              <a:rPr lang="en-US" dirty="0">
                <a:latin typeface="HeliosExtC"/>
              </a:rPr>
              <a:t>TL (</a:t>
            </a:r>
            <a:r>
              <a:rPr lang="ru-RU" dirty="0">
                <a:latin typeface="HeliosExtC"/>
              </a:rPr>
              <a:t>стандартная библиотека шаблонов)</a:t>
            </a:r>
            <a:endParaRPr lang="ru-RU" i="0" u="none" strike="noStrike" dirty="0"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34749756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Standard</a:t>
            </a:r>
            <a:endParaRPr lang="ru-RU" b="1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r>
              <a:rPr lang="ru-RU" i="0" u="none" strike="noStrike" dirty="0">
                <a:effectLst/>
                <a:latin typeface="HeliosExtC"/>
              </a:rPr>
              <a:t>Стандарт определяет и реализовывает в себе новые возможности</a:t>
            </a:r>
          </a:p>
          <a:p>
            <a:r>
              <a:rPr lang="ru-RU" i="0" u="none" strike="noStrike" dirty="0">
                <a:effectLst/>
                <a:latin typeface="HeliosExtC"/>
              </a:rPr>
              <a:t>Каждые 3 года выходит новый стандарт</a:t>
            </a:r>
          </a:p>
          <a:p>
            <a:r>
              <a:rPr lang="ru-RU" dirty="0">
                <a:latin typeface="HeliosExtC"/>
              </a:rPr>
              <a:t>Так же есть S</a:t>
            </a:r>
            <a:r>
              <a:rPr lang="en-US" dirty="0">
                <a:latin typeface="HeliosExtC"/>
              </a:rPr>
              <a:t>TL (</a:t>
            </a:r>
            <a:r>
              <a:rPr lang="ru-RU" dirty="0">
                <a:latin typeface="HeliosExtC"/>
              </a:rPr>
              <a:t>стандартная библиотека шаблонов)</a:t>
            </a:r>
          </a:p>
          <a:p>
            <a:r>
              <a:rPr lang="ru-RU" dirty="0">
                <a:latin typeface="HeliosExtC"/>
              </a:rPr>
              <a:t>Подробнее о стандарте можно почитать на официальном сайте I</a:t>
            </a:r>
            <a:r>
              <a:rPr lang="en-US" dirty="0">
                <a:latin typeface="HeliosExtC"/>
              </a:rPr>
              <a:t>SO: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HeliosExtC"/>
              </a:rPr>
              <a:t>isocpp.org</a:t>
            </a:r>
            <a:r>
              <a:rPr lang="ru-RU" dirty="0">
                <a:latin typeface="HeliosExtC"/>
              </a:rPr>
              <a:t>. Так же в огромном справочнике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  <a:latin typeface="HeliosExtC"/>
              </a:rPr>
              <a:t>c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HeliosExtC"/>
              </a:rPr>
              <a:t>ppreference.com</a:t>
            </a:r>
            <a:endParaRPr lang="ru-RU" b="1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28888733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Standard</a:t>
            </a:r>
            <a:endParaRPr lang="ru-RU" b="1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r>
              <a:rPr lang="ru-RU" i="0" u="none" strike="noStrike" dirty="0">
                <a:effectLst/>
                <a:latin typeface="HeliosExtC"/>
              </a:rPr>
              <a:t>Стандарт определяет и реализовывает в себе новые возможности</a:t>
            </a:r>
          </a:p>
          <a:p>
            <a:r>
              <a:rPr lang="ru-RU" i="0" u="none" strike="noStrike" dirty="0">
                <a:effectLst/>
                <a:latin typeface="HeliosExtC"/>
              </a:rPr>
              <a:t>Каждые 3 года выходит новый стандарт</a:t>
            </a:r>
          </a:p>
          <a:p>
            <a:r>
              <a:rPr lang="ru-RU" dirty="0">
                <a:latin typeface="HeliosExtC"/>
              </a:rPr>
              <a:t>Так же есть S</a:t>
            </a:r>
            <a:r>
              <a:rPr lang="en-US" dirty="0">
                <a:latin typeface="HeliosExtC"/>
              </a:rPr>
              <a:t>TL (</a:t>
            </a:r>
            <a:r>
              <a:rPr lang="ru-RU" dirty="0">
                <a:latin typeface="HeliosExtC"/>
              </a:rPr>
              <a:t>стандартная библиотека шаблонов)</a:t>
            </a:r>
          </a:p>
          <a:p>
            <a:r>
              <a:rPr lang="ru-RU" dirty="0">
                <a:latin typeface="HeliosExtC"/>
              </a:rPr>
              <a:t>Подробнее о стандарте можно почитать на официальном сайте I</a:t>
            </a:r>
            <a:r>
              <a:rPr lang="en-US" dirty="0">
                <a:latin typeface="HeliosExtC"/>
              </a:rPr>
              <a:t>SO: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HeliosExtC"/>
              </a:rPr>
              <a:t>isocpp.org</a:t>
            </a:r>
            <a:r>
              <a:rPr lang="ru-RU" dirty="0">
                <a:latin typeface="HeliosExtC"/>
              </a:rPr>
              <a:t>. Так же в огромном справочнике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  <a:latin typeface="HeliosExtC"/>
              </a:rPr>
              <a:t>c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HeliosExtC"/>
              </a:rPr>
              <a:t>ppreference.com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HeliosExtC"/>
            </a:endParaRPr>
          </a:p>
          <a:p>
            <a:r>
              <a:rPr lang="en-US" b="1" i="0" u="none" strike="noStrike" dirty="0">
                <a:effectLst/>
                <a:latin typeface="HeliosExtC"/>
              </a:rPr>
              <a:t>C++98</a:t>
            </a:r>
            <a:r>
              <a:rPr lang="ru-RU" b="1" i="0" u="none" strike="noStrike" dirty="0">
                <a:effectLst/>
                <a:latin typeface="HeliosExtC"/>
              </a:rPr>
              <a:t>,</a:t>
            </a:r>
            <a:r>
              <a:rPr lang="en-US" b="1" i="0" u="none" strike="noStrike" dirty="0">
                <a:effectLst/>
                <a:latin typeface="HeliosExtC"/>
              </a:rPr>
              <a:t> </a:t>
            </a:r>
            <a:r>
              <a:rPr lang="ru-RU" b="1" i="0" u="none" strike="noStrike" dirty="0">
                <a:effectLst/>
                <a:latin typeface="HeliosExtC"/>
              </a:rPr>
              <a:t>С++03</a:t>
            </a:r>
            <a:r>
              <a:rPr lang="en-US" b="1" i="0" u="none" strike="noStrike" dirty="0">
                <a:effectLst/>
                <a:latin typeface="HeliosExtC"/>
              </a:rPr>
              <a:t>, </a:t>
            </a:r>
            <a:r>
              <a:rPr lang="ru-RU" b="1" i="0" u="none" strike="noStrike" dirty="0">
                <a:effectLst/>
                <a:latin typeface="HeliosExtC"/>
              </a:rPr>
              <a:t>С++</a:t>
            </a:r>
            <a:r>
              <a:rPr lang="en-US" b="1" i="0" u="none" strike="noStrike" dirty="0">
                <a:effectLst/>
                <a:latin typeface="HeliosExtC"/>
              </a:rPr>
              <a:t>11, C++14, C++17, C++20, C++23</a:t>
            </a:r>
            <a:endParaRPr lang="ru-RU" b="1" i="0" u="none" strike="noStrike" dirty="0"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37179377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Standard</a:t>
            </a:r>
            <a:endParaRPr lang="ru-RU" b="1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r>
              <a:rPr lang="ru-RU" i="0" u="none" strike="noStrike" dirty="0">
                <a:effectLst/>
                <a:latin typeface="HeliosExtC"/>
              </a:rPr>
              <a:t>Стандарт определяет и реализовывает в себе новые возможности</a:t>
            </a:r>
          </a:p>
          <a:p>
            <a:r>
              <a:rPr lang="ru-RU" i="0" u="none" strike="noStrike" dirty="0">
                <a:effectLst/>
                <a:latin typeface="HeliosExtC"/>
              </a:rPr>
              <a:t>Каждые 3 года выходит новый стандарт</a:t>
            </a:r>
          </a:p>
          <a:p>
            <a:r>
              <a:rPr lang="ru-RU" dirty="0">
                <a:latin typeface="HeliosExtC"/>
              </a:rPr>
              <a:t>Так же есть S</a:t>
            </a:r>
            <a:r>
              <a:rPr lang="en-US" dirty="0">
                <a:latin typeface="HeliosExtC"/>
              </a:rPr>
              <a:t>TL (</a:t>
            </a:r>
            <a:r>
              <a:rPr lang="ru-RU" dirty="0">
                <a:latin typeface="HeliosExtC"/>
              </a:rPr>
              <a:t>стандартная библиотека шаблонов)</a:t>
            </a:r>
          </a:p>
          <a:p>
            <a:r>
              <a:rPr lang="ru-RU" dirty="0">
                <a:latin typeface="HeliosExtC"/>
              </a:rPr>
              <a:t>Подробнее о стандарте можно почитать на официальном сайте I</a:t>
            </a:r>
            <a:r>
              <a:rPr lang="en-US" dirty="0">
                <a:latin typeface="HeliosExtC"/>
              </a:rPr>
              <a:t>SO: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HeliosExtC"/>
              </a:rPr>
              <a:t>isocpp.org</a:t>
            </a:r>
            <a:r>
              <a:rPr lang="ru-RU" dirty="0">
                <a:latin typeface="HeliosExtC"/>
              </a:rPr>
              <a:t>. Так же в огромном справочнике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  <a:latin typeface="HeliosExtC"/>
              </a:rPr>
              <a:t>c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HeliosExtC"/>
              </a:rPr>
              <a:t>ppreference.com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HeliosExtC"/>
            </a:endParaRPr>
          </a:p>
          <a:p>
            <a:r>
              <a:rPr lang="en-US" b="1" i="0" u="none" strike="noStrike" dirty="0">
                <a:effectLst/>
                <a:latin typeface="HeliosExtC"/>
              </a:rPr>
              <a:t>C++98</a:t>
            </a:r>
            <a:r>
              <a:rPr lang="ru-RU" b="1" i="0" u="none" strike="noStrike" dirty="0">
                <a:effectLst/>
                <a:latin typeface="HeliosExtC"/>
              </a:rPr>
              <a:t>,</a:t>
            </a:r>
            <a:r>
              <a:rPr lang="en-US" b="1" i="0" u="none" strike="noStrike" dirty="0">
                <a:effectLst/>
                <a:latin typeface="HeliosExtC"/>
              </a:rPr>
              <a:t> </a:t>
            </a:r>
            <a:r>
              <a:rPr lang="ru-RU" b="1" i="0" u="none" strike="noStrike" dirty="0">
                <a:effectLst/>
                <a:latin typeface="HeliosExtC"/>
              </a:rPr>
              <a:t>С++03</a:t>
            </a:r>
            <a:r>
              <a:rPr lang="en-US" b="1" i="0" u="none" strike="noStrike" dirty="0">
                <a:effectLst/>
                <a:latin typeface="HeliosExtC"/>
              </a:rPr>
              <a:t>, </a:t>
            </a:r>
            <a:r>
              <a:rPr lang="ru-RU" b="1" i="0" u="none" strike="noStrike" dirty="0">
                <a:effectLst/>
                <a:latin typeface="HeliosExtC"/>
              </a:rPr>
              <a:t>С++</a:t>
            </a:r>
            <a:r>
              <a:rPr lang="en-US" b="1" i="0" u="none" strike="noStrike" dirty="0">
                <a:effectLst/>
                <a:latin typeface="HeliosExtC"/>
              </a:rPr>
              <a:t>11, C++14, C++17, C++20, C++23… C++26 (since 2026)</a:t>
            </a:r>
            <a:endParaRPr lang="ru-RU" b="1" i="0" u="none" strike="noStrike" dirty="0"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4861205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85" y="2226128"/>
            <a:ext cx="10265229" cy="240574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+mn-lt"/>
              </a:rPr>
              <a:t>Незаменимый </a:t>
            </a:r>
            <a:r>
              <a:rPr lang="en-US" b="1" dirty="0">
                <a:latin typeface="+mn-lt"/>
              </a:rPr>
              <a:t>C++</a:t>
            </a:r>
            <a:endParaRPr lang="ru-RU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303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Опыт 4+ года</a:t>
            </a:r>
          </a:p>
          <a:p>
            <a:r>
              <a:rPr lang="ru-RU" dirty="0"/>
              <a:t>Участник </a:t>
            </a:r>
            <a:r>
              <a:rPr lang="en-US" dirty="0"/>
              <a:t>C++ Russia 2023 + </a:t>
            </a:r>
            <a:r>
              <a:rPr lang="ru-RU" dirty="0"/>
              <a:t>активный участник локальной активности стендов партнёров (</a:t>
            </a:r>
            <a:r>
              <a:rPr lang="en-US" dirty="0"/>
              <a:t>VK, </a:t>
            </a:r>
            <a:r>
              <a:rPr lang="en-US" dirty="0" err="1"/>
              <a:t>М</a:t>
            </a:r>
            <a:r>
              <a:rPr lang="ru-RU" dirty="0" err="1"/>
              <a:t>ойОфис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Ручная имплементация криптографического алгоритма </a:t>
            </a:r>
            <a:r>
              <a:rPr lang="en-US" dirty="0" err="1"/>
              <a:t>Rijandael</a:t>
            </a:r>
            <a:r>
              <a:rPr lang="en-US" dirty="0"/>
              <a:t> (Advanced Encryption Standard in United States America)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спикер и финалист научно-практической конференции </a:t>
            </a:r>
            <a:r>
              <a:rPr lang="en-US" dirty="0"/>
              <a:t>Mars</a:t>
            </a:r>
            <a:r>
              <a:rPr lang="ru-RU" dirty="0"/>
              <a:t>-I</a:t>
            </a:r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0290026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Ч</a:t>
            </a:r>
            <a:r>
              <a:rPr lang="ru-RU" b="1" dirty="0"/>
              <a:t>то пишут на С++ сейчас?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endParaRPr lang="ru-RU" b="1" i="0" u="none" strike="noStrike" dirty="0"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7979775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Ч</a:t>
            </a:r>
            <a:r>
              <a:rPr lang="ru-RU" b="1" dirty="0"/>
              <a:t>то пишут на С++ сейчас?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r>
              <a:rPr lang="ru-RU" dirty="0">
                <a:latin typeface="HeliosExtC"/>
              </a:rPr>
              <a:t>Поисковые движки</a:t>
            </a:r>
            <a:endParaRPr lang="ru-RU" i="0" u="none" strike="noStrike" dirty="0"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42518678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Ч</a:t>
            </a:r>
            <a:r>
              <a:rPr lang="ru-RU" b="1" dirty="0"/>
              <a:t>то пишут на С++ сейчас?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r>
              <a:rPr lang="ru-RU" dirty="0">
                <a:latin typeface="HeliosExtC"/>
              </a:rPr>
              <a:t>Поисковые движки</a:t>
            </a:r>
          </a:p>
          <a:p>
            <a:r>
              <a:rPr lang="ru-RU" dirty="0">
                <a:latin typeface="HeliosExtC"/>
              </a:rPr>
              <a:t>Высоконагруженные серверные части приложения и не только</a:t>
            </a:r>
            <a:endParaRPr lang="ru-RU" i="0" u="none" strike="noStrike" dirty="0"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30638225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Ч</a:t>
            </a:r>
            <a:r>
              <a:rPr lang="ru-RU" b="1" dirty="0"/>
              <a:t>то пишут на С++ сейчас?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r>
              <a:rPr lang="ru-RU" dirty="0">
                <a:latin typeface="HeliosExtC"/>
              </a:rPr>
              <a:t>Поисковые движки</a:t>
            </a:r>
          </a:p>
          <a:p>
            <a:r>
              <a:rPr lang="ru-RU" dirty="0">
                <a:latin typeface="HeliosExtC"/>
              </a:rPr>
              <a:t>Высоконагруженные серверные части приложения и не только</a:t>
            </a:r>
          </a:p>
          <a:p>
            <a:r>
              <a:rPr lang="ru-RU" i="0" u="none" strike="noStrike" dirty="0">
                <a:effectLst/>
                <a:latin typeface="HeliosExtC"/>
              </a:rPr>
              <a:t>Игры</a:t>
            </a:r>
          </a:p>
        </p:txBody>
      </p:sp>
    </p:spTree>
    <p:extLst>
      <p:ext uri="{BB962C8B-B14F-4D97-AF65-F5344CB8AC3E}">
        <p14:creationId xmlns:p14="http://schemas.microsoft.com/office/powerpoint/2010/main" val="39153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Ч</a:t>
            </a:r>
            <a:r>
              <a:rPr lang="ru-RU" b="1" dirty="0"/>
              <a:t>то пишут на С++ сейчас?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r>
              <a:rPr lang="ru-RU" dirty="0">
                <a:latin typeface="HeliosExtC"/>
              </a:rPr>
              <a:t>Поисковые движки</a:t>
            </a:r>
          </a:p>
          <a:p>
            <a:r>
              <a:rPr lang="ru-RU" dirty="0">
                <a:latin typeface="HeliosExtC"/>
              </a:rPr>
              <a:t>Высоконагруженные серверные части приложения и не только</a:t>
            </a:r>
          </a:p>
          <a:p>
            <a:r>
              <a:rPr lang="ru-RU" i="0" u="none" strike="noStrike" dirty="0">
                <a:effectLst/>
                <a:latin typeface="HeliosExtC"/>
              </a:rPr>
              <a:t>Игры</a:t>
            </a:r>
          </a:p>
          <a:p>
            <a:r>
              <a:rPr lang="ru-RU" dirty="0">
                <a:latin typeface="HeliosExtC"/>
              </a:rPr>
              <a:t>Браузеры</a:t>
            </a:r>
            <a:endParaRPr lang="ru-RU" i="0" u="none" strike="noStrike" dirty="0"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31066440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Ч</a:t>
            </a:r>
            <a:r>
              <a:rPr lang="ru-RU" b="1" dirty="0"/>
              <a:t>то пишут на С++ сейчас?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r>
              <a:rPr lang="ru-RU" dirty="0">
                <a:latin typeface="HeliosExtC"/>
              </a:rPr>
              <a:t>Поисковые движки</a:t>
            </a:r>
          </a:p>
          <a:p>
            <a:r>
              <a:rPr lang="ru-RU" dirty="0">
                <a:latin typeface="HeliosExtC"/>
              </a:rPr>
              <a:t>Высоконагруженные серверные части приложения и не только</a:t>
            </a:r>
          </a:p>
          <a:p>
            <a:r>
              <a:rPr lang="ru-RU" i="0" u="none" strike="noStrike" dirty="0">
                <a:effectLst/>
                <a:latin typeface="HeliosExtC"/>
              </a:rPr>
              <a:t>Игры</a:t>
            </a:r>
          </a:p>
          <a:p>
            <a:r>
              <a:rPr lang="ru-RU" dirty="0">
                <a:latin typeface="HeliosExtC"/>
              </a:rPr>
              <a:t>Браузеры</a:t>
            </a:r>
          </a:p>
          <a:p>
            <a:r>
              <a:rPr lang="ru-RU" i="0" u="none" strike="noStrike" dirty="0">
                <a:effectLst/>
                <a:latin typeface="HeliosExtC"/>
              </a:rPr>
              <a:t>Спецэффекты и анимации</a:t>
            </a:r>
          </a:p>
        </p:txBody>
      </p:sp>
    </p:spTree>
    <p:extLst>
      <p:ext uri="{BB962C8B-B14F-4D97-AF65-F5344CB8AC3E}">
        <p14:creationId xmlns:p14="http://schemas.microsoft.com/office/powerpoint/2010/main" val="30563497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Ч</a:t>
            </a:r>
            <a:r>
              <a:rPr lang="ru-RU" b="1" dirty="0"/>
              <a:t>то пишут на С++ сейчас?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r>
              <a:rPr lang="ru-RU" dirty="0">
                <a:latin typeface="HeliosExtC"/>
              </a:rPr>
              <a:t>Поисковые движки</a:t>
            </a:r>
          </a:p>
          <a:p>
            <a:r>
              <a:rPr lang="ru-RU" dirty="0">
                <a:latin typeface="HeliosExtC"/>
              </a:rPr>
              <a:t>Высоконагруженные серверные части приложения и не только</a:t>
            </a:r>
          </a:p>
          <a:p>
            <a:r>
              <a:rPr lang="ru-RU" i="0" u="none" strike="noStrike" dirty="0">
                <a:effectLst/>
                <a:latin typeface="HeliosExtC"/>
              </a:rPr>
              <a:t>Игры</a:t>
            </a:r>
          </a:p>
          <a:p>
            <a:r>
              <a:rPr lang="ru-RU" dirty="0">
                <a:latin typeface="HeliosExtC"/>
              </a:rPr>
              <a:t>Браузеры</a:t>
            </a:r>
          </a:p>
          <a:p>
            <a:r>
              <a:rPr lang="ru-RU" i="0" u="none" strike="noStrike" dirty="0">
                <a:effectLst/>
                <a:latin typeface="HeliosExtC"/>
              </a:rPr>
              <a:t>Спецэффекты и анимации</a:t>
            </a:r>
          </a:p>
          <a:p>
            <a:r>
              <a:rPr lang="ru-RU" dirty="0">
                <a:latin typeface="HeliosExtC"/>
              </a:rPr>
              <a:t>Компиляторы (например на базе </a:t>
            </a:r>
            <a:r>
              <a:rPr lang="ru-RU" dirty="0" err="1">
                <a:latin typeface="HeliosExtC"/>
              </a:rPr>
              <a:t>L</a:t>
            </a:r>
            <a:r>
              <a:rPr lang="en-US" dirty="0">
                <a:latin typeface="HeliosExtC"/>
              </a:rPr>
              <a:t>LVM </a:t>
            </a:r>
            <a:r>
              <a:rPr lang="ru-RU" dirty="0">
                <a:latin typeface="HeliosExtC"/>
              </a:rPr>
              <a:t>и не только для С++</a:t>
            </a:r>
            <a:r>
              <a:rPr lang="en-US" dirty="0">
                <a:latin typeface="HeliosExtC"/>
              </a:rPr>
              <a:t>!</a:t>
            </a:r>
            <a:r>
              <a:rPr lang="ru-RU" dirty="0">
                <a:latin typeface="HeliosExtC"/>
              </a:rPr>
              <a:t>)</a:t>
            </a:r>
            <a:endParaRPr lang="ru-RU" i="0" u="none" strike="noStrike" dirty="0"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29146348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Ч</a:t>
            </a:r>
            <a:r>
              <a:rPr lang="ru-RU" b="1" dirty="0"/>
              <a:t>то пишут на С++ сейчас?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r>
              <a:rPr lang="ru-RU" dirty="0">
                <a:latin typeface="HeliosExtC"/>
              </a:rPr>
              <a:t>Поисковые движки</a:t>
            </a:r>
          </a:p>
          <a:p>
            <a:r>
              <a:rPr lang="ru-RU" dirty="0">
                <a:latin typeface="HeliosExtC"/>
              </a:rPr>
              <a:t>Высоконагруженные серверные части приложения и не только</a:t>
            </a:r>
          </a:p>
          <a:p>
            <a:r>
              <a:rPr lang="ru-RU" i="0" u="none" strike="noStrike" dirty="0">
                <a:effectLst/>
                <a:latin typeface="HeliosExtC"/>
              </a:rPr>
              <a:t>Игры</a:t>
            </a:r>
          </a:p>
          <a:p>
            <a:r>
              <a:rPr lang="ru-RU" dirty="0">
                <a:latin typeface="HeliosExtC"/>
              </a:rPr>
              <a:t>Браузеры</a:t>
            </a:r>
          </a:p>
          <a:p>
            <a:r>
              <a:rPr lang="ru-RU" i="0" u="none" strike="noStrike" dirty="0">
                <a:effectLst/>
                <a:latin typeface="HeliosExtC"/>
              </a:rPr>
              <a:t>Спецэффекты и анимации</a:t>
            </a:r>
          </a:p>
          <a:p>
            <a:r>
              <a:rPr lang="ru-RU" dirty="0">
                <a:latin typeface="HeliosExtC"/>
              </a:rPr>
              <a:t>Компиляторы (например на базе </a:t>
            </a:r>
            <a:r>
              <a:rPr lang="ru-RU" dirty="0" err="1">
                <a:latin typeface="HeliosExtC"/>
              </a:rPr>
              <a:t>L</a:t>
            </a:r>
            <a:r>
              <a:rPr lang="en-US" dirty="0">
                <a:latin typeface="HeliosExtC"/>
              </a:rPr>
              <a:t>LVM </a:t>
            </a:r>
            <a:r>
              <a:rPr lang="ru-RU" dirty="0">
                <a:latin typeface="HeliosExtC"/>
              </a:rPr>
              <a:t>и не только для С++</a:t>
            </a:r>
            <a:r>
              <a:rPr lang="en-US" dirty="0">
                <a:latin typeface="HeliosExtC"/>
              </a:rPr>
              <a:t>!</a:t>
            </a:r>
            <a:r>
              <a:rPr lang="ru-RU" dirty="0">
                <a:latin typeface="HeliosExtC"/>
              </a:rPr>
              <a:t>)</a:t>
            </a:r>
            <a:endParaRPr lang="en-US" dirty="0">
              <a:latin typeface="HeliosExtC"/>
            </a:endParaRPr>
          </a:p>
          <a:p>
            <a:r>
              <a:rPr lang="en-US" i="0" u="none" strike="noStrike" dirty="0">
                <a:effectLst/>
                <a:latin typeface="HeliosExtC"/>
              </a:rPr>
              <a:t>Virtual Machine</a:t>
            </a:r>
            <a:endParaRPr lang="ru-RU" i="0" u="none" strike="noStrike" dirty="0"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15415453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Ч</a:t>
            </a:r>
            <a:r>
              <a:rPr lang="ru-RU" b="1" dirty="0"/>
              <a:t>то пишут на С++ сейчас?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r>
              <a:rPr lang="ru-RU" dirty="0">
                <a:latin typeface="HeliosExtC"/>
              </a:rPr>
              <a:t>Поисковые движки</a:t>
            </a:r>
          </a:p>
          <a:p>
            <a:r>
              <a:rPr lang="ru-RU" dirty="0">
                <a:latin typeface="HeliosExtC"/>
              </a:rPr>
              <a:t>Высоконагруженные серверные части приложения и не только</a:t>
            </a:r>
          </a:p>
          <a:p>
            <a:r>
              <a:rPr lang="ru-RU" i="0" u="none" strike="noStrike" dirty="0">
                <a:effectLst/>
                <a:latin typeface="HeliosExtC"/>
              </a:rPr>
              <a:t>Игры</a:t>
            </a:r>
          </a:p>
          <a:p>
            <a:r>
              <a:rPr lang="ru-RU" dirty="0">
                <a:latin typeface="HeliosExtC"/>
              </a:rPr>
              <a:t>Браузеры</a:t>
            </a:r>
          </a:p>
          <a:p>
            <a:r>
              <a:rPr lang="ru-RU" i="0" u="none" strike="noStrike" dirty="0">
                <a:effectLst/>
                <a:latin typeface="HeliosExtC"/>
              </a:rPr>
              <a:t>Спецэффекты и анимации</a:t>
            </a:r>
          </a:p>
          <a:p>
            <a:r>
              <a:rPr lang="ru-RU" dirty="0">
                <a:latin typeface="HeliosExtC"/>
              </a:rPr>
              <a:t>Компиляторы (например на базе </a:t>
            </a:r>
            <a:r>
              <a:rPr lang="ru-RU" dirty="0" err="1">
                <a:latin typeface="HeliosExtC"/>
              </a:rPr>
              <a:t>L</a:t>
            </a:r>
            <a:r>
              <a:rPr lang="en-US" dirty="0">
                <a:latin typeface="HeliosExtC"/>
              </a:rPr>
              <a:t>LVM </a:t>
            </a:r>
            <a:r>
              <a:rPr lang="ru-RU" dirty="0">
                <a:latin typeface="HeliosExtC"/>
              </a:rPr>
              <a:t>и не только для С++</a:t>
            </a:r>
            <a:r>
              <a:rPr lang="en-US" dirty="0">
                <a:latin typeface="HeliosExtC"/>
              </a:rPr>
              <a:t>!</a:t>
            </a:r>
            <a:r>
              <a:rPr lang="ru-RU" dirty="0">
                <a:latin typeface="HeliosExtC"/>
              </a:rPr>
              <a:t>)</a:t>
            </a:r>
            <a:endParaRPr lang="en-US" dirty="0">
              <a:latin typeface="HeliosExtC"/>
            </a:endParaRPr>
          </a:p>
          <a:p>
            <a:r>
              <a:rPr lang="en-US" i="0" u="none" strike="noStrike" dirty="0">
                <a:effectLst/>
                <a:latin typeface="HeliosExtC"/>
              </a:rPr>
              <a:t>Virtual Machine</a:t>
            </a:r>
          </a:p>
          <a:p>
            <a:r>
              <a:rPr lang="en-US" i="0" u="none" strike="noStrike" dirty="0" err="1">
                <a:effectLst/>
                <a:latin typeface="HeliosExtC"/>
              </a:rPr>
              <a:t>Н</a:t>
            </a:r>
            <a:r>
              <a:rPr lang="ru-RU" i="0" u="none" strike="noStrike" dirty="0" err="1">
                <a:effectLst/>
                <a:latin typeface="HeliosExtC"/>
              </a:rPr>
              <a:t>аучные</a:t>
            </a:r>
            <a:r>
              <a:rPr lang="ru-RU" i="0" u="none" strike="noStrike" dirty="0">
                <a:effectLst/>
                <a:latin typeface="HeliosExtC"/>
              </a:rPr>
              <a:t>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9937204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Ч</a:t>
            </a:r>
            <a:r>
              <a:rPr lang="ru-RU" b="1" dirty="0"/>
              <a:t>то пишут на С++ сейчас?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r>
              <a:rPr lang="ru-RU" dirty="0">
                <a:latin typeface="HeliosExtC"/>
              </a:rPr>
              <a:t>Поисковые движки</a:t>
            </a:r>
          </a:p>
          <a:p>
            <a:r>
              <a:rPr lang="ru-RU" dirty="0">
                <a:latin typeface="HeliosExtC"/>
              </a:rPr>
              <a:t>Высоконагруженные серверные части приложения и не только</a:t>
            </a:r>
          </a:p>
          <a:p>
            <a:r>
              <a:rPr lang="ru-RU" i="0" u="none" strike="noStrike" dirty="0">
                <a:effectLst/>
                <a:latin typeface="HeliosExtC"/>
              </a:rPr>
              <a:t>Игры</a:t>
            </a:r>
          </a:p>
          <a:p>
            <a:r>
              <a:rPr lang="ru-RU" dirty="0">
                <a:latin typeface="HeliosExtC"/>
              </a:rPr>
              <a:t>Браузеры</a:t>
            </a:r>
          </a:p>
          <a:p>
            <a:r>
              <a:rPr lang="ru-RU" i="0" u="none" strike="noStrike" dirty="0">
                <a:effectLst/>
                <a:latin typeface="HeliosExtC"/>
              </a:rPr>
              <a:t>Спецэффекты и анимации</a:t>
            </a:r>
          </a:p>
          <a:p>
            <a:r>
              <a:rPr lang="ru-RU" dirty="0">
                <a:latin typeface="HeliosExtC"/>
              </a:rPr>
              <a:t>Компиляторы (например на базе </a:t>
            </a:r>
            <a:r>
              <a:rPr lang="ru-RU" dirty="0" err="1">
                <a:latin typeface="HeliosExtC"/>
              </a:rPr>
              <a:t>L</a:t>
            </a:r>
            <a:r>
              <a:rPr lang="en-US" dirty="0">
                <a:latin typeface="HeliosExtC"/>
              </a:rPr>
              <a:t>LVM </a:t>
            </a:r>
            <a:r>
              <a:rPr lang="ru-RU" dirty="0">
                <a:latin typeface="HeliosExtC"/>
              </a:rPr>
              <a:t>и не только для С++</a:t>
            </a:r>
            <a:r>
              <a:rPr lang="en-US" dirty="0">
                <a:latin typeface="HeliosExtC"/>
              </a:rPr>
              <a:t>!</a:t>
            </a:r>
            <a:r>
              <a:rPr lang="ru-RU" dirty="0">
                <a:latin typeface="HeliosExtC"/>
              </a:rPr>
              <a:t>)</a:t>
            </a:r>
            <a:endParaRPr lang="en-US" dirty="0">
              <a:latin typeface="HeliosExtC"/>
            </a:endParaRPr>
          </a:p>
          <a:p>
            <a:r>
              <a:rPr lang="en-US" i="0" u="none" strike="noStrike" dirty="0">
                <a:effectLst/>
                <a:latin typeface="HeliosExtC"/>
              </a:rPr>
              <a:t>Virtual Machine</a:t>
            </a:r>
          </a:p>
          <a:p>
            <a:r>
              <a:rPr lang="en-US" i="0" u="none" strike="noStrike" dirty="0" err="1">
                <a:effectLst/>
                <a:latin typeface="HeliosExtC"/>
              </a:rPr>
              <a:t>Н</a:t>
            </a:r>
            <a:r>
              <a:rPr lang="ru-RU" i="0" u="none" strike="noStrike" dirty="0" err="1">
                <a:effectLst/>
                <a:latin typeface="HeliosExtC"/>
              </a:rPr>
              <a:t>аучные</a:t>
            </a:r>
            <a:r>
              <a:rPr lang="ru-RU" i="0" u="none" strike="noStrike" dirty="0">
                <a:effectLst/>
                <a:latin typeface="HeliosExtC"/>
              </a:rPr>
              <a:t> программы</a:t>
            </a:r>
            <a:endParaRPr lang="en-US" i="0" u="none" strike="noStrike" dirty="0">
              <a:effectLst/>
              <a:latin typeface="HeliosExtC"/>
            </a:endParaRPr>
          </a:p>
          <a:p>
            <a:r>
              <a:rPr lang="en-US" i="0" u="none" strike="noStrike" dirty="0" err="1">
                <a:effectLst/>
                <a:latin typeface="HeliosExtC"/>
              </a:rPr>
              <a:t>Ч</a:t>
            </a:r>
            <a:r>
              <a:rPr lang="ru-RU" dirty="0" err="1">
                <a:latin typeface="HeliosExtC"/>
              </a:rPr>
              <a:t>асти</a:t>
            </a:r>
            <a:r>
              <a:rPr lang="ru-RU" dirty="0">
                <a:latin typeface="HeliosExtC"/>
              </a:rPr>
              <a:t> ОС (драйверы</a:t>
            </a:r>
            <a:r>
              <a:rPr lang="en-US" dirty="0">
                <a:latin typeface="HeliosExtC"/>
              </a:rPr>
              <a:t>, </a:t>
            </a:r>
            <a:r>
              <a:rPr lang="ru-RU" dirty="0" err="1">
                <a:latin typeface="HeliosExtC"/>
              </a:rPr>
              <a:t>u</a:t>
            </a:r>
            <a:r>
              <a:rPr lang="en-US" dirty="0" err="1">
                <a:latin typeface="HeliosExtC"/>
              </a:rPr>
              <a:t>serspace</a:t>
            </a:r>
            <a:r>
              <a:rPr lang="ru-RU" dirty="0">
                <a:latin typeface="HeliosExtC"/>
              </a:rPr>
              <a:t>)</a:t>
            </a:r>
            <a:endParaRPr lang="ru-RU" i="0" u="none" strike="noStrike" dirty="0"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232981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Опыт 4+ года</a:t>
            </a:r>
          </a:p>
          <a:p>
            <a:r>
              <a:rPr lang="ru-RU" dirty="0"/>
              <a:t>Участник </a:t>
            </a:r>
            <a:r>
              <a:rPr lang="en-US" dirty="0"/>
              <a:t>C++ Russia 2023 + </a:t>
            </a:r>
            <a:r>
              <a:rPr lang="ru-RU" dirty="0"/>
              <a:t>активный участник локальной активности стендов партнёров (</a:t>
            </a:r>
            <a:r>
              <a:rPr lang="en-US" dirty="0"/>
              <a:t>VK, </a:t>
            </a:r>
            <a:r>
              <a:rPr lang="en-US" dirty="0" err="1"/>
              <a:t>М</a:t>
            </a:r>
            <a:r>
              <a:rPr lang="ru-RU" dirty="0" err="1"/>
              <a:t>ойОфис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Ручная имплементация криптографического алгоритма </a:t>
            </a:r>
            <a:r>
              <a:rPr lang="en-US" dirty="0" err="1"/>
              <a:t>Rijandael</a:t>
            </a:r>
            <a:r>
              <a:rPr lang="en-US" dirty="0"/>
              <a:t> (Advanced Encryption Standard in United States America)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спикер и финалист научно-практической конференции </a:t>
            </a:r>
            <a:r>
              <a:rPr lang="en-US" dirty="0"/>
              <a:t>Mars</a:t>
            </a:r>
            <a:r>
              <a:rPr lang="ru-RU" dirty="0"/>
              <a:t>-I</a:t>
            </a:r>
            <a:r>
              <a:rPr lang="en-US" dirty="0"/>
              <a:t>T</a:t>
            </a:r>
          </a:p>
          <a:p>
            <a:r>
              <a:rPr lang="ru-RU" dirty="0"/>
              <a:t>Сертификаты от УлГТУ (КШ ФИСТ,</a:t>
            </a:r>
            <a:r>
              <a:rPr lang="en-US" dirty="0"/>
              <a:t> </a:t>
            </a:r>
            <a:r>
              <a:rPr lang="ru-RU" dirty="0"/>
              <a:t>смены)</a:t>
            </a:r>
          </a:p>
        </p:txBody>
      </p:sp>
    </p:spTree>
    <p:extLst>
      <p:ext uri="{BB962C8B-B14F-4D97-AF65-F5344CB8AC3E}">
        <p14:creationId xmlns:p14="http://schemas.microsoft.com/office/powerpoint/2010/main" val="25931607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Ч</a:t>
            </a:r>
            <a:r>
              <a:rPr lang="ru-RU" b="1" dirty="0"/>
              <a:t>то пишут на С++ сейчас?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r>
              <a:rPr lang="ru-RU" dirty="0">
                <a:latin typeface="HeliosExtC"/>
              </a:rPr>
              <a:t>Поисковые движки</a:t>
            </a:r>
          </a:p>
          <a:p>
            <a:r>
              <a:rPr lang="ru-RU" dirty="0">
                <a:latin typeface="HeliosExtC"/>
              </a:rPr>
              <a:t>Высоконагруженные серверные части приложения и не только</a:t>
            </a:r>
          </a:p>
          <a:p>
            <a:r>
              <a:rPr lang="ru-RU" i="0" u="none" strike="noStrike" dirty="0">
                <a:effectLst/>
                <a:latin typeface="HeliosExtC"/>
              </a:rPr>
              <a:t>Игры</a:t>
            </a:r>
          </a:p>
          <a:p>
            <a:r>
              <a:rPr lang="ru-RU" dirty="0">
                <a:latin typeface="HeliosExtC"/>
              </a:rPr>
              <a:t>Браузеры</a:t>
            </a:r>
          </a:p>
          <a:p>
            <a:r>
              <a:rPr lang="ru-RU" i="0" u="none" strike="noStrike" dirty="0">
                <a:effectLst/>
                <a:latin typeface="HeliosExtC"/>
              </a:rPr>
              <a:t>Спецэффекты и анимации</a:t>
            </a:r>
          </a:p>
          <a:p>
            <a:r>
              <a:rPr lang="ru-RU" dirty="0">
                <a:latin typeface="HeliosExtC"/>
              </a:rPr>
              <a:t>Компиляторы (например на базе </a:t>
            </a:r>
            <a:r>
              <a:rPr lang="ru-RU" dirty="0" err="1">
                <a:latin typeface="HeliosExtC"/>
              </a:rPr>
              <a:t>L</a:t>
            </a:r>
            <a:r>
              <a:rPr lang="en-US" dirty="0">
                <a:latin typeface="HeliosExtC"/>
              </a:rPr>
              <a:t>LVM </a:t>
            </a:r>
            <a:r>
              <a:rPr lang="ru-RU" dirty="0">
                <a:latin typeface="HeliosExtC"/>
              </a:rPr>
              <a:t>и не только для С++</a:t>
            </a:r>
            <a:r>
              <a:rPr lang="en-US" dirty="0">
                <a:latin typeface="HeliosExtC"/>
              </a:rPr>
              <a:t>!</a:t>
            </a:r>
            <a:r>
              <a:rPr lang="ru-RU" dirty="0">
                <a:latin typeface="HeliosExtC"/>
              </a:rPr>
              <a:t>)</a:t>
            </a:r>
            <a:endParaRPr lang="en-US" dirty="0">
              <a:latin typeface="HeliosExtC"/>
            </a:endParaRPr>
          </a:p>
          <a:p>
            <a:r>
              <a:rPr lang="en-US" i="0" u="none" strike="noStrike" dirty="0">
                <a:effectLst/>
                <a:latin typeface="HeliosExtC"/>
              </a:rPr>
              <a:t>Virtual Machine</a:t>
            </a:r>
          </a:p>
          <a:p>
            <a:r>
              <a:rPr lang="en-US" i="0" u="none" strike="noStrike" dirty="0" err="1">
                <a:effectLst/>
                <a:latin typeface="HeliosExtC"/>
              </a:rPr>
              <a:t>Н</a:t>
            </a:r>
            <a:r>
              <a:rPr lang="ru-RU" i="0" u="none" strike="noStrike" dirty="0" err="1">
                <a:effectLst/>
                <a:latin typeface="HeliosExtC"/>
              </a:rPr>
              <a:t>аучные</a:t>
            </a:r>
            <a:r>
              <a:rPr lang="ru-RU" i="0" u="none" strike="noStrike" dirty="0">
                <a:effectLst/>
                <a:latin typeface="HeliosExtC"/>
              </a:rPr>
              <a:t> программы</a:t>
            </a:r>
            <a:endParaRPr lang="en-US" i="0" u="none" strike="noStrike" dirty="0">
              <a:effectLst/>
              <a:latin typeface="HeliosExtC"/>
            </a:endParaRPr>
          </a:p>
          <a:p>
            <a:r>
              <a:rPr lang="en-US" i="0" u="none" strike="noStrike" dirty="0" err="1">
                <a:effectLst/>
                <a:latin typeface="HeliosExtC"/>
              </a:rPr>
              <a:t>Ч</a:t>
            </a:r>
            <a:r>
              <a:rPr lang="ru-RU" dirty="0" err="1">
                <a:latin typeface="HeliosExtC"/>
              </a:rPr>
              <a:t>асти</a:t>
            </a:r>
            <a:r>
              <a:rPr lang="ru-RU" dirty="0">
                <a:latin typeface="HeliosExtC"/>
              </a:rPr>
              <a:t> ОС (драйверы</a:t>
            </a:r>
            <a:r>
              <a:rPr lang="en-US" dirty="0">
                <a:latin typeface="HeliosExtC"/>
              </a:rPr>
              <a:t>, </a:t>
            </a:r>
            <a:r>
              <a:rPr lang="ru-RU" dirty="0" err="1">
                <a:latin typeface="HeliosExtC"/>
              </a:rPr>
              <a:t>u</a:t>
            </a:r>
            <a:r>
              <a:rPr lang="en-US" dirty="0" err="1">
                <a:latin typeface="HeliosExtC"/>
              </a:rPr>
              <a:t>serspace</a:t>
            </a:r>
            <a:r>
              <a:rPr lang="ru-RU" dirty="0">
                <a:latin typeface="HeliosExtC"/>
              </a:rPr>
              <a:t>)</a:t>
            </a:r>
            <a:endParaRPr lang="en-US" dirty="0">
              <a:latin typeface="HeliosExtC"/>
            </a:endParaRPr>
          </a:p>
          <a:p>
            <a:r>
              <a:rPr lang="ru-RU" i="0" u="none" strike="noStrike" dirty="0">
                <a:effectLst/>
                <a:latin typeface="HeliosExtC"/>
              </a:rPr>
              <a:t>Средства передвижения</a:t>
            </a:r>
          </a:p>
        </p:txBody>
      </p:sp>
    </p:spTree>
    <p:extLst>
      <p:ext uri="{BB962C8B-B14F-4D97-AF65-F5344CB8AC3E}">
        <p14:creationId xmlns:p14="http://schemas.microsoft.com/office/powerpoint/2010/main" val="27738826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Ч</a:t>
            </a:r>
            <a:r>
              <a:rPr lang="ru-RU" b="1" dirty="0"/>
              <a:t>то пишут на С++ сейчас?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i="0" u="none" strike="noStrike" dirty="0"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36542433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Ч</a:t>
            </a:r>
            <a:r>
              <a:rPr lang="ru-RU" b="1" dirty="0"/>
              <a:t>то пишут на С++ сейчас?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r>
              <a:rPr lang="ru-RU" i="0" u="none" strike="noStrike" dirty="0">
                <a:effectLst/>
                <a:latin typeface="HeliosExtC"/>
              </a:rPr>
              <a:t>Медицинское оборудование (</a:t>
            </a:r>
            <a:r>
              <a:rPr lang="ru-RU" i="0" u="none" strike="noStrike" dirty="0" err="1">
                <a:effectLst/>
                <a:latin typeface="HeliosExtC"/>
              </a:rPr>
              <a:t>дефибрил</a:t>
            </a:r>
            <a:r>
              <a:rPr lang="en-US" i="0" u="none" strike="noStrike" dirty="0" err="1">
                <a:effectLst/>
                <a:latin typeface="HeliosExtC"/>
              </a:rPr>
              <a:t>л</a:t>
            </a:r>
            <a:r>
              <a:rPr lang="ru-RU" i="0" u="none" strike="noStrike" dirty="0">
                <a:effectLst/>
                <a:latin typeface="HeliosExtC"/>
              </a:rPr>
              <a:t>ятор)</a:t>
            </a:r>
          </a:p>
        </p:txBody>
      </p:sp>
    </p:spTree>
    <p:extLst>
      <p:ext uri="{BB962C8B-B14F-4D97-AF65-F5344CB8AC3E}">
        <p14:creationId xmlns:p14="http://schemas.microsoft.com/office/powerpoint/2010/main" val="28426194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Ч</a:t>
            </a:r>
            <a:r>
              <a:rPr lang="ru-RU" b="1" dirty="0"/>
              <a:t>то пишут на С++ сейчас?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r>
              <a:rPr lang="ru-RU" i="0" u="none" strike="noStrike" dirty="0">
                <a:effectLst/>
                <a:latin typeface="HeliosExtC"/>
              </a:rPr>
              <a:t>Медицинское оборудование (</a:t>
            </a:r>
            <a:r>
              <a:rPr lang="ru-RU" i="0" u="none" strike="noStrike" dirty="0" err="1">
                <a:effectLst/>
                <a:latin typeface="HeliosExtC"/>
              </a:rPr>
              <a:t>дефибрил</a:t>
            </a:r>
            <a:r>
              <a:rPr lang="en-US" i="0" u="none" strike="noStrike" dirty="0" err="1">
                <a:effectLst/>
                <a:latin typeface="HeliosExtC"/>
              </a:rPr>
              <a:t>л</a:t>
            </a:r>
            <a:r>
              <a:rPr lang="ru-RU" i="0" u="none" strike="noStrike" dirty="0">
                <a:effectLst/>
                <a:latin typeface="HeliosExtC"/>
              </a:rPr>
              <a:t>ятор)</a:t>
            </a:r>
          </a:p>
          <a:p>
            <a:r>
              <a:rPr lang="ru-RU" i="0" u="none" strike="noStrike" dirty="0">
                <a:effectLst/>
                <a:latin typeface="HeliosExtC"/>
              </a:rPr>
              <a:t>Заводы</a:t>
            </a:r>
          </a:p>
        </p:txBody>
      </p:sp>
    </p:spTree>
    <p:extLst>
      <p:ext uri="{BB962C8B-B14F-4D97-AF65-F5344CB8AC3E}">
        <p14:creationId xmlns:p14="http://schemas.microsoft.com/office/powerpoint/2010/main" val="34912114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Ч</a:t>
            </a:r>
            <a:r>
              <a:rPr lang="ru-RU" b="1" dirty="0"/>
              <a:t>то пишут на С++ сейчас?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r>
              <a:rPr lang="ru-RU" i="0" u="none" strike="noStrike" dirty="0">
                <a:effectLst/>
                <a:latin typeface="HeliosExtC"/>
              </a:rPr>
              <a:t>Медицинское оборудование (</a:t>
            </a:r>
            <a:r>
              <a:rPr lang="ru-RU" i="0" u="none" strike="noStrike" dirty="0" err="1">
                <a:effectLst/>
                <a:latin typeface="HeliosExtC"/>
              </a:rPr>
              <a:t>дефибрил</a:t>
            </a:r>
            <a:r>
              <a:rPr lang="en-US" i="0" u="none" strike="noStrike" dirty="0" err="1">
                <a:effectLst/>
                <a:latin typeface="HeliosExtC"/>
              </a:rPr>
              <a:t>л</a:t>
            </a:r>
            <a:r>
              <a:rPr lang="ru-RU" i="0" u="none" strike="noStrike" dirty="0">
                <a:effectLst/>
                <a:latin typeface="HeliosExtC"/>
              </a:rPr>
              <a:t>ятор)</a:t>
            </a:r>
          </a:p>
          <a:p>
            <a:r>
              <a:rPr lang="ru-RU" i="0" u="none" strike="noStrike" dirty="0">
                <a:effectLst/>
                <a:latin typeface="HeliosExtC"/>
              </a:rPr>
              <a:t>Заводы</a:t>
            </a:r>
          </a:p>
          <a:p>
            <a:r>
              <a:rPr lang="ru-RU" dirty="0">
                <a:latin typeface="HeliosExtC"/>
              </a:rPr>
              <a:t>Биржа</a:t>
            </a:r>
            <a:endParaRPr lang="ru-RU" i="0" u="none" strike="noStrike" dirty="0"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6969876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Ч</a:t>
            </a:r>
            <a:r>
              <a:rPr lang="ru-RU" b="1" dirty="0"/>
              <a:t>то пишут на С++ сейчас?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r>
              <a:rPr lang="ru-RU" i="0" u="none" strike="noStrike" dirty="0">
                <a:effectLst/>
                <a:latin typeface="HeliosExtC"/>
              </a:rPr>
              <a:t>Медицинское оборудование (</a:t>
            </a:r>
            <a:r>
              <a:rPr lang="ru-RU" i="0" u="none" strike="noStrike" dirty="0" err="1">
                <a:effectLst/>
                <a:latin typeface="HeliosExtC"/>
              </a:rPr>
              <a:t>дефибрил</a:t>
            </a:r>
            <a:r>
              <a:rPr lang="en-US" i="0" u="none" strike="noStrike" dirty="0" err="1">
                <a:effectLst/>
                <a:latin typeface="HeliosExtC"/>
              </a:rPr>
              <a:t>л</a:t>
            </a:r>
            <a:r>
              <a:rPr lang="ru-RU" i="0" u="none" strike="noStrike" dirty="0">
                <a:effectLst/>
                <a:latin typeface="HeliosExtC"/>
              </a:rPr>
              <a:t>ятор)</a:t>
            </a:r>
          </a:p>
          <a:p>
            <a:r>
              <a:rPr lang="ru-RU" i="0" u="none" strike="noStrike" dirty="0">
                <a:effectLst/>
                <a:latin typeface="HeliosExtC"/>
              </a:rPr>
              <a:t>Заводы</a:t>
            </a:r>
          </a:p>
          <a:p>
            <a:r>
              <a:rPr lang="ru-RU" dirty="0">
                <a:latin typeface="HeliosExtC"/>
              </a:rPr>
              <a:t>Биржа</a:t>
            </a:r>
          </a:p>
          <a:p>
            <a:r>
              <a:rPr lang="ru-RU" i="0" u="none" strike="noStrike" dirty="0">
                <a:effectLst/>
                <a:latin typeface="HeliosExtC"/>
              </a:rPr>
              <a:t>Офисное ПО</a:t>
            </a:r>
          </a:p>
        </p:txBody>
      </p:sp>
    </p:spTree>
    <p:extLst>
      <p:ext uri="{BB962C8B-B14F-4D97-AF65-F5344CB8AC3E}">
        <p14:creationId xmlns:p14="http://schemas.microsoft.com/office/powerpoint/2010/main" val="35393589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Ч</a:t>
            </a:r>
            <a:r>
              <a:rPr lang="ru-RU" b="1" dirty="0"/>
              <a:t>то пишут на С++ сейчас?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r>
              <a:rPr lang="ru-RU" i="0" u="none" strike="noStrike" dirty="0">
                <a:effectLst/>
                <a:latin typeface="HeliosExtC"/>
              </a:rPr>
              <a:t>Медицинское оборудование (</a:t>
            </a:r>
            <a:r>
              <a:rPr lang="ru-RU" i="0" u="none" strike="noStrike" dirty="0" err="1">
                <a:effectLst/>
                <a:latin typeface="HeliosExtC"/>
              </a:rPr>
              <a:t>дефибрил</a:t>
            </a:r>
            <a:r>
              <a:rPr lang="en-US" i="0" u="none" strike="noStrike" dirty="0" err="1">
                <a:effectLst/>
                <a:latin typeface="HeliosExtC"/>
              </a:rPr>
              <a:t>л</a:t>
            </a:r>
            <a:r>
              <a:rPr lang="ru-RU" i="0" u="none" strike="noStrike" dirty="0">
                <a:effectLst/>
                <a:latin typeface="HeliosExtC"/>
              </a:rPr>
              <a:t>ятор)</a:t>
            </a:r>
          </a:p>
          <a:p>
            <a:r>
              <a:rPr lang="ru-RU" i="0" u="none" strike="noStrike" dirty="0">
                <a:effectLst/>
                <a:latin typeface="HeliosExtC"/>
              </a:rPr>
              <a:t>Заводы</a:t>
            </a:r>
          </a:p>
          <a:p>
            <a:r>
              <a:rPr lang="ru-RU" dirty="0">
                <a:latin typeface="HeliosExtC"/>
              </a:rPr>
              <a:t>Биржа</a:t>
            </a:r>
          </a:p>
          <a:p>
            <a:r>
              <a:rPr lang="ru-RU" i="0" u="none" strike="noStrike" dirty="0">
                <a:effectLst/>
                <a:latin typeface="HeliosExtC"/>
              </a:rPr>
              <a:t>Офисное ПО</a:t>
            </a:r>
          </a:p>
          <a:p>
            <a:r>
              <a:rPr lang="ru-RU" dirty="0">
                <a:latin typeface="HeliosExtC"/>
              </a:rPr>
              <a:t>Ракеты!</a:t>
            </a:r>
            <a:endParaRPr lang="ru-RU" i="0" u="none" strike="noStrike" dirty="0"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34974083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Ч</a:t>
            </a:r>
            <a:r>
              <a:rPr lang="ru-RU" b="1" dirty="0"/>
              <a:t>то пишут на С++ сейчас?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r>
              <a:rPr lang="ru-RU" i="0" u="none" strike="noStrike" dirty="0">
                <a:effectLst/>
                <a:latin typeface="HeliosExtC"/>
              </a:rPr>
              <a:t>Медицинское оборудование (</a:t>
            </a:r>
            <a:r>
              <a:rPr lang="ru-RU" i="0" u="none" strike="noStrike" dirty="0" err="1">
                <a:effectLst/>
                <a:latin typeface="HeliosExtC"/>
              </a:rPr>
              <a:t>дефибрил</a:t>
            </a:r>
            <a:r>
              <a:rPr lang="en-US" i="0" u="none" strike="noStrike" dirty="0" err="1">
                <a:effectLst/>
                <a:latin typeface="HeliosExtC"/>
              </a:rPr>
              <a:t>л</a:t>
            </a:r>
            <a:r>
              <a:rPr lang="ru-RU" i="0" u="none" strike="noStrike" dirty="0">
                <a:effectLst/>
                <a:latin typeface="HeliosExtC"/>
              </a:rPr>
              <a:t>ятор)</a:t>
            </a:r>
          </a:p>
          <a:p>
            <a:r>
              <a:rPr lang="ru-RU" i="0" u="none" strike="noStrike" dirty="0">
                <a:effectLst/>
                <a:latin typeface="HeliosExtC"/>
              </a:rPr>
              <a:t>Заводы</a:t>
            </a:r>
          </a:p>
          <a:p>
            <a:r>
              <a:rPr lang="ru-RU" dirty="0">
                <a:latin typeface="HeliosExtC"/>
              </a:rPr>
              <a:t>Биржа</a:t>
            </a:r>
          </a:p>
          <a:p>
            <a:r>
              <a:rPr lang="ru-RU" i="0" u="none" strike="noStrike" dirty="0">
                <a:effectLst/>
                <a:latin typeface="HeliosExtC"/>
              </a:rPr>
              <a:t>Офисное ПО</a:t>
            </a:r>
          </a:p>
          <a:p>
            <a:r>
              <a:rPr lang="ru-RU" dirty="0">
                <a:latin typeface="HeliosExtC"/>
              </a:rPr>
              <a:t>Ракеты!</a:t>
            </a:r>
            <a:endParaRPr lang="ru-RU" i="0" u="none" strike="noStrike" dirty="0">
              <a:effectLst/>
              <a:latin typeface="HeliosExtC"/>
            </a:endParaRPr>
          </a:p>
        </p:txBody>
      </p:sp>
    </p:spTree>
    <p:extLst>
      <p:ext uri="{BB962C8B-B14F-4D97-AF65-F5344CB8AC3E}">
        <p14:creationId xmlns:p14="http://schemas.microsoft.com/office/powerpoint/2010/main" val="31445190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Ч</a:t>
            </a:r>
            <a:r>
              <a:rPr lang="ru-RU" b="1" dirty="0"/>
              <a:t>то пишут на С++ сейчас?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26"/>
            <a:ext cx="10515600" cy="5126160"/>
          </a:xfrm>
        </p:spPr>
        <p:txBody>
          <a:bodyPr>
            <a:normAutofit/>
          </a:bodyPr>
          <a:lstStyle/>
          <a:p>
            <a:r>
              <a:rPr lang="ru-RU" i="0" u="none" strike="noStrike" dirty="0">
                <a:effectLst/>
                <a:latin typeface="HeliosExtC"/>
              </a:rPr>
              <a:t>Медицинское оборудование (</a:t>
            </a:r>
            <a:r>
              <a:rPr lang="ru-RU" i="0" u="none" strike="noStrike" dirty="0" err="1">
                <a:effectLst/>
                <a:latin typeface="HeliosExtC"/>
              </a:rPr>
              <a:t>дефибрил</a:t>
            </a:r>
            <a:r>
              <a:rPr lang="en-US" i="0" u="none" strike="noStrike" dirty="0" err="1">
                <a:effectLst/>
                <a:latin typeface="HeliosExtC"/>
              </a:rPr>
              <a:t>л</a:t>
            </a:r>
            <a:r>
              <a:rPr lang="ru-RU" i="0" u="none" strike="noStrike" dirty="0">
                <a:effectLst/>
                <a:latin typeface="HeliosExtC"/>
              </a:rPr>
              <a:t>ятор)</a:t>
            </a:r>
          </a:p>
          <a:p>
            <a:r>
              <a:rPr lang="ru-RU" i="0" u="none" strike="noStrike" dirty="0">
                <a:effectLst/>
                <a:latin typeface="HeliosExtC"/>
              </a:rPr>
              <a:t>Заводы</a:t>
            </a:r>
          </a:p>
          <a:p>
            <a:r>
              <a:rPr lang="ru-RU" dirty="0">
                <a:latin typeface="HeliosExtC"/>
              </a:rPr>
              <a:t>Биржа</a:t>
            </a:r>
          </a:p>
          <a:p>
            <a:r>
              <a:rPr lang="ru-RU" i="0" u="none" strike="noStrike" dirty="0">
                <a:effectLst/>
                <a:latin typeface="HeliosExtC"/>
              </a:rPr>
              <a:t>Офисное ПО</a:t>
            </a:r>
          </a:p>
          <a:p>
            <a:r>
              <a:rPr lang="ru-RU" dirty="0">
                <a:latin typeface="HeliosExtC"/>
              </a:rPr>
              <a:t>Ракеты!</a:t>
            </a:r>
          </a:p>
          <a:p>
            <a:r>
              <a:rPr lang="ru-RU" i="0" u="none" strike="noStrike" dirty="0">
                <a:effectLst/>
                <a:latin typeface="HeliosExtC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879568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BD330D-85E3-A466-E9EB-07C25A553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272" y="2739669"/>
            <a:ext cx="1664268" cy="1664268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1B96AAD-A172-FF2A-9255-ADD4BA867607}"/>
              </a:ext>
            </a:extLst>
          </p:cNvPr>
          <p:cNvSpPr txBox="1">
            <a:spLocks/>
          </p:cNvSpPr>
          <p:nvPr/>
        </p:nvSpPr>
        <p:spPr>
          <a:xfrm>
            <a:off x="3630468" y="3173018"/>
            <a:ext cx="6186699" cy="797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/>
              <a:t>F</a:t>
            </a:r>
            <a:r>
              <a:rPr lang="en-US" sz="5400" b="1" dirty="0"/>
              <a:t>loyzenCode</a:t>
            </a:r>
            <a:endParaRPr lang="ru-RU" sz="5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34C9E9-46DB-9302-F68E-28B96022DC1E}"/>
              </a:ext>
            </a:extLst>
          </p:cNvPr>
          <p:cNvSpPr txBox="1"/>
          <p:nvPr/>
        </p:nvSpPr>
        <p:spPr>
          <a:xfrm>
            <a:off x="4925919" y="3946690"/>
            <a:ext cx="197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/cpp-lectures/2024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Опыт 4+ года</a:t>
            </a:r>
          </a:p>
          <a:p>
            <a:r>
              <a:rPr lang="ru-RU" dirty="0"/>
              <a:t>Участник </a:t>
            </a:r>
            <a:r>
              <a:rPr lang="en-US" dirty="0"/>
              <a:t>C++ Russia 2023 + </a:t>
            </a:r>
            <a:r>
              <a:rPr lang="ru-RU" dirty="0"/>
              <a:t>активный участник локальной активности стендов партнёров (</a:t>
            </a:r>
            <a:r>
              <a:rPr lang="en-US" dirty="0"/>
              <a:t>VK, </a:t>
            </a:r>
            <a:r>
              <a:rPr lang="en-US" dirty="0" err="1"/>
              <a:t>М</a:t>
            </a:r>
            <a:r>
              <a:rPr lang="ru-RU" dirty="0" err="1"/>
              <a:t>ойОфис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Ручная имплементация криптографического алгоритма </a:t>
            </a:r>
            <a:r>
              <a:rPr lang="en-US" dirty="0" err="1"/>
              <a:t>Rijandael</a:t>
            </a:r>
            <a:r>
              <a:rPr lang="en-US" dirty="0"/>
              <a:t> (Advanced Encryption Standard in United States America)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спикер и финалист научно-практической конференции </a:t>
            </a:r>
            <a:r>
              <a:rPr lang="en-US" dirty="0"/>
              <a:t>Mars</a:t>
            </a:r>
            <a:r>
              <a:rPr lang="ru-RU" dirty="0"/>
              <a:t>-I</a:t>
            </a:r>
            <a:r>
              <a:rPr lang="en-US" dirty="0"/>
              <a:t>T</a:t>
            </a:r>
          </a:p>
          <a:p>
            <a:r>
              <a:rPr lang="ru-RU" dirty="0"/>
              <a:t>Сертификаты от УлГТУ (КШ ФИСТ,</a:t>
            </a:r>
            <a:r>
              <a:rPr lang="en-US" dirty="0"/>
              <a:t> </a:t>
            </a:r>
            <a:r>
              <a:rPr lang="ru-RU" dirty="0"/>
              <a:t>смены)</a:t>
            </a:r>
          </a:p>
          <a:p>
            <a:r>
              <a:rPr lang="ru-RU" dirty="0"/>
              <a:t>Основатель проектированного командного пет-проекта онлайн-образовательной платформы </a:t>
            </a:r>
            <a:r>
              <a:rPr lang="ru-RU" dirty="0" err="1"/>
              <a:t>R</a:t>
            </a:r>
            <a:r>
              <a:rPr lang="en-US" dirty="0" err="1"/>
              <a:t>ussian</a:t>
            </a:r>
            <a:r>
              <a:rPr lang="en-US" dirty="0"/>
              <a:t> Tech</a:t>
            </a:r>
          </a:p>
        </p:txBody>
      </p:sp>
    </p:spTree>
    <p:extLst>
      <p:ext uri="{BB962C8B-B14F-4D97-AF65-F5344CB8AC3E}">
        <p14:creationId xmlns:p14="http://schemas.microsoft.com/office/powerpoint/2010/main" val="385322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B9D4-D4FA-D7EE-D023-217D6D5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E9AF7E-AFB4-C776-5E71-16446E89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2004"/>
          </a:xfrm>
        </p:spPr>
        <p:txBody>
          <a:bodyPr>
            <a:normAutofit/>
          </a:bodyPr>
          <a:lstStyle/>
          <a:p>
            <a:r>
              <a:rPr lang="ru-RU" dirty="0"/>
              <a:t>Опыт 4+ года</a:t>
            </a:r>
          </a:p>
          <a:p>
            <a:r>
              <a:rPr lang="ru-RU" dirty="0"/>
              <a:t>Участник </a:t>
            </a:r>
            <a:r>
              <a:rPr lang="en-US" dirty="0"/>
              <a:t>C++ Russia 2023 + </a:t>
            </a:r>
            <a:r>
              <a:rPr lang="ru-RU" dirty="0"/>
              <a:t>активный участник локальной активности стендов партнёров (</a:t>
            </a:r>
            <a:r>
              <a:rPr lang="en-US" dirty="0"/>
              <a:t>VK, </a:t>
            </a:r>
            <a:r>
              <a:rPr lang="en-US" dirty="0" err="1"/>
              <a:t>М</a:t>
            </a:r>
            <a:r>
              <a:rPr lang="ru-RU" dirty="0" err="1"/>
              <a:t>ойОфис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Ручная имплементация криптографического алгоритма </a:t>
            </a:r>
            <a:r>
              <a:rPr lang="en-US" dirty="0" err="1"/>
              <a:t>Rijandael</a:t>
            </a:r>
            <a:r>
              <a:rPr lang="en-US" dirty="0"/>
              <a:t> (Advanced Encryption Standard in United States America)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спикер и финалист научно-практической конференции </a:t>
            </a:r>
            <a:r>
              <a:rPr lang="en-US" dirty="0"/>
              <a:t>Mars</a:t>
            </a:r>
            <a:r>
              <a:rPr lang="ru-RU" dirty="0"/>
              <a:t>-I</a:t>
            </a:r>
            <a:r>
              <a:rPr lang="en-US" dirty="0"/>
              <a:t>T</a:t>
            </a:r>
          </a:p>
          <a:p>
            <a:r>
              <a:rPr lang="ru-RU" dirty="0"/>
              <a:t>Сертификаты от УлГТУ (КШ ФИСТ,</a:t>
            </a:r>
            <a:r>
              <a:rPr lang="en-US" dirty="0"/>
              <a:t> </a:t>
            </a:r>
            <a:r>
              <a:rPr lang="ru-RU" dirty="0"/>
              <a:t>смены)</a:t>
            </a:r>
          </a:p>
          <a:p>
            <a:r>
              <a:rPr lang="ru-RU" dirty="0"/>
              <a:t>Основатель проектированного командного пет-проекта онлайн-образовательной платформы </a:t>
            </a:r>
            <a:r>
              <a:rPr lang="ru-RU" dirty="0" err="1"/>
              <a:t>R</a:t>
            </a:r>
            <a:r>
              <a:rPr lang="en-US" dirty="0" err="1"/>
              <a:t>ussian</a:t>
            </a:r>
            <a:r>
              <a:rPr lang="en-US" dirty="0"/>
              <a:t> Tech</a:t>
            </a:r>
          </a:p>
          <a:p>
            <a:r>
              <a:rPr lang="ru-RU" dirty="0"/>
              <a:t>Участник </a:t>
            </a:r>
            <a:r>
              <a:rPr lang="en-US" dirty="0"/>
              <a:t>C++ Zero Cost Conf 2022/2023</a:t>
            </a:r>
          </a:p>
        </p:txBody>
      </p:sp>
    </p:spTree>
    <p:extLst>
      <p:ext uri="{BB962C8B-B14F-4D97-AF65-F5344CB8AC3E}">
        <p14:creationId xmlns:p14="http://schemas.microsoft.com/office/powerpoint/2010/main" val="37577928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6286</TotalTime>
  <Words>2454</Words>
  <Application>Microsoft Macintosh PowerPoint</Application>
  <PresentationFormat>Широкоэкранный</PresentationFormat>
  <Paragraphs>364</Paragraphs>
  <Slides>79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79</vt:i4>
      </vt:variant>
    </vt:vector>
  </HeadingPairs>
  <TitlesOfParts>
    <vt:vector size="87" baseType="lpstr">
      <vt:lpstr>Arial</vt:lpstr>
      <vt:lpstr>Arial</vt:lpstr>
      <vt:lpstr>Calibri</vt:lpstr>
      <vt:lpstr>Calibri Light</vt:lpstr>
      <vt:lpstr>HeliosExtC</vt:lpstr>
      <vt:lpstr>Menlo</vt:lpstr>
      <vt:lpstr>Roboto</vt:lpstr>
      <vt:lpstr>Тема Office</vt:lpstr>
      <vt:lpstr>Welcome to C++!</vt:lpstr>
      <vt:lpstr>C++ – как конструктор Lego: вы можете собрать свой замок мечты, а можете кричать от боли, наступая на забытые на полу детали…</vt:lpstr>
      <vt:lpstr>Обо мне</vt:lpstr>
      <vt:lpstr>Обо мне</vt:lpstr>
      <vt:lpstr>Обо мне</vt:lpstr>
      <vt:lpstr>Обо мне</vt:lpstr>
      <vt:lpstr>Обо мне</vt:lpstr>
      <vt:lpstr>Обо мне</vt:lpstr>
      <vt:lpstr>Обо мне</vt:lpstr>
      <vt:lpstr>Презентация PowerPoint</vt:lpstr>
      <vt:lpstr>Что должен знать каждый разработчик?</vt:lpstr>
      <vt:lpstr>Что должен знать каждый разработчик?</vt:lpstr>
      <vt:lpstr>Compilers</vt:lpstr>
      <vt:lpstr>Compilers</vt:lpstr>
      <vt:lpstr>Compilers</vt:lpstr>
      <vt:lpstr>Compilers</vt:lpstr>
      <vt:lpstr>Compilers</vt:lpstr>
      <vt:lpstr>Compilers</vt:lpstr>
      <vt:lpstr>Compilers</vt:lpstr>
      <vt:lpstr>Compilers</vt:lpstr>
      <vt:lpstr>Compilers</vt:lpstr>
      <vt:lpstr>Compilers</vt:lpstr>
      <vt:lpstr>Compilers</vt:lpstr>
      <vt:lpstr>Compilers</vt:lpstr>
      <vt:lpstr>Problem cross-platform build &amp; run products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Fixed problem cross-platform build &amp; run products!</vt:lpstr>
      <vt:lpstr>CMake</vt:lpstr>
      <vt:lpstr>CMake</vt:lpstr>
      <vt:lpstr>Current libraries, frameworks and tools</vt:lpstr>
      <vt:lpstr>Current libraries, frameworks and tools</vt:lpstr>
      <vt:lpstr>Current libraries, frameworks and tools</vt:lpstr>
      <vt:lpstr>Current libraries, frameworks and tools</vt:lpstr>
      <vt:lpstr>Current libraries, frameworks and tools</vt:lpstr>
      <vt:lpstr>Current libraries, frameworks and tools</vt:lpstr>
      <vt:lpstr>Current libraries, frameworks and tools</vt:lpstr>
      <vt:lpstr>Current libraries, frameworks and tools</vt:lpstr>
      <vt:lpstr>Current libraries, frameworks and tools</vt:lpstr>
      <vt:lpstr>Current libraries, frameworks and tools</vt:lpstr>
      <vt:lpstr>Current libraries, frameworks and tools</vt:lpstr>
      <vt:lpstr>International Organization of Standardization (ISO)</vt:lpstr>
      <vt:lpstr>Standard</vt:lpstr>
      <vt:lpstr>Standard</vt:lpstr>
      <vt:lpstr>Standard</vt:lpstr>
      <vt:lpstr>Standard</vt:lpstr>
      <vt:lpstr>Standard</vt:lpstr>
      <vt:lpstr>Standard</vt:lpstr>
      <vt:lpstr>Standard</vt:lpstr>
      <vt:lpstr>Незаменимый C++</vt:lpstr>
      <vt:lpstr>Что пишут на С++ сейчас?</vt:lpstr>
      <vt:lpstr>Что пишут на С++ сейчас?</vt:lpstr>
      <vt:lpstr>Что пишут на С++ сейчас?</vt:lpstr>
      <vt:lpstr>Что пишут на С++ сейчас?</vt:lpstr>
      <vt:lpstr>Что пишут на С++ сейчас?</vt:lpstr>
      <vt:lpstr>Что пишут на С++ сейчас?</vt:lpstr>
      <vt:lpstr>Что пишут на С++ сейчас?</vt:lpstr>
      <vt:lpstr>Что пишут на С++ сейчас?</vt:lpstr>
      <vt:lpstr>Что пишут на С++ сейчас?</vt:lpstr>
      <vt:lpstr>Что пишут на С++ сейчас?</vt:lpstr>
      <vt:lpstr>Что пишут на С++ сейчас?</vt:lpstr>
      <vt:lpstr>Что пишут на С++ сейчас?</vt:lpstr>
      <vt:lpstr>Что пишут на С++ сейчас?</vt:lpstr>
      <vt:lpstr>Что пишут на С++ сейчас?</vt:lpstr>
      <vt:lpstr>Что пишут на С++ сейчас?</vt:lpstr>
      <vt:lpstr>Что пишут на С++ сейчас?</vt:lpstr>
      <vt:lpstr>Что пишут на С++ сейчас?</vt:lpstr>
      <vt:lpstr>Что пишут на С++ сейчас?</vt:lpstr>
      <vt:lpstr>Что пишут на С++ сейчас?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C++!</dc:title>
  <dc:creator>Floyzen Code</dc:creator>
  <cp:lastModifiedBy>Floyzen Code</cp:lastModifiedBy>
  <cp:revision>16</cp:revision>
  <dcterms:created xsi:type="dcterms:W3CDTF">2024-01-26T21:38:44Z</dcterms:created>
  <dcterms:modified xsi:type="dcterms:W3CDTF">2024-01-31T19:42:09Z</dcterms:modified>
</cp:coreProperties>
</file>