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9" r:id="rId1"/>
  </p:sldMasterIdLst>
  <p:notesMasterIdLst>
    <p:notesMasterId r:id="rId53"/>
  </p:notesMasterIdLst>
  <p:sldIdLst>
    <p:sldId id="256" r:id="rId2"/>
    <p:sldId id="306" r:id="rId3"/>
    <p:sldId id="257" r:id="rId4"/>
    <p:sldId id="301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2" r:id="rId20"/>
    <p:sldId id="275" r:id="rId21"/>
    <p:sldId id="276" r:id="rId22"/>
    <p:sldId id="277" r:id="rId23"/>
    <p:sldId id="278" r:id="rId24"/>
    <p:sldId id="279" r:id="rId25"/>
    <p:sldId id="280" r:id="rId26"/>
    <p:sldId id="303" r:id="rId27"/>
    <p:sldId id="281" r:id="rId28"/>
    <p:sldId id="307" r:id="rId29"/>
    <p:sldId id="308" r:id="rId30"/>
    <p:sldId id="309" r:id="rId31"/>
    <p:sldId id="310" r:id="rId32"/>
    <p:sldId id="282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8" r:id="rId47"/>
    <p:sldId id="297" r:id="rId48"/>
    <p:sldId id="299" r:id="rId49"/>
    <p:sldId id="300" r:id="rId50"/>
    <p:sldId id="304" r:id="rId51"/>
    <p:sldId id="305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/>
    <p:restoredTop sz="94662"/>
  </p:normalViewPr>
  <p:slideViewPr>
    <p:cSldViewPr snapToGrid="0">
      <p:cViewPr varScale="1">
        <p:scale>
          <a:sx n="153" d="100"/>
          <a:sy n="153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FB9DF-4F5C-604D-AD82-D8F651AECAD9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413A-551D-9345-A9A1-3CE5553C3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413A-551D-9345-A9A1-3CE5553C35B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5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220A0-8FE3-5165-9F4A-5ADE580D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B00D19-1265-C8FB-DBB0-3ECD3269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EBFC4-770F-5391-1EBA-ADA22DF0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9CDA7-C831-30FB-16AA-446A1E9E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5C6B4-9F6F-A2CF-AAE4-4941D78C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A3039-B073-2F61-2437-366F5E79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51583-0BFC-A398-99A5-05B697DD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9D7285-924E-3EAE-054F-B22D962C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DBF03-F651-7BDE-5319-C2A206F3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D2B0B-097A-47FE-D6E7-060FB609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3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702315-64C9-72E2-13D3-A5D973F6F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48AEFD-271E-6EFA-9662-8F716D75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0DB7E-7FD2-64AA-82D6-79523807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8A2311-7C26-F58E-0BF1-9DB58DF3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06D85-E32E-580F-A615-FD1531C6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8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2E170-4543-BA35-A58D-80C2BDD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02546-D765-F2D9-7C9D-7D9DDA51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C6549-F833-93B5-004E-8775A107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43C02A-B6EB-E337-09B7-59A1FBEA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221D6-CAA0-3869-C61B-3B932E98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0AAF9-FCCC-605A-A941-05D56BF1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242E67-6F0E-D663-D95D-51FE7E7B7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7AAB2-2419-8886-97BF-329AB52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795BF-654E-C742-9622-D9AB7C83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E749B-13D9-D7C7-0A4B-D2E97980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06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7D4AD-478F-5FD4-CDF2-B428D832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E5253-D7AB-A460-4FB8-6EDDE5E87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9B2F2C-E964-6B84-FD25-3FF92215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C39BE0-F019-8B09-DF11-113F91BA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9B1B4-9E06-C0B5-EE02-F29A77BA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2F6405-67F1-D8A9-978E-711E05FA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8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F77B-90BF-9006-7266-346407C5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F0170-5C59-DADD-BB98-454A3CE4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C9174D-33C1-CF52-CA2B-32267834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BADC3B-105F-F733-A0D0-1D4DDBC6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B3C77-D20F-184B-95E3-82B08867E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47DE5E-7061-5CAA-799E-F5B60E02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385395-B983-2718-1DF1-2F0BD2A1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08C27-566F-26C5-5E75-7D920752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0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A4323-B786-1424-D965-93F02EB1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2597C2-D2FD-5C07-2AA2-DB66EE2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B97C0F-2019-DDB2-A813-91B9A2D0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BA1FE3-6C97-16B5-2D34-6746EF80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99B1F5-483C-EB32-EFAF-63FF1709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EBC08F-90E4-2E87-7EB0-71052DC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ED528-BC90-1AF2-0E13-EA16129B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F2667-ECB5-17D8-A272-29624E63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A939F-1371-A244-4754-5F2C87BE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D1C727-C7F8-EE8A-EB84-EE1C1B38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B686D-9CBD-A7EC-F80A-23D79D2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91108-7F30-97B6-DCBB-FCDABA0F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F163FB-7DF0-A9B5-47DC-46AABE9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1642A-D818-C01D-E829-AEDBF2B2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3E9C01-BFCC-76DE-8B79-002914AAE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0B836F-38D7-49EB-4CDC-CF863C83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4EF19-84C7-39F5-E193-39692212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EE9096-2CC6-1CB8-76B0-2651C025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41CAC-3723-0F22-DF9E-B2A8C9F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0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DD83E-8185-FEBB-6038-67216277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FDE83F-B5B3-BEDB-481C-0DD4DB55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CCA718-CEFB-D32D-2BC4-4907BEB95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ADEF-01A8-214F-B714-75928F653C3B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655BB-7CE2-B3EE-D483-10DEC8A1E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94152-C62F-E52E-DE0E-E63A8369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464E-246F-B746-AC31-B2A4A469FB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B3056-C433-72B2-DB39-4B72F897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3101" y="2989057"/>
            <a:ext cx="4125797" cy="87988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4CA553-B62D-CEFB-1DCB-EF5DA0623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8542" y="6156535"/>
            <a:ext cx="2551522" cy="357220"/>
          </a:xfrm>
        </p:spPr>
        <p:txBody>
          <a:bodyPr>
            <a:noAutofit/>
          </a:bodyPr>
          <a:lstStyle/>
          <a:p>
            <a:r>
              <a:rPr lang="ru-RU" dirty="0"/>
              <a:t>Майоров Василий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EF6EAF-B3FD-E715-B8DE-C7F1082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054" y="5681480"/>
            <a:ext cx="475055" cy="475055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B4BE6A43-7764-4E62-17EA-A12C602BA993}"/>
              </a:ext>
            </a:extLst>
          </p:cNvPr>
          <p:cNvSpPr txBox="1">
            <a:spLocks/>
          </p:cNvSpPr>
          <p:nvPr/>
        </p:nvSpPr>
        <p:spPr>
          <a:xfrm>
            <a:off x="9984109" y="5740398"/>
            <a:ext cx="1765955" cy="35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F</a:t>
            </a:r>
            <a:r>
              <a:rPr lang="en-US" dirty="0"/>
              <a:t>loyzenCode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5F01C2-CD78-3709-7D1A-2695AB40DE1E}"/>
              </a:ext>
            </a:extLst>
          </p:cNvPr>
          <p:cNvSpPr/>
          <p:nvPr/>
        </p:nvSpPr>
        <p:spPr>
          <a:xfrm>
            <a:off x="268942" y="344245"/>
            <a:ext cx="11654118" cy="6282466"/>
          </a:xfrm>
          <a:prstGeom prst="rect">
            <a:avLst/>
          </a:prstGeom>
          <a:noFill/>
          <a:ln w="12700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93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Браузеры</a:t>
            </a:r>
          </a:p>
          <a:p>
            <a:r>
              <a:rPr lang="ru-RU" dirty="0"/>
              <a:t>Компиляторы</a:t>
            </a:r>
          </a:p>
          <a:p>
            <a:r>
              <a:rPr lang="ru-RU" dirty="0"/>
              <a:t>Высоконагруженные программы</a:t>
            </a:r>
          </a:p>
          <a:p>
            <a:r>
              <a:rPr lang="ru-RU" dirty="0"/>
              <a:t>Части операционных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9879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Браузеры</a:t>
            </a:r>
          </a:p>
          <a:p>
            <a:r>
              <a:rPr lang="ru-RU" dirty="0"/>
              <a:t>Компиляторы</a:t>
            </a:r>
          </a:p>
          <a:p>
            <a:r>
              <a:rPr lang="ru-RU" dirty="0"/>
              <a:t>Высоконагруженные программы</a:t>
            </a:r>
          </a:p>
          <a:p>
            <a:r>
              <a:rPr lang="ru-RU" dirty="0"/>
              <a:t>Части операционных систем</a:t>
            </a:r>
          </a:p>
          <a:p>
            <a:r>
              <a:rPr lang="ru-RU" dirty="0"/>
              <a:t>Офисные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8961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Браузеры</a:t>
            </a:r>
          </a:p>
          <a:p>
            <a:r>
              <a:rPr lang="ru-RU" dirty="0"/>
              <a:t>Компиляторы</a:t>
            </a:r>
          </a:p>
          <a:p>
            <a:r>
              <a:rPr lang="ru-RU" dirty="0"/>
              <a:t>Высоконагруженные программы</a:t>
            </a:r>
          </a:p>
          <a:p>
            <a:r>
              <a:rPr lang="ru-RU" dirty="0"/>
              <a:t>Части операционных систем</a:t>
            </a:r>
          </a:p>
          <a:p>
            <a:r>
              <a:rPr lang="ru-RU" dirty="0"/>
              <a:t>Офисные приложения</a:t>
            </a:r>
          </a:p>
          <a:p>
            <a:r>
              <a:rPr lang="ru-RU" dirty="0"/>
              <a:t>Медицинское оборудование</a:t>
            </a:r>
          </a:p>
        </p:txBody>
      </p:sp>
    </p:spTree>
    <p:extLst>
      <p:ext uri="{BB962C8B-B14F-4D97-AF65-F5344CB8AC3E}">
        <p14:creationId xmlns:p14="http://schemas.microsoft.com/office/powerpoint/2010/main" val="2687145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04194-263A-D130-B9DC-B02D1E8E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56" y="2766218"/>
            <a:ext cx="6156288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Плюсы и минусы</a:t>
            </a:r>
          </a:p>
        </p:txBody>
      </p:sp>
    </p:spTree>
    <p:extLst>
      <p:ext uri="{BB962C8B-B14F-4D97-AF65-F5344CB8AC3E}">
        <p14:creationId xmlns:p14="http://schemas.microsoft.com/office/powerpoint/2010/main" val="295791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16899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</p:txBody>
      </p:sp>
    </p:spTree>
    <p:extLst>
      <p:ext uri="{BB962C8B-B14F-4D97-AF65-F5344CB8AC3E}">
        <p14:creationId xmlns:p14="http://schemas.microsoft.com/office/powerpoint/2010/main" val="65611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  <a:p>
            <a:r>
              <a:rPr lang="ru-RU" dirty="0"/>
              <a:t>Множество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8815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Переносимость</a:t>
            </a:r>
          </a:p>
        </p:txBody>
      </p:sp>
    </p:spTree>
    <p:extLst>
      <p:ext uri="{BB962C8B-B14F-4D97-AF65-F5344CB8AC3E}">
        <p14:creationId xmlns:p14="http://schemas.microsoft.com/office/powerpoint/2010/main" val="183899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Переносимость</a:t>
            </a:r>
          </a:p>
          <a:p>
            <a:r>
              <a:rPr lang="ru-RU" dirty="0"/>
              <a:t>Множество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52191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Переносимость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56257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FA12E-9DF5-4EE1-C2CC-F6E2E7B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</a:t>
            </a:r>
            <a:r>
              <a:rPr lang="ru-RU" dirty="0" err="1"/>
              <a:t>онтакты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FA659-3400-50E9-65EF-7B6B9E1D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floyz_g</a:t>
            </a:r>
            <a:r>
              <a:rPr lang="en-US" dirty="0"/>
              <a:t> (Telegram)</a:t>
            </a:r>
          </a:p>
          <a:p>
            <a:r>
              <a:rPr lang="en-US" dirty="0" err="1"/>
              <a:t>FloyzenCode</a:t>
            </a:r>
            <a:r>
              <a:rPr lang="en-US" dirty="0"/>
              <a:t> (GitHub)</a:t>
            </a:r>
          </a:p>
          <a:p>
            <a:r>
              <a:rPr lang="en-US" dirty="0" err="1"/>
              <a:t>Floyzen</a:t>
            </a:r>
            <a:r>
              <a:rPr lang="en-US" dirty="0"/>
              <a:t> (Discord)</a:t>
            </a:r>
          </a:p>
          <a:p>
            <a:r>
              <a:rPr lang="ru-RU" dirty="0"/>
              <a:t>Вася </a:t>
            </a:r>
            <a:r>
              <a:rPr lang="ru-RU" dirty="0" err="1"/>
              <a:t>Морфилин</a:t>
            </a:r>
            <a:r>
              <a:rPr lang="ru-RU" dirty="0"/>
              <a:t> (ВКонтакте)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Основная связь в </a:t>
            </a:r>
            <a:r>
              <a:rPr lang="ru-RU" dirty="0" err="1"/>
              <a:t>T</a:t>
            </a:r>
            <a:r>
              <a:rPr lang="en-US" dirty="0" err="1"/>
              <a:t>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48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Переносимость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Безопасность?</a:t>
            </a:r>
          </a:p>
        </p:txBody>
      </p:sp>
    </p:spTree>
    <p:extLst>
      <p:ext uri="{BB962C8B-B14F-4D97-AF65-F5344CB8AC3E}">
        <p14:creationId xmlns:p14="http://schemas.microsoft.com/office/powerpoint/2010/main" val="249444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1C0E-8E2E-A130-6367-ACDC456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2C93F-5D0D-B149-B2E8-18C7BF44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Близость к железу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Переносимость</a:t>
            </a:r>
          </a:p>
          <a:p>
            <a:r>
              <a:rPr lang="ru-RU" dirty="0"/>
              <a:t>Множество библиотек</a:t>
            </a:r>
          </a:p>
          <a:p>
            <a:r>
              <a:rPr lang="ru-RU" dirty="0"/>
              <a:t>Безопасность?</a:t>
            </a:r>
          </a:p>
          <a:p>
            <a:r>
              <a:rPr lang="ru-RU" dirty="0"/>
              <a:t>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294613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FE42-95BE-D59E-287F-93008DC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CD80-0B61-B156-EA91-FC501136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98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FE42-95BE-D59E-287F-93008DC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CD80-0B61-B156-EA91-FC501136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69457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FE42-95BE-D59E-287F-93008DC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CD80-0B61-B156-EA91-FC501136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  <a:p>
            <a:r>
              <a:rPr lang="ru-RU" dirty="0"/>
              <a:t>Риск ошибок</a:t>
            </a:r>
          </a:p>
        </p:txBody>
      </p:sp>
    </p:spTree>
    <p:extLst>
      <p:ext uri="{BB962C8B-B14F-4D97-AF65-F5344CB8AC3E}">
        <p14:creationId xmlns:p14="http://schemas.microsoft.com/office/powerpoint/2010/main" val="1665019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FE42-95BE-D59E-287F-93008DC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CD80-0B61-B156-EA91-FC501136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  <a:p>
            <a:r>
              <a:rPr lang="ru-RU" dirty="0"/>
              <a:t>Риск ошибок</a:t>
            </a:r>
          </a:p>
          <a:p>
            <a:r>
              <a:rPr lang="ru-RU" dirty="0"/>
              <a:t>Объём кода</a:t>
            </a:r>
          </a:p>
        </p:txBody>
      </p:sp>
    </p:spTree>
    <p:extLst>
      <p:ext uri="{BB962C8B-B14F-4D97-AF65-F5344CB8AC3E}">
        <p14:creationId xmlns:p14="http://schemas.microsoft.com/office/powerpoint/2010/main" val="106746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FE42-95BE-D59E-287F-93008DCE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CD80-0B61-B156-EA91-FC501136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Сложность</a:t>
            </a:r>
          </a:p>
          <a:p>
            <a:r>
              <a:rPr lang="ru-RU" dirty="0"/>
              <a:t>Риск ошибок</a:t>
            </a:r>
          </a:p>
          <a:p>
            <a:r>
              <a:rPr lang="ru-RU" dirty="0"/>
              <a:t>Объём кода</a:t>
            </a:r>
          </a:p>
          <a:p>
            <a:r>
              <a:rPr lang="ru-RU" dirty="0"/>
              <a:t>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62003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04194-263A-D130-B9DC-B02D1E8E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72" y="2766218"/>
            <a:ext cx="4523255" cy="1325563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Меньше слов, больше дела</a:t>
            </a:r>
          </a:p>
        </p:txBody>
      </p:sp>
    </p:spTree>
    <p:extLst>
      <p:ext uri="{BB962C8B-B14F-4D97-AF65-F5344CB8AC3E}">
        <p14:creationId xmlns:p14="http://schemas.microsoft.com/office/powerpoint/2010/main" val="231781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AD93-84D2-C65F-C748-BFD0F3C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04914-BE33-425D-7CEE-0597530E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04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AD93-84D2-C65F-C748-BFD0F3C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04914-BE33-425D-7CEE-0597530E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– это инструмент,</a:t>
            </a:r>
            <a:r>
              <a:rPr lang="en-US" dirty="0"/>
              <a:t> </a:t>
            </a:r>
            <a:r>
              <a:rPr lang="ru-RU" dirty="0"/>
              <a:t>который позволяет переводить код,</a:t>
            </a:r>
            <a:r>
              <a:rPr lang="en-US" dirty="0"/>
              <a:t> </a:t>
            </a:r>
            <a:r>
              <a:rPr lang="ru-RU" dirty="0"/>
              <a:t>написанный на компилируемом языке программирования в машинный код.</a:t>
            </a:r>
          </a:p>
        </p:txBody>
      </p:sp>
    </p:spTree>
    <p:extLst>
      <p:ext uri="{BB962C8B-B14F-4D97-AF65-F5344CB8AC3E}">
        <p14:creationId xmlns:p14="http://schemas.microsoft.com/office/powerpoint/2010/main" val="37579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04194-263A-D130-B9DC-B02D1E8E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636" y="2766218"/>
            <a:ext cx="6444728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нужен С++?</a:t>
            </a:r>
          </a:p>
        </p:txBody>
      </p:sp>
    </p:spTree>
    <p:extLst>
      <p:ext uri="{BB962C8B-B14F-4D97-AF65-F5344CB8AC3E}">
        <p14:creationId xmlns:p14="http://schemas.microsoft.com/office/powerpoint/2010/main" val="2923242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AD93-84D2-C65F-C748-BFD0F3C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04914-BE33-425D-7CEE-0597530E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– это инструмент,</a:t>
            </a:r>
            <a:r>
              <a:rPr lang="en-US" dirty="0"/>
              <a:t> </a:t>
            </a:r>
            <a:r>
              <a:rPr lang="ru-RU" dirty="0"/>
              <a:t>который позволяет переводить код,</a:t>
            </a:r>
            <a:r>
              <a:rPr lang="en-US" dirty="0"/>
              <a:t> </a:t>
            </a:r>
            <a:r>
              <a:rPr lang="ru-RU" dirty="0"/>
              <a:t>написанный на компилируемом языке программирования в машинный код.</a:t>
            </a:r>
          </a:p>
          <a:p>
            <a:endParaRPr lang="ru-RU" dirty="0"/>
          </a:p>
          <a:p>
            <a:r>
              <a:rPr lang="ru-RU" dirty="0" err="1"/>
              <a:t>M</a:t>
            </a:r>
            <a:r>
              <a:rPr lang="en-US" dirty="0"/>
              <a:t>SVC (</a:t>
            </a:r>
            <a:r>
              <a:rPr lang="en-US" dirty="0" err="1"/>
              <a:t>MicroSoft</a:t>
            </a:r>
            <a:r>
              <a:rPr lang="en-US" dirty="0"/>
              <a:t> Visual C++)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74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AD93-84D2-C65F-C748-BFD0F3C5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904914-BE33-425D-7CEE-0597530E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– это инструмент,</a:t>
            </a:r>
            <a:r>
              <a:rPr lang="en-US" dirty="0"/>
              <a:t> </a:t>
            </a:r>
            <a:r>
              <a:rPr lang="ru-RU" dirty="0"/>
              <a:t>который позволяет переводить код,</a:t>
            </a:r>
            <a:r>
              <a:rPr lang="en-US" dirty="0"/>
              <a:t> </a:t>
            </a:r>
            <a:r>
              <a:rPr lang="ru-RU" dirty="0"/>
              <a:t>написанный на компилируемом языке программирования в машинный код.</a:t>
            </a:r>
          </a:p>
          <a:p>
            <a:endParaRPr lang="ru-RU" dirty="0"/>
          </a:p>
          <a:p>
            <a:r>
              <a:rPr lang="ru-RU" dirty="0" err="1"/>
              <a:t>M</a:t>
            </a:r>
            <a:r>
              <a:rPr lang="en-US" dirty="0"/>
              <a:t>SVC (</a:t>
            </a:r>
            <a:r>
              <a:rPr lang="en-US" dirty="0" err="1"/>
              <a:t>MicroSoft</a:t>
            </a:r>
            <a:r>
              <a:rPr lang="en-US" dirty="0"/>
              <a:t> Visual C++)</a:t>
            </a:r>
          </a:p>
          <a:p>
            <a:r>
              <a:rPr lang="en-US" dirty="0"/>
              <a:t>GCC (</a:t>
            </a:r>
            <a:r>
              <a:rPr lang="en" dirty="0"/>
              <a:t>GNU Compiler Collection</a:t>
            </a:r>
            <a:r>
              <a:rPr lang="en-US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2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7E86C-0281-BE27-5AF8-57D13111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3A073-490F-EFC6-2E8F-0DCACB6B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Подключение библиотеки ввода-вывода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ru-R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выводим сообщение в консоль</a:t>
            </a: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::cout &lt;&lt;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  <a:endParaRPr lang="ru-R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768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944ED-9153-8165-26BE-814E4190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A1065-FBAE-5BBA-A442-3A32AB50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637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ru-RU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Menlo" panose="020B0609030804020204" pitchFamily="49" charset="0"/>
              </a:rPr>
              <a:t>Подключение нужных библиотек происходит в самом начале файла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ru-RU" dirty="0">
                <a:latin typeface="Menlo" panose="020B0609030804020204" pitchFamily="49" charset="0"/>
              </a:rPr>
              <a:t>с кодом</a:t>
            </a:r>
            <a:r>
              <a:rPr lang="en-US" dirty="0">
                <a:latin typeface="Menlo" panose="020B0609030804020204" pitchFamily="49" charset="0"/>
              </a:rPr>
              <a:t>.</a:t>
            </a:r>
            <a:endParaRPr lang="ru-RU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15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B9588-E7B5-5413-C8D5-8E0111FA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точка входа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5E2C0-BFA4-A74E-0C7F-6EFBA9D8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1679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каждой С++ программе должна быть своя точка входа</a:t>
            </a:r>
            <a:r>
              <a:rPr lang="en-US" dirty="0"/>
              <a:t>. </a:t>
            </a:r>
            <a:r>
              <a:rPr lang="ru-RU" dirty="0"/>
              <a:t>Точка входа – это функция,</a:t>
            </a:r>
            <a:r>
              <a:rPr lang="en-US" dirty="0"/>
              <a:t> </a:t>
            </a:r>
            <a:r>
              <a:rPr lang="ru-RU" dirty="0"/>
              <a:t>в которой начинает работать программа. Обычно точкой входа является </a:t>
            </a:r>
            <a:r>
              <a:rPr lang="ru-RU" dirty="0" err="1"/>
              <a:t>m</a:t>
            </a:r>
            <a:r>
              <a:rPr lang="en-US" dirty="0" err="1"/>
              <a:t>ain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563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F611-4493-A0B8-509A-6805FAB2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текстового сообщения в консоль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E7F1F-9DDF-5637-02B9-C13F89E5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637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::cout &lt;&lt;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world!"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ru-RU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effectLst/>
                <a:latin typeface="Google Sans"/>
              </a:rPr>
              <a:t>cout</a:t>
            </a:r>
            <a:r>
              <a:rPr lang="ru-RU" b="0" i="0" u="none" strike="noStrike" dirty="0">
                <a:effectLst/>
                <a:latin typeface="Google Sans"/>
              </a:rPr>
              <a:t> - это объект выходного потока пространства имен </a:t>
            </a:r>
            <a:r>
              <a:rPr lang="en" b="0" i="0" u="none" strike="noStrike" dirty="0">
                <a:effectLst/>
                <a:latin typeface="Google Sans"/>
              </a:rPr>
              <a:t>std.</a:t>
            </a:r>
            <a:r>
              <a:rPr lang="ru-RU" b="0" i="0" u="none" strike="noStrike" dirty="0">
                <a:effectLst/>
                <a:latin typeface="Google Sans"/>
              </a:rPr>
              <a:t> С помощью него,</a:t>
            </a:r>
            <a:r>
              <a:rPr lang="en-US" b="0" i="0" u="none" strike="noStrike" dirty="0">
                <a:effectLst/>
                <a:latin typeface="Google Sans"/>
              </a:rPr>
              <a:t> </a:t>
            </a:r>
            <a:r>
              <a:rPr lang="ru-RU" b="0" i="0" u="none" strike="noStrike" dirty="0">
                <a:effectLst/>
                <a:latin typeface="Google Sans"/>
              </a:rPr>
              <a:t>мы можем выводить данные.</a:t>
            </a:r>
            <a:endParaRPr lang="ru-RU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86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00165-270C-CC12-FC9A-97743B0B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E226A-3D97-F36E-07DE-E6FA1D03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8653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0" i="0" u="none" strike="noStrike" dirty="0">
                <a:effectLst/>
                <a:latin typeface="Google Sans"/>
              </a:rPr>
              <a:t>Инструкция </a:t>
            </a:r>
            <a:r>
              <a:rPr lang="en" b="0" i="0" u="none" strike="noStrike" dirty="0">
                <a:effectLst/>
                <a:latin typeface="Google Sans"/>
              </a:rPr>
              <a:t>return </a:t>
            </a:r>
            <a:r>
              <a:rPr lang="ru-RU" b="0" i="0" u="none" strike="noStrike" dirty="0">
                <a:effectLst/>
                <a:latin typeface="Google Sans"/>
              </a:rPr>
              <a:t>обеспечивает механизм завершения работы функции. Если оператор </a:t>
            </a:r>
            <a:r>
              <a:rPr lang="en" b="0" i="0" u="none" strike="noStrike" dirty="0">
                <a:effectLst/>
                <a:latin typeface="Google Sans"/>
              </a:rPr>
              <a:t>return </a:t>
            </a:r>
            <a:r>
              <a:rPr lang="ru-RU" b="0" i="0" u="none" strike="noStrike" dirty="0">
                <a:effectLst/>
                <a:latin typeface="Google Sans"/>
              </a:rPr>
              <a:t>сопровождается некоторым значением (в данном примере 0), это значение становится возвращаемым значением функции. В нашем примере возвращаемое значение 0 говорит об успешном выполнении функции </a:t>
            </a:r>
            <a:r>
              <a:rPr lang="en" b="0" i="0" u="none" strike="noStrike" dirty="0">
                <a:effectLst/>
                <a:latin typeface="Google Sans"/>
              </a:rPr>
              <a:t>main().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744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04194-263A-D130-B9DC-B02D1E8E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118" y="2766218"/>
            <a:ext cx="7611764" cy="1325563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Управляющие символы</a:t>
            </a:r>
          </a:p>
        </p:txBody>
      </p:sp>
    </p:spTree>
    <p:extLst>
      <p:ext uri="{BB962C8B-B14F-4D97-AF65-F5344CB8AC3E}">
        <p14:creationId xmlns:p14="http://schemas.microsoft.com/office/powerpoint/2010/main" val="844139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741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n – </a:t>
            </a:r>
            <a:r>
              <a:rPr lang="en-US" dirty="0" err="1"/>
              <a:t>п</a:t>
            </a:r>
            <a:r>
              <a:rPr lang="ru-RU" dirty="0" err="1"/>
              <a:t>еренос</a:t>
            </a:r>
            <a:r>
              <a:rPr lang="ru-RU" dirty="0"/>
              <a:t> строки</a:t>
            </a:r>
          </a:p>
        </p:txBody>
      </p:sp>
    </p:spTree>
    <p:extLst>
      <p:ext uri="{BB962C8B-B14F-4D97-AF65-F5344CB8AC3E}">
        <p14:creationId xmlns:p14="http://schemas.microsoft.com/office/powerpoint/2010/main" val="11186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269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n – </a:t>
            </a:r>
            <a:r>
              <a:rPr lang="en-US" dirty="0" err="1"/>
              <a:t>п</a:t>
            </a:r>
            <a:r>
              <a:rPr lang="ru-RU" dirty="0" err="1"/>
              <a:t>еренос</a:t>
            </a:r>
            <a:r>
              <a:rPr lang="ru-RU" dirty="0"/>
              <a:t> строки</a:t>
            </a:r>
            <a:r>
              <a:rPr lang="en-US" dirty="0"/>
              <a:t> (</a:t>
            </a:r>
            <a:r>
              <a:rPr lang="ru-RU" dirty="0" err="1"/>
              <a:t>s</a:t>
            </a:r>
            <a:r>
              <a:rPr lang="en-US" dirty="0"/>
              <a:t>td::</a:t>
            </a:r>
            <a:r>
              <a:rPr lang="en-US" dirty="0" err="1"/>
              <a:t>endl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219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n – </a:t>
            </a:r>
            <a:r>
              <a:rPr lang="en-US" dirty="0" err="1"/>
              <a:t>п</a:t>
            </a:r>
            <a:r>
              <a:rPr lang="ru-RU" dirty="0" err="1"/>
              <a:t>еренос</a:t>
            </a:r>
            <a:r>
              <a:rPr lang="ru-RU" dirty="0"/>
              <a:t> строки</a:t>
            </a:r>
            <a:r>
              <a:rPr lang="en-US" dirty="0"/>
              <a:t> (</a:t>
            </a:r>
            <a:r>
              <a:rPr lang="ru-RU" dirty="0" err="1"/>
              <a:t>s</a:t>
            </a:r>
            <a:r>
              <a:rPr lang="en-US" dirty="0"/>
              <a:t>td::</a:t>
            </a:r>
            <a:r>
              <a:rPr lang="en-US" dirty="0" err="1"/>
              <a:t>endl</a:t>
            </a:r>
            <a:r>
              <a:rPr lang="en-US" dirty="0"/>
              <a:t>)</a:t>
            </a:r>
          </a:p>
          <a:p>
            <a:r>
              <a:rPr lang="en-US" dirty="0"/>
              <a:t>\t – </a:t>
            </a:r>
            <a:r>
              <a:rPr lang="ru-RU" dirty="0"/>
              <a:t>горизонтальная табуляция</a:t>
            </a:r>
          </a:p>
        </p:txBody>
      </p:sp>
    </p:spTree>
    <p:extLst>
      <p:ext uri="{BB962C8B-B14F-4D97-AF65-F5344CB8AC3E}">
        <p14:creationId xmlns:p14="http://schemas.microsoft.com/office/powerpoint/2010/main" val="1994796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n – </a:t>
            </a:r>
            <a:r>
              <a:rPr lang="en-US" dirty="0" err="1"/>
              <a:t>п</a:t>
            </a:r>
            <a:r>
              <a:rPr lang="ru-RU" dirty="0" err="1"/>
              <a:t>еренос</a:t>
            </a:r>
            <a:r>
              <a:rPr lang="ru-RU" dirty="0"/>
              <a:t> строки</a:t>
            </a:r>
            <a:r>
              <a:rPr lang="en-US" dirty="0"/>
              <a:t> (</a:t>
            </a:r>
            <a:r>
              <a:rPr lang="ru-RU" dirty="0" err="1"/>
              <a:t>s</a:t>
            </a:r>
            <a:r>
              <a:rPr lang="en-US" dirty="0"/>
              <a:t>td::</a:t>
            </a:r>
            <a:r>
              <a:rPr lang="en-US" dirty="0" err="1"/>
              <a:t>endl</a:t>
            </a:r>
            <a:r>
              <a:rPr lang="en-US" dirty="0"/>
              <a:t>)</a:t>
            </a:r>
          </a:p>
          <a:p>
            <a:r>
              <a:rPr lang="en-US" dirty="0"/>
              <a:t>\t – </a:t>
            </a:r>
            <a:r>
              <a:rPr lang="ru-RU" dirty="0"/>
              <a:t>горизонтальная табуляция</a:t>
            </a:r>
          </a:p>
          <a:p>
            <a:r>
              <a:rPr lang="en-US" dirty="0"/>
              <a:t>\v – </a:t>
            </a:r>
            <a:r>
              <a:rPr lang="ru-RU" dirty="0"/>
              <a:t>вертикальная табуляция</a:t>
            </a:r>
          </a:p>
        </p:txBody>
      </p:sp>
    </p:spTree>
    <p:extLst>
      <p:ext uri="{BB962C8B-B14F-4D97-AF65-F5344CB8AC3E}">
        <p14:creationId xmlns:p14="http://schemas.microsoft.com/office/powerpoint/2010/main" val="704628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n – </a:t>
            </a:r>
            <a:r>
              <a:rPr lang="en-US" dirty="0" err="1"/>
              <a:t>п</a:t>
            </a:r>
            <a:r>
              <a:rPr lang="ru-RU" dirty="0" err="1"/>
              <a:t>еренос</a:t>
            </a:r>
            <a:r>
              <a:rPr lang="ru-RU" dirty="0"/>
              <a:t> строки</a:t>
            </a:r>
            <a:r>
              <a:rPr lang="en-US" dirty="0"/>
              <a:t> (</a:t>
            </a:r>
            <a:r>
              <a:rPr lang="ru-RU" dirty="0" err="1"/>
              <a:t>s</a:t>
            </a:r>
            <a:r>
              <a:rPr lang="en-US" dirty="0"/>
              <a:t>td::</a:t>
            </a:r>
            <a:r>
              <a:rPr lang="en-US" dirty="0" err="1"/>
              <a:t>endl</a:t>
            </a:r>
            <a:r>
              <a:rPr lang="en-US" dirty="0"/>
              <a:t>)</a:t>
            </a:r>
          </a:p>
          <a:p>
            <a:r>
              <a:rPr lang="en-US" dirty="0"/>
              <a:t>\t – </a:t>
            </a:r>
            <a:r>
              <a:rPr lang="ru-RU" dirty="0"/>
              <a:t>горизонтальная табуляция</a:t>
            </a:r>
          </a:p>
          <a:p>
            <a:r>
              <a:rPr lang="en-US" dirty="0"/>
              <a:t>\v – </a:t>
            </a:r>
            <a:r>
              <a:rPr lang="ru-RU" dirty="0"/>
              <a:t>вертикальная табуляция</a:t>
            </a:r>
          </a:p>
          <a:p>
            <a:r>
              <a:rPr lang="ru-RU" dirty="0"/>
              <a:t>\</a:t>
            </a:r>
            <a:r>
              <a:rPr lang="en-US" dirty="0"/>
              <a:t>\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обратный слэш</a:t>
            </a:r>
          </a:p>
        </p:txBody>
      </p:sp>
    </p:spTree>
    <p:extLst>
      <p:ext uri="{BB962C8B-B14F-4D97-AF65-F5344CB8AC3E}">
        <p14:creationId xmlns:p14="http://schemas.microsoft.com/office/powerpoint/2010/main" val="1886126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93C0-71E3-99EB-8465-8CEC5388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символы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5CDF5-B6EC-B71B-9849-128DFE9C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en-US" dirty="0"/>
              <a:t>n – </a:t>
            </a:r>
            <a:r>
              <a:rPr lang="en-US" dirty="0" err="1"/>
              <a:t>п</a:t>
            </a:r>
            <a:r>
              <a:rPr lang="ru-RU" dirty="0" err="1"/>
              <a:t>еренос</a:t>
            </a:r>
            <a:r>
              <a:rPr lang="ru-RU" dirty="0"/>
              <a:t> строки</a:t>
            </a:r>
            <a:r>
              <a:rPr lang="en-US" dirty="0"/>
              <a:t> (</a:t>
            </a:r>
            <a:r>
              <a:rPr lang="ru-RU" dirty="0" err="1"/>
              <a:t>s</a:t>
            </a:r>
            <a:r>
              <a:rPr lang="en-US" dirty="0"/>
              <a:t>td::</a:t>
            </a:r>
            <a:r>
              <a:rPr lang="en-US" dirty="0" err="1"/>
              <a:t>endl</a:t>
            </a:r>
            <a:r>
              <a:rPr lang="en-US" dirty="0"/>
              <a:t>)</a:t>
            </a:r>
          </a:p>
          <a:p>
            <a:r>
              <a:rPr lang="en-US" dirty="0"/>
              <a:t>\t – </a:t>
            </a:r>
            <a:r>
              <a:rPr lang="ru-RU" dirty="0"/>
              <a:t>горизонтальная табуляция</a:t>
            </a:r>
          </a:p>
          <a:p>
            <a:r>
              <a:rPr lang="en-US" dirty="0"/>
              <a:t>\v – </a:t>
            </a:r>
            <a:r>
              <a:rPr lang="ru-RU" dirty="0"/>
              <a:t>вертикальная табуляция</a:t>
            </a:r>
          </a:p>
          <a:p>
            <a:r>
              <a:rPr lang="ru-RU" dirty="0"/>
              <a:t>\</a:t>
            </a:r>
            <a:r>
              <a:rPr lang="en-US" dirty="0"/>
              <a:t>\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обратный слэш</a:t>
            </a:r>
          </a:p>
          <a:p>
            <a:r>
              <a:rPr lang="en-US" dirty="0"/>
              <a:t>\a – </a:t>
            </a:r>
            <a:r>
              <a:rPr lang="ru-RU" dirty="0"/>
              <a:t>сигнал </a:t>
            </a:r>
            <a:r>
              <a:rPr lang="ru-RU" dirty="0" err="1"/>
              <a:t>бипера</a:t>
            </a:r>
            <a:r>
              <a:rPr lang="ru-RU" dirty="0"/>
              <a:t>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412257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572CA-AA87-B996-0345-94062F8E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7E67-E3D9-57FB-3451-48A3725F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endParaRPr lang="e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\\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Hi?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\a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World</a:t>
            </a:r>
            <a:r>
              <a:rPr lang="e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Табуляция, обратный слэш,</a:t>
            </a:r>
            <a:r>
              <a:rPr lang="en-US" dirty="0"/>
              <a:t> </a:t>
            </a:r>
            <a:r>
              <a:rPr lang="ru-RU" dirty="0" err="1"/>
              <a:t>бипер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перенос строки.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09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A727C-5293-8EFC-51C8-C6C200E8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</a:t>
            </a:r>
            <a:r>
              <a:rPr lang="ru-RU" dirty="0" err="1"/>
              <a:t>рактика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D552-B600-6F26-BCB4-FD6E6BEB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78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9655-F3D0-102D-6F53-9D5ED1B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E71F1-2BEA-BF79-812A-29706FA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Вывести робота в консоль в отформатированном виде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" dirty="0"/>
              <a:t>-----  </a:t>
            </a:r>
          </a:p>
          <a:p>
            <a:pPr marL="0" indent="0">
              <a:buNone/>
            </a:pPr>
            <a:r>
              <a:rPr lang="en" dirty="0"/>
              <a:t> /       </a:t>
            </a:r>
            <a:r>
              <a:rPr lang="ru-RU" dirty="0"/>
              <a:t> </a:t>
            </a:r>
            <a:r>
              <a:rPr lang="en" dirty="0"/>
              <a:t>\</a:t>
            </a:r>
          </a:p>
          <a:p>
            <a:pPr marL="0" indent="0">
              <a:buNone/>
            </a:pPr>
            <a:r>
              <a:rPr lang="en" dirty="0"/>
              <a:t>|  o   o|</a:t>
            </a:r>
          </a:p>
          <a:p>
            <a:pPr marL="0" indent="0">
              <a:buNone/>
            </a:pPr>
            <a:r>
              <a:rPr lang="en" dirty="0"/>
              <a:t>|    ∆   |</a:t>
            </a:r>
          </a:p>
          <a:p>
            <a:pPr marL="0" indent="0">
              <a:buNone/>
            </a:pPr>
            <a:r>
              <a:rPr lang="en" dirty="0"/>
              <a:t> \  ---  /</a:t>
            </a:r>
          </a:p>
          <a:p>
            <a:pPr marL="0" indent="0">
              <a:buNone/>
            </a:pPr>
            <a:r>
              <a:rPr lang="en" dirty="0"/>
              <a:t>  -------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66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9655-F3D0-102D-6F53-9D5ED1B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E71F1-2BEA-BF79-812A-29706FA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Вывести робота в консоль в отформатированном виде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С</a:t>
            </a:r>
            <a:r>
              <a:rPr lang="ru-RU" dirty="0" err="1"/>
              <a:t>сылка</a:t>
            </a:r>
            <a:r>
              <a:rPr lang="ru-RU" dirty="0"/>
              <a:t> для копирования: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docs.google.com</a:t>
            </a:r>
            <a:r>
              <a:rPr lang="en-US" dirty="0">
                <a:solidFill>
                  <a:schemeClr val="accent1"/>
                </a:solidFill>
              </a:rPr>
              <a:t>/document/d/1prVm-YRIJ_Fynoe-S2R4ad_dvzxMtMbtbI6jpnlWuqA/</a:t>
            </a:r>
            <a:r>
              <a:rPr lang="en-US" dirty="0" err="1">
                <a:solidFill>
                  <a:schemeClr val="accent1"/>
                </a:solidFill>
              </a:rPr>
              <a:t>edit?usp</a:t>
            </a:r>
            <a:r>
              <a:rPr lang="en-US" dirty="0">
                <a:solidFill>
                  <a:schemeClr val="accent1"/>
                </a:solidFill>
              </a:rPr>
              <a:t>=sharing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" dirty="0"/>
              <a:t>-----  </a:t>
            </a:r>
          </a:p>
          <a:p>
            <a:pPr marL="0" indent="0">
              <a:buNone/>
            </a:pPr>
            <a:r>
              <a:rPr lang="en" dirty="0"/>
              <a:t> /       </a:t>
            </a:r>
            <a:r>
              <a:rPr lang="ru-RU" dirty="0"/>
              <a:t> </a:t>
            </a:r>
            <a:r>
              <a:rPr lang="en" dirty="0"/>
              <a:t>\</a:t>
            </a:r>
          </a:p>
          <a:p>
            <a:pPr marL="0" indent="0">
              <a:buNone/>
            </a:pPr>
            <a:r>
              <a:rPr lang="en" dirty="0"/>
              <a:t>|  o   o|</a:t>
            </a:r>
          </a:p>
          <a:p>
            <a:pPr marL="0" indent="0">
              <a:buNone/>
            </a:pPr>
            <a:r>
              <a:rPr lang="en" dirty="0"/>
              <a:t>|    ∆   |</a:t>
            </a:r>
          </a:p>
          <a:p>
            <a:pPr marL="0" indent="0">
              <a:buNone/>
            </a:pPr>
            <a:r>
              <a:rPr lang="en" dirty="0"/>
              <a:t> \  ---  /</a:t>
            </a:r>
          </a:p>
          <a:p>
            <a:pPr marL="0" indent="0">
              <a:buNone/>
            </a:pPr>
            <a:r>
              <a:rPr lang="en" dirty="0"/>
              <a:t>  -------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780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9655-F3D0-102D-6F53-9D5ED1B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0E71F1-2BEA-BF79-812A-29706FA8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Вывести робота в консоль в отформатированном виде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С</a:t>
            </a:r>
            <a:r>
              <a:rPr lang="ru-RU" dirty="0" err="1"/>
              <a:t>сылка</a:t>
            </a:r>
            <a:r>
              <a:rPr lang="ru-RU" dirty="0"/>
              <a:t> для копирования: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docs.google.com</a:t>
            </a:r>
            <a:r>
              <a:rPr lang="en-US" dirty="0">
                <a:solidFill>
                  <a:schemeClr val="accent1"/>
                </a:solidFill>
              </a:rPr>
              <a:t>/document/d/1prVm-YRIJ_Fynoe-S2R4ad_dvzxMtMbtbI6jpnlWuqA/</a:t>
            </a:r>
            <a:r>
              <a:rPr lang="en-US" dirty="0" err="1">
                <a:solidFill>
                  <a:schemeClr val="accent1"/>
                </a:solidFill>
              </a:rPr>
              <a:t>edit?usp</a:t>
            </a:r>
            <a:r>
              <a:rPr lang="en-US" dirty="0">
                <a:solidFill>
                  <a:schemeClr val="accent1"/>
                </a:solidFill>
              </a:rPr>
              <a:t>=sharing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" dirty="0"/>
              <a:t>-----  </a:t>
            </a:r>
          </a:p>
          <a:p>
            <a:pPr marL="0" indent="0">
              <a:buNone/>
            </a:pPr>
            <a:r>
              <a:rPr lang="en" dirty="0"/>
              <a:t> /       </a:t>
            </a:r>
            <a:r>
              <a:rPr lang="ru-RU" dirty="0"/>
              <a:t> </a:t>
            </a:r>
            <a:r>
              <a:rPr lang="en" dirty="0"/>
              <a:t>\</a:t>
            </a:r>
          </a:p>
          <a:p>
            <a:pPr marL="0" indent="0">
              <a:buNone/>
            </a:pPr>
            <a:r>
              <a:rPr lang="en" dirty="0"/>
              <a:t>|  o   o|</a:t>
            </a:r>
          </a:p>
          <a:p>
            <a:pPr marL="0" indent="0">
              <a:buNone/>
            </a:pPr>
            <a:r>
              <a:rPr lang="en" dirty="0"/>
              <a:t>|    ∆   |</a:t>
            </a:r>
          </a:p>
          <a:p>
            <a:pPr marL="0" indent="0">
              <a:buNone/>
            </a:pPr>
            <a:r>
              <a:rPr lang="en" dirty="0"/>
              <a:t> \  ---  /</a:t>
            </a:r>
          </a:p>
          <a:p>
            <a:pPr marL="0" indent="0">
              <a:buNone/>
            </a:pPr>
            <a:r>
              <a:rPr lang="en" dirty="0"/>
              <a:t>  -------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048AE4-FCAC-6E05-741F-02E52538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105149"/>
            <a:ext cx="35147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</p:txBody>
      </p:sp>
    </p:spTree>
    <p:extLst>
      <p:ext uri="{BB962C8B-B14F-4D97-AF65-F5344CB8AC3E}">
        <p14:creationId xmlns:p14="http://schemas.microsoft.com/office/powerpoint/2010/main" val="1174694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21502-5CAA-F651-10AB-C83DB55A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Рекомендуемая 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8916B-9AF0-343D-7338-15F57BA0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" pitchFamily="2" charset="0"/>
              </a:rPr>
              <a:t>Programming languages -C++",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" pitchFamily="2" charset="0"/>
              </a:rPr>
              <a:t>﻿﻿[SB] Bjarne </a:t>
            </a:r>
            <a:r>
              <a:rPr lang="en" dirty="0" err="1">
                <a:effectLst/>
                <a:latin typeface="Helvetica" pitchFamily="2" charset="0"/>
              </a:rPr>
              <a:t>Stroustrup</a:t>
            </a:r>
            <a:r>
              <a:rPr lang="en" dirty="0">
                <a:effectLst/>
                <a:latin typeface="Helvetica" pitchFamily="2" charset="0"/>
              </a:rPr>
              <a:t>, The C++ Programming Language (4th Edition), 2013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" pitchFamily="2" charset="0"/>
              </a:rPr>
              <a:t>﻿﻿[C11] ISO/EC 9899 - "Information technology 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" pitchFamily="2" charset="0"/>
              </a:rPr>
              <a:t>Programming languages -C", 2011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" pitchFamily="2" charset="0"/>
              </a:rPr>
              <a:t>﻿﻿[K&amp;R] Brian W. Kernighan, Dennis Ritchie - The C programming language, 1988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effectLst/>
                <a:latin typeface="Helvetica" pitchFamily="2" charset="0"/>
              </a:rPr>
              <a:t>﻿﻿[LS] Stanley Lippman, The C++ Primer (5th Edition),</a:t>
            </a:r>
            <a:br>
              <a:rPr lang="en" dirty="0">
                <a:effectLst/>
                <a:latin typeface="Helvetica" pitchFamily="2" charset="0"/>
              </a:rPr>
            </a:br>
            <a:r>
              <a:rPr lang="en" dirty="0">
                <a:effectLst/>
                <a:latin typeface="Helvetica" pitchFamily="2" charset="0"/>
              </a:rPr>
              <a:t>2012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906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54F68-8DB3-EBE4-290E-11CF6D74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лекции будут доступны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0C41E8-F17A-467F-3D87-09C9C115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2" y="2739669"/>
            <a:ext cx="1664268" cy="1664268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F93F195-0C01-BFDC-6D6B-9FFB30880DA2}"/>
              </a:ext>
            </a:extLst>
          </p:cNvPr>
          <p:cNvSpPr txBox="1">
            <a:spLocks/>
          </p:cNvSpPr>
          <p:nvPr/>
        </p:nvSpPr>
        <p:spPr>
          <a:xfrm>
            <a:off x="3630468" y="3173018"/>
            <a:ext cx="6186699" cy="797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400" b="1" dirty="0"/>
              <a:t>F</a:t>
            </a:r>
            <a:r>
              <a:rPr lang="en-US" sz="5400" b="1" dirty="0"/>
              <a:t>loyzenCode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3857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</p:txBody>
      </p:sp>
    </p:spTree>
    <p:extLst>
      <p:ext uri="{BB962C8B-B14F-4D97-AF65-F5344CB8AC3E}">
        <p14:creationId xmlns:p14="http://schemas.microsoft.com/office/powerpoint/2010/main" val="82944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Браузеры</a:t>
            </a:r>
          </a:p>
        </p:txBody>
      </p:sp>
    </p:spTree>
    <p:extLst>
      <p:ext uri="{BB962C8B-B14F-4D97-AF65-F5344CB8AC3E}">
        <p14:creationId xmlns:p14="http://schemas.microsoft.com/office/powerpoint/2010/main" val="387628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Браузеры</a:t>
            </a:r>
          </a:p>
          <a:p>
            <a:r>
              <a:rPr lang="ru-RU" dirty="0"/>
              <a:t>Компиляторы</a:t>
            </a:r>
          </a:p>
        </p:txBody>
      </p:sp>
    </p:spTree>
    <p:extLst>
      <p:ext uri="{BB962C8B-B14F-4D97-AF65-F5344CB8AC3E}">
        <p14:creationId xmlns:p14="http://schemas.microsoft.com/office/powerpoint/2010/main" val="106081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4686-D922-AA82-B045-219284CB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пишут на С++?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AA3B04-5D4F-9ACE-4AD2-2963BB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Поисковые движки</a:t>
            </a:r>
          </a:p>
          <a:p>
            <a:r>
              <a:rPr lang="ru-RU" dirty="0"/>
              <a:t>Игры</a:t>
            </a:r>
          </a:p>
          <a:p>
            <a:r>
              <a:rPr lang="ru-RU" dirty="0"/>
              <a:t>Браузеры</a:t>
            </a:r>
          </a:p>
          <a:p>
            <a:r>
              <a:rPr lang="ru-RU" dirty="0"/>
              <a:t>Компиляторы</a:t>
            </a:r>
          </a:p>
          <a:p>
            <a:r>
              <a:rPr lang="ru-RU" dirty="0"/>
              <a:t>Высоконагруженные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68119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924</Words>
  <Application>Microsoft Macintosh PowerPoint</Application>
  <PresentationFormat>Широкоэкранный</PresentationFormat>
  <Paragraphs>225</Paragraphs>
  <Slides>51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Google Sans</vt:lpstr>
      <vt:lpstr>Helvetica</vt:lpstr>
      <vt:lpstr>Menlo</vt:lpstr>
      <vt:lpstr>Тема Office</vt:lpstr>
      <vt:lpstr>ВВЕДЕНИЕ</vt:lpstr>
      <vt:lpstr>Контакты</vt:lpstr>
      <vt:lpstr>Зачем нужен С++?</vt:lpstr>
      <vt:lpstr>Что пишут на С++?</vt:lpstr>
      <vt:lpstr>Что пишут на С++?</vt:lpstr>
      <vt:lpstr>Что пишут на С++?</vt:lpstr>
      <vt:lpstr>Что пишут на С++?</vt:lpstr>
      <vt:lpstr>Что пишут на С++?</vt:lpstr>
      <vt:lpstr>Что пишут на С++?</vt:lpstr>
      <vt:lpstr>Что пишут на С++?</vt:lpstr>
      <vt:lpstr>Что пишут на С++?</vt:lpstr>
      <vt:lpstr>Что пишут на С++?</vt:lpstr>
      <vt:lpstr>Плюсы и минусы</vt:lpstr>
      <vt:lpstr>Плюсы</vt:lpstr>
      <vt:lpstr>Плюсы</vt:lpstr>
      <vt:lpstr>Плюсы</vt:lpstr>
      <vt:lpstr>Плюсы</vt:lpstr>
      <vt:lpstr>Плюсы</vt:lpstr>
      <vt:lpstr>Плюсы</vt:lpstr>
      <vt:lpstr>Плюсы</vt:lpstr>
      <vt:lpstr>Плюсы</vt:lpstr>
      <vt:lpstr>Минусы</vt:lpstr>
      <vt:lpstr>Минусы</vt:lpstr>
      <vt:lpstr>Минусы</vt:lpstr>
      <vt:lpstr>Минусы</vt:lpstr>
      <vt:lpstr>Минусы</vt:lpstr>
      <vt:lpstr>Меньше слов, больше дела</vt:lpstr>
      <vt:lpstr>Компиляторы</vt:lpstr>
      <vt:lpstr>Компиляторы</vt:lpstr>
      <vt:lpstr>Компиляторы</vt:lpstr>
      <vt:lpstr>Компиляторы</vt:lpstr>
      <vt:lpstr>Hello world!</vt:lpstr>
      <vt:lpstr>Подключение библиотеки</vt:lpstr>
      <vt:lpstr>Основная точка входа</vt:lpstr>
      <vt:lpstr>Вывод текстового сообщения в консоль</vt:lpstr>
      <vt:lpstr>Завершение функции</vt:lpstr>
      <vt:lpstr>Управляющие символы</vt:lpstr>
      <vt:lpstr>Управляющие символы в С++</vt:lpstr>
      <vt:lpstr>Управляющие символы в С++</vt:lpstr>
      <vt:lpstr>Управляющие символы в С++</vt:lpstr>
      <vt:lpstr>Управляющие символы в С++</vt:lpstr>
      <vt:lpstr>Управляющие символы в С++</vt:lpstr>
      <vt:lpstr>Управляющие символы в С++</vt:lpstr>
      <vt:lpstr>Управляющие символы в С++</vt:lpstr>
      <vt:lpstr>Пример</vt:lpstr>
      <vt:lpstr>Практика</vt:lpstr>
      <vt:lpstr>Практика</vt:lpstr>
      <vt:lpstr>Практика</vt:lpstr>
      <vt:lpstr>Практика</vt:lpstr>
      <vt:lpstr>Рекомендуемая литература</vt:lpstr>
      <vt:lpstr>Все лекции будут доступны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Floyzen Code</dc:creator>
  <cp:lastModifiedBy>Floyzen Code</cp:lastModifiedBy>
  <cp:revision>5</cp:revision>
  <dcterms:created xsi:type="dcterms:W3CDTF">2023-09-19T17:53:23Z</dcterms:created>
  <dcterms:modified xsi:type="dcterms:W3CDTF">2023-10-06T16:44:13Z</dcterms:modified>
</cp:coreProperties>
</file>