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1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95" r:id="rId9"/>
    <p:sldId id="296" r:id="rId10"/>
    <p:sldId id="297" r:id="rId11"/>
    <p:sldId id="298" r:id="rId12"/>
    <p:sldId id="300" r:id="rId13"/>
    <p:sldId id="301" r:id="rId14"/>
    <p:sldId id="302" r:id="rId15"/>
    <p:sldId id="294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2" r:id="rId26"/>
    <p:sldId id="273" r:id="rId27"/>
    <p:sldId id="274" r:id="rId28"/>
    <p:sldId id="276" r:id="rId29"/>
    <p:sldId id="275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1" r:id="rId55"/>
    <p:sldId id="310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32" r:id="rId83"/>
    <p:sldId id="333" r:id="rId84"/>
    <p:sldId id="334" r:id="rId85"/>
    <p:sldId id="344" r:id="rId86"/>
    <p:sldId id="345" r:id="rId87"/>
    <p:sldId id="343" r:id="rId88"/>
    <p:sldId id="335" r:id="rId89"/>
    <p:sldId id="331" r:id="rId9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2"/>
    <p:restoredTop sz="94662"/>
  </p:normalViewPr>
  <p:slideViewPr>
    <p:cSldViewPr snapToGrid="0">
      <p:cViewPr varScale="1">
        <p:scale>
          <a:sx n="153" d="100"/>
          <a:sy n="153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81AB2-3C39-594B-9E94-F6D2AA176E36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E23B1-5381-0A48-ABF8-35D0F712F8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4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E23B1-5381-0A48-ABF8-35D0F712F87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01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E23B1-5381-0A48-ABF8-35D0F712F87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11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E23B1-5381-0A48-ABF8-35D0F712F87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25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E23B1-5381-0A48-ABF8-35D0F712F87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13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E23B1-5381-0A48-ABF8-35D0F712F87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329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E23B1-5381-0A48-ABF8-35D0F712F871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50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E23B1-5381-0A48-ABF8-35D0F712F871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10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A5557-D1C1-A965-1E22-86254DD8B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01FD86-1BED-67BA-3884-3A93566FC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24945E-B2F4-D119-C943-7474F777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F46-9F8A-8F44-8FB7-D1F8E9E3606E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EF5E14-D424-03B2-2148-41352734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836247-D55C-5DAE-0788-AB4E5AE1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1481-2596-FF47-8101-84E5E9E67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56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5440A-42C0-BD8C-3BDA-AEE1D669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2EBF4A-200A-D462-C951-B5C38C647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121E87-31FA-85C9-DE27-4C7F9774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F46-9F8A-8F44-8FB7-D1F8E9E3606E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B17E51-2576-0F7C-01DC-0D7B7F85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559C8B-CA4A-3CE8-0B31-98F0BF5B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1481-2596-FF47-8101-84E5E9E67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3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118C4E-39D3-45F3-6672-066C59D50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41C9EC-975E-6DD5-4786-FE9F0E6B7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4180A5-2178-9975-0EB7-38323359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F46-9F8A-8F44-8FB7-D1F8E9E3606E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282596-B276-11F6-0921-BF08FA42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D007FD-18A6-427B-0DDE-64624EED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1481-2596-FF47-8101-84E5E9E67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44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0A59B-3520-3B7A-77A6-2A562E35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254939-E2B1-5FFA-C902-4F2BCE06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C2F9A8-939D-8189-10F1-8CC75496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F46-9F8A-8F44-8FB7-D1F8E9E3606E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75FCC9-8D56-6D34-2C39-79980555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13BDBA-D054-C2B8-3147-57AD32A4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1481-2596-FF47-8101-84E5E9E67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83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77F1B-C16A-ABCF-46C7-8C2DF863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22F55A-840C-5336-D91E-8AC028E02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30A5F5-90C2-3554-0231-FDE84384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F46-9F8A-8F44-8FB7-D1F8E9E3606E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CAF23B-25CD-4FC4-28FE-805F4013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0CE1A2-5F1A-B7E2-2B13-C3C3631B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1481-2596-FF47-8101-84E5E9E67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68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6502F-D2F5-D45E-4A46-0358DF95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3B34F-4206-653F-54D8-6B0810748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5B8500-798F-382C-9C01-6937B29A9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D0CCE8-0F76-8202-CB75-F35B2662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F46-9F8A-8F44-8FB7-D1F8E9E3606E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652C81-0C1B-98EC-2626-50DB8531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99C76E-0D7B-50A1-AA4C-631913A0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1481-2596-FF47-8101-84E5E9E67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18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B84EA-2D1C-1062-CB2D-7F3D65FB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7028EA-9BB3-31E3-FAC5-1550E3204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A6390D-B3F1-1836-E823-ED23DD022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0ED876-0409-A21C-BB16-344485919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ED7871-4A2C-58AA-9CD1-1BCB4DF5E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08AC1E-EBB4-C03E-67AE-1B2416BB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F46-9F8A-8F44-8FB7-D1F8E9E3606E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24529D-EC04-B7CB-08D0-7976EFC2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23BD848-BBAD-38DE-C0F9-30EB0A10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1481-2596-FF47-8101-84E5E9E67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61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04CAE-1378-B6EF-27EF-54BDD04F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BBA619-9F7A-E9D0-4F2F-BA8BC232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F46-9F8A-8F44-8FB7-D1F8E9E3606E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F063DF-5A78-2F3F-B2E4-F38229E4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706AD2-2619-6AF4-4215-82AA2387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1481-2596-FF47-8101-84E5E9E67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06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0932DD-C684-F1AB-E4EB-5D796449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F46-9F8A-8F44-8FB7-D1F8E9E3606E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CC628B-C315-0D74-16CC-476ABBF8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30224A-FCF2-9D30-8F0D-DB80B26B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1481-2596-FF47-8101-84E5E9E67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40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9EFF6-0032-ABE9-F67E-14900F38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879882-FE97-AF6A-B6F1-893C63CE5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D01906-3FEE-E30D-C5F9-A3B1F6FBD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5F9EDA-5D15-20A8-B444-68FA1917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F46-9F8A-8F44-8FB7-D1F8E9E3606E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6BF8EE-D127-B303-46EA-A335A18F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271D76-46C3-0E96-77DD-8E175798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1481-2596-FF47-8101-84E5E9E67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36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79680-F7CA-E15F-B196-572B1F57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A62B8F-6932-F31C-ACCF-B75DEE18F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D8064E-75C3-0558-BF30-C18625417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A12CFA-3B49-616C-2E6B-E74109F4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F46-9F8A-8F44-8FB7-D1F8E9E3606E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626EEB-6C7A-DA1B-B2A8-8CB97A16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A9D66D-6670-2DB8-3D68-78FDC660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1481-2596-FF47-8101-84E5E9E67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9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FB7E1-EA32-58EA-AB0F-5BFE253C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AD1129-A0BF-A110-DD64-A89E7C0B6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C1EF17-9561-B12D-E205-1A6F0F33F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97F46-9F8A-8F44-8FB7-D1F8E9E3606E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AE20AB-F081-DE63-151D-854A0306E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4EFFCE-E9E6-8668-1BDB-7D2D590FF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A1481-2596-FF47-8101-84E5E9E67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89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>
            <a:extLst>
              <a:ext uri="{FF2B5EF4-FFF2-40B4-BE49-F238E27FC236}">
                <a16:creationId xmlns:a16="http://schemas.microsoft.com/office/drawing/2014/main" id="{552B05A6-8781-FD3E-1FA3-FC8D81AC0331}"/>
              </a:ext>
            </a:extLst>
          </p:cNvPr>
          <p:cNvSpPr txBox="1"/>
          <p:nvPr/>
        </p:nvSpPr>
        <p:spPr>
          <a:xfrm>
            <a:off x="817416" y="-464374"/>
            <a:ext cx="10557165" cy="7786747"/>
          </a:xfrm>
          <a:prstGeom prst="rect">
            <a:avLst/>
          </a:prstGeom>
          <a:ln w="22225">
            <a:solidFill>
              <a:schemeClr val="accent1">
                <a:shade val="15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0000" b="1" dirty="0">
                <a:solidFill>
                  <a:srgbClr val="7030A0">
                    <a:alpha val="14287"/>
                  </a:srgbClr>
                </a:solidFill>
              </a:rPr>
              <a:t>С++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58B3056-C433-72B2-DB39-4B72F897669D}"/>
              </a:ext>
            </a:extLst>
          </p:cNvPr>
          <p:cNvSpPr>
            <a:spLocks noGrp="1"/>
          </p:cNvSpPr>
          <p:nvPr/>
        </p:nvSpPr>
        <p:spPr>
          <a:xfrm>
            <a:off x="4247157" y="3131048"/>
            <a:ext cx="3697682" cy="5959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Введение в ООП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C4CA553-B62D-CEFB-1DCB-EF5DA0623C9F}"/>
              </a:ext>
            </a:extLst>
          </p:cNvPr>
          <p:cNvSpPr>
            <a:spLocks noGrp="1"/>
          </p:cNvSpPr>
          <p:nvPr/>
        </p:nvSpPr>
        <p:spPr>
          <a:xfrm>
            <a:off x="9815756" y="6117570"/>
            <a:ext cx="1980165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Майоров Василий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9EF6EAF-B3FD-E715-B8DE-C7F1082D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90" y="5642515"/>
            <a:ext cx="475055" cy="475055"/>
          </a:xfrm>
          <a:prstGeom prst="rect">
            <a:avLst/>
          </a:prstGeom>
        </p:spPr>
      </p:pic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B4BE6A43-7764-4E62-17EA-A12C602BA993}"/>
              </a:ext>
            </a:extLst>
          </p:cNvPr>
          <p:cNvSpPr txBox="1">
            <a:spLocks/>
          </p:cNvSpPr>
          <p:nvPr/>
        </p:nvSpPr>
        <p:spPr>
          <a:xfrm>
            <a:off x="10426046" y="5701433"/>
            <a:ext cx="1369876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F</a:t>
            </a:r>
            <a:r>
              <a:rPr lang="en-US" dirty="0"/>
              <a:t>loyzenCode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F5F01C2-CD78-3709-7D1A-2695AB40DE1E}"/>
              </a:ext>
            </a:extLst>
          </p:cNvPr>
          <p:cNvSpPr/>
          <p:nvPr/>
        </p:nvSpPr>
        <p:spPr>
          <a:xfrm>
            <a:off x="191031" y="166256"/>
            <a:ext cx="11809937" cy="6525489"/>
          </a:xfrm>
          <a:prstGeom prst="rect">
            <a:avLst/>
          </a:prstGeom>
          <a:noFill/>
          <a:ln w="12700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60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15D11-1EB0-217A-5C21-CA73007A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E79D1-7234-D810-037C-F53F450C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Конструктор - специальный метод класса, вызываемый при создании объекта. Он инициализирует данные-члены объекта.</a:t>
            </a:r>
          </a:p>
          <a:p>
            <a:pPr marL="0" indent="0">
              <a:buNone/>
            </a:pPr>
            <a:r>
              <a:rPr lang="ru-RU" dirty="0"/>
              <a:t>	Деструктор - метод класса, вызываемый при уничтожении объекта. Он освобождает ресурсы, выделенные для объекта.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15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15D11-1EB0-217A-5C21-CA73007A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E79D1-7234-D810-037C-F53F450C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Конструктор - специальный метод класса, вызываемый при создании объекта. Он инициализирует данные-члены объекта.</a:t>
            </a:r>
          </a:p>
          <a:p>
            <a:pPr marL="0" indent="0">
              <a:buNone/>
            </a:pPr>
            <a:r>
              <a:rPr lang="ru-RU" dirty="0"/>
              <a:t>	Деструктор - метод класса, вызываемый при уничтожении объекта. Он освобождает ресурсы, выделенные для объекта.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584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082FBA-39B6-7A29-C9A3-B38384B9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3785" y="149678"/>
            <a:ext cx="6075056" cy="65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3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082FBA-39B6-7A29-C9A3-B38384B9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3785" y="149678"/>
            <a:ext cx="6075056" cy="655864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F94276D-1F61-9421-5DB9-738DC6967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645" y="299356"/>
            <a:ext cx="8224411" cy="625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1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082FBA-39B6-7A29-C9A3-B38384B944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353785" y="149678"/>
            <a:ext cx="6075056" cy="655864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F94276D-1F61-9421-5DB9-738DC6967A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533645" y="299356"/>
            <a:ext cx="8224411" cy="625928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515C4D-BE1F-E37A-4B6C-BC8109792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11" y="2263928"/>
            <a:ext cx="11114578" cy="233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1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2539965" y="3137837"/>
            <a:ext cx="6767321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концепции</a:t>
            </a:r>
          </a:p>
        </p:txBody>
      </p:sp>
    </p:spTree>
    <p:extLst>
      <p:ext uri="{BB962C8B-B14F-4D97-AF65-F5344CB8AC3E}">
        <p14:creationId xmlns:p14="http://schemas.microsoft.com/office/powerpoint/2010/main" val="2771807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2539965" y="3137837"/>
            <a:ext cx="6767321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концепции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30365-81A4-A177-F038-A060DF3A5170}"/>
              </a:ext>
            </a:extLst>
          </p:cNvPr>
          <p:cNvSpPr txBox="1"/>
          <p:nvPr/>
        </p:nvSpPr>
        <p:spPr>
          <a:xfrm>
            <a:off x="4687517" y="3796363"/>
            <a:ext cx="247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В КОНТЕКСТЕ С++</a:t>
            </a:r>
          </a:p>
        </p:txBody>
      </p:sp>
    </p:spTree>
    <p:extLst>
      <p:ext uri="{BB962C8B-B14F-4D97-AF65-F5344CB8AC3E}">
        <p14:creationId xmlns:p14="http://schemas.microsoft.com/office/powerpoint/2010/main" val="2460762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736B3-BE88-3646-F335-A1507E11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en-US" dirty="0" err="1"/>
              <a:t>н</a:t>
            </a:r>
            <a:r>
              <a:rPr lang="ru-RU" dirty="0" err="1"/>
              <a:t>капсуляция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EF0590-AD76-F894-9848-CC53B5860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95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736B3-BE88-3646-F335-A1507E11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en-US" dirty="0" err="1"/>
              <a:t>н</a:t>
            </a:r>
            <a:r>
              <a:rPr lang="ru-RU" dirty="0" err="1"/>
              <a:t>капсуляция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EF0590-AD76-F894-9848-CC53B5860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Инкапсуляция (</a:t>
            </a:r>
            <a:r>
              <a:rPr lang="en" dirty="0"/>
              <a:t>Encapsulation) -</a:t>
            </a:r>
            <a:r>
              <a:rPr lang="ru-RU" dirty="0"/>
              <a:t> механизм</a:t>
            </a:r>
            <a:r>
              <a:rPr lang="en" dirty="0"/>
              <a:t>, </a:t>
            </a:r>
            <a:r>
              <a:rPr lang="ru-RU" dirty="0"/>
              <a:t>ограничивающий доступ к составляющим объект компонентам (методам и атрибутам), делает их защищенными или приватными, то есть доступными только внутри объекта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120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736B3-BE88-3646-F335-A1507E11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en-US" dirty="0" err="1"/>
              <a:t>н</a:t>
            </a:r>
            <a:r>
              <a:rPr lang="ru-RU" dirty="0" err="1"/>
              <a:t>капсуляция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EF0590-AD76-F894-9848-CC53B5860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Инкапсуляция (</a:t>
            </a:r>
            <a:r>
              <a:rPr lang="en" dirty="0"/>
              <a:t>Encapsulation) -</a:t>
            </a:r>
            <a:r>
              <a:rPr lang="ru-RU" dirty="0"/>
              <a:t> механизм</a:t>
            </a:r>
            <a:r>
              <a:rPr lang="en" dirty="0"/>
              <a:t>, </a:t>
            </a:r>
            <a:r>
              <a:rPr lang="ru-RU" dirty="0"/>
              <a:t>ограничивающий доступ к составляющим объект компонентам (методам и атрибутам), делает их защищенными или приватными, то есть доступными только внутри объекта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Есть три модификатора доступа</a:t>
            </a:r>
            <a:r>
              <a:rPr lang="en-US" dirty="0"/>
              <a:t>, </a:t>
            </a:r>
            <a:r>
              <a:rPr lang="ru-RU" dirty="0"/>
              <a:t>которые регулируют доступ к объектам и методам:</a:t>
            </a:r>
          </a:p>
        </p:txBody>
      </p:sp>
    </p:spTree>
    <p:extLst>
      <p:ext uri="{BB962C8B-B14F-4D97-AF65-F5344CB8AC3E}">
        <p14:creationId xmlns:p14="http://schemas.microsoft.com/office/powerpoint/2010/main" val="361685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2539965" y="3137837"/>
            <a:ext cx="7112070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Что,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зачем и для чего?</a:t>
            </a:r>
          </a:p>
        </p:txBody>
      </p:sp>
    </p:spTree>
    <p:extLst>
      <p:ext uri="{BB962C8B-B14F-4D97-AF65-F5344CB8AC3E}">
        <p14:creationId xmlns:p14="http://schemas.microsoft.com/office/powerpoint/2010/main" val="3798050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736B3-BE88-3646-F335-A1507E11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en-US" dirty="0" err="1"/>
              <a:t>н</a:t>
            </a:r>
            <a:r>
              <a:rPr lang="ru-RU" dirty="0" err="1"/>
              <a:t>капсуляция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EF0590-AD76-F894-9848-CC53B5860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Инкапсуляция (</a:t>
            </a:r>
            <a:r>
              <a:rPr lang="en" dirty="0"/>
              <a:t>Encapsulation) -</a:t>
            </a:r>
            <a:r>
              <a:rPr lang="ru-RU" dirty="0"/>
              <a:t> механизм</a:t>
            </a:r>
            <a:r>
              <a:rPr lang="en" dirty="0"/>
              <a:t>, </a:t>
            </a:r>
            <a:r>
              <a:rPr lang="ru-RU" dirty="0"/>
              <a:t>ограничивающий доступ к составляющим объект компонентам (методам и атрибутам), делает их защищенными или приватными, то есть доступными только внутри объекта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Есть три модификатора доступа</a:t>
            </a:r>
            <a:r>
              <a:rPr lang="en-US" dirty="0"/>
              <a:t>, </a:t>
            </a:r>
            <a:r>
              <a:rPr lang="ru-RU" dirty="0"/>
              <a:t>которые регулируют доступ к объектам и методам</a:t>
            </a:r>
            <a:r>
              <a:rPr lang="en-US" dirty="0"/>
              <a:t>:</a:t>
            </a:r>
          </a:p>
          <a:p>
            <a:r>
              <a:rPr lang="en-US" dirty="0"/>
              <a:t>public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3438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736B3-BE88-3646-F335-A1507E11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en-US" dirty="0" err="1"/>
              <a:t>н</a:t>
            </a:r>
            <a:r>
              <a:rPr lang="ru-RU" dirty="0" err="1"/>
              <a:t>капсуляция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EF0590-AD76-F894-9848-CC53B5860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Инкапсуляция (</a:t>
            </a:r>
            <a:r>
              <a:rPr lang="en" dirty="0"/>
              <a:t>Encapsulation) -</a:t>
            </a:r>
            <a:r>
              <a:rPr lang="ru-RU" dirty="0"/>
              <a:t> механизм</a:t>
            </a:r>
            <a:r>
              <a:rPr lang="en" dirty="0"/>
              <a:t>, </a:t>
            </a:r>
            <a:r>
              <a:rPr lang="ru-RU" dirty="0"/>
              <a:t>ограничивающий доступ к составляющим объект компонентам (методам и атрибутам), делает их защищенными или приватными, то есть доступными только внутри объекта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Есть три модификатора доступа</a:t>
            </a:r>
            <a:r>
              <a:rPr lang="en-US" dirty="0"/>
              <a:t>, </a:t>
            </a:r>
            <a:r>
              <a:rPr lang="ru-RU" dirty="0"/>
              <a:t>которые регулируют доступ к объектам и методам</a:t>
            </a:r>
            <a:r>
              <a:rPr lang="en-US" dirty="0"/>
              <a:t>:</a:t>
            </a:r>
          </a:p>
          <a:p>
            <a:r>
              <a:rPr lang="en-US" dirty="0"/>
              <a:t>public</a:t>
            </a:r>
          </a:p>
          <a:p>
            <a:r>
              <a:rPr lang="en-US" dirty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531512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736B3-BE88-3646-F335-A1507E11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en-US" dirty="0" err="1"/>
              <a:t>н</a:t>
            </a:r>
            <a:r>
              <a:rPr lang="ru-RU" dirty="0" err="1"/>
              <a:t>капсуляция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EF0590-AD76-F894-9848-CC53B5860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Инкапсуляция (</a:t>
            </a:r>
            <a:r>
              <a:rPr lang="en" dirty="0"/>
              <a:t>Encapsulation) -</a:t>
            </a:r>
            <a:r>
              <a:rPr lang="ru-RU" dirty="0"/>
              <a:t> механизм</a:t>
            </a:r>
            <a:r>
              <a:rPr lang="en" dirty="0"/>
              <a:t>, </a:t>
            </a:r>
            <a:r>
              <a:rPr lang="ru-RU" dirty="0"/>
              <a:t>ограничивающий доступ к составляющим объект компонентам (методам и атрибутам), делает их защищенными или приватными, то есть доступными только внутри объекта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Есть три модификатора доступа</a:t>
            </a:r>
            <a:r>
              <a:rPr lang="en-US" dirty="0"/>
              <a:t>, </a:t>
            </a:r>
            <a:r>
              <a:rPr lang="ru-RU" dirty="0"/>
              <a:t>которые регулируют доступ к объектам и методам</a:t>
            </a:r>
            <a:r>
              <a:rPr lang="en-US" dirty="0"/>
              <a:t>:</a:t>
            </a:r>
          </a:p>
          <a:p>
            <a:r>
              <a:rPr lang="en-US" dirty="0"/>
              <a:t>public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84725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58A973-22B8-E7E8-D754-58FB1CD2D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4171" y="0"/>
            <a:ext cx="6449786" cy="66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64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58A973-22B8-E7E8-D754-58FB1CD2D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4171" y="0"/>
            <a:ext cx="6449786" cy="66964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CCC1B8-3760-3FED-30CE-467A7CC33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781" y="1057728"/>
            <a:ext cx="7619453" cy="474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21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E40C-7D50-0693-4D40-23E8AEFC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Н</a:t>
            </a:r>
            <a:r>
              <a:rPr lang="ru-RU" dirty="0" err="1"/>
              <a:t>аследование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8F2C39-49D1-D6E5-6AED-FB4E9F499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Наследование (</a:t>
            </a:r>
            <a:r>
              <a:rPr lang="en" dirty="0"/>
              <a:t>Inheritance</a:t>
            </a:r>
            <a:r>
              <a:rPr lang="ru-RU" dirty="0"/>
              <a:t>) — это способ организовывать иерархии классов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8048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E40C-7D50-0693-4D40-23E8AEFC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Н</a:t>
            </a:r>
            <a:r>
              <a:rPr lang="ru-RU" dirty="0" err="1"/>
              <a:t>аследование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8F2C39-49D1-D6E5-6AED-FB4E9F499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Наследование (</a:t>
            </a:r>
            <a:r>
              <a:rPr lang="en" dirty="0"/>
              <a:t>Inheritance</a:t>
            </a:r>
            <a:r>
              <a:rPr lang="ru-RU" dirty="0"/>
              <a:t>) — это способ организовывать иерархии классов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Н</a:t>
            </a:r>
            <a:r>
              <a:rPr lang="ru-RU" dirty="0" err="1"/>
              <a:t>аследование</a:t>
            </a:r>
            <a:r>
              <a:rPr lang="ru-RU" dirty="0"/>
              <a:t> классов и структур происходит через двоеточие (</a:t>
            </a:r>
            <a:r>
              <a:rPr lang="en-US" dirty="0">
                <a:sym typeface="Wingdings" pitchFamily="2" charset="2"/>
              </a:rPr>
              <a:t>:). </a:t>
            </a:r>
            <a:r>
              <a:rPr lang="ru-RU" dirty="0">
                <a:sym typeface="Wingdings" pitchFamily="2" charset="2"/>
              </a:rPr>
              <a:t>С помощью наследования мы можем обращаться к методам и объектам базового класса из класса</a:t>
            </a:r>
            <a:r>
              <a:rPr lang="en-US" dirty="0">
                <a:sym typeface="Wingdings" pitchFamily="2" charset="2"/>
              </a:rPr>
              <a:t>, </a:t>
            </a:r>
            <a:r>
              <a:rPr lang="ru-RU" dirty="0">
                <a:sym typeface="Wingdings" pitchFamily="2" charset="2"/>
              </a:rPr>
              <a:t>который наследуется.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7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E40C-7D50-0693-4D40-23E8AEFC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Н</a:t>
            </a:r>
            <a:r>
              <a:rPr lang="ru-RU" dirty="0" err="1"/>
              <a:t>аследование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8F2C39-49D1-D6E5-6AED-FB4E9F499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Наследование (</a:t>
            </a:r>
            <a:r>
              <a:rPr lang="en" dirty="0"/>
              <a:t>Inheritance</a:t>
            </a:r>
            <a:r>
              <a:rPr lang="ru-RU" dirty="0"/>
              <a:t>) — это способ организовывать иерархии классов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Н</a:t>
            </a:r>
            <a:r>
              <a:rPr lang="ru-RU" dirty="0" err="1"/>
              <a:t>аследование</a:t>
            </a:r>
            <a:r>
              <a:rPr lang="ru-RU" dirty="0"/>
              <a:t> классов и структур происходит через двоеточие (</a:t>
            </a:r>
            <a:r>
              <a:rPr lang="en-US" dirty="0">
                <a:sym typeface="Wingdings" pitchFamily="2" charset="2"/>
              </a:rPr>
              <a:t>:). </a:t>
            </a:r>
            <a:r>
              <a:rPr lang="ru-RU" dirty="0">
                <a:sym typeface="Wingdings" pitchFamily="2" charset="2"/>
              </a:rPr>
              <a:t>С помощью наследования мы можем обращаться к методам и объектам базового класса из класса</a:t>
            </a:r>
            <a:r>
              <a:rPr lang="en-US" dirty="0">
                <a:sym typeface="Wingdings" pitchFamily="2" charset="2"/>
              </a:rPr>
              <a:t>, </a:t>
            </a:r>
            <a:r>
              <a:rPr lang="ru-RU" dirty="0">
                <a:sym typeface="Wingdings" pitchFamily="2" charset="2"/>
              </a:rPr>
              <a:t>который наследуется.</a:t>
            </a:r>
          </a:p>
          <a:p>
            <a:pPr marL="0" indent="0">
              <a:buNone/>
            </a:pPr>
            <a:endParaRPr lang="ru-RU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MyClass2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MyClass</a:t>
            </a: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{};</a:t>
            </a:r>
          </a:p>
        </p:txBody>
      </p:sp>
    </p:spTree>
    <p:extLst>
      <p:ext uri="{BB962C8B-B14F-4D97-AF65-F5344CB8AC3E}">
        <p14:creationId xmlns:p14="http://schemas.microsoft.com/office/powerpoint/2010/main" val="2225118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58A973-22B8-E7E8-D754-58FB1CD2D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4171" y="0"/>
            <a:ext cx="6449786" cy="66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78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58A973-22B8-E7E8-D754-58FB1CD2D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4171" y="0"/>
            <a:ext cx="6449786" cy="669649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B31077-587C-2F82-7E3D-906DA4DE9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113" y="844550"/>
            <a:ext cx="7994273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9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775C1-46CE-E9F5-7688-B7780EC4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85690-E643-E7FD-13BC-72FDD568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89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AAEFAE-44DC-471F-C528-72D90E83B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07" y="-81402"/>
            <a:ext cx="9192986" cy="70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80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2827C-723F-387A-6F49-220F1A60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9FDC42-7C0F-2F41-71C2-7C7940539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066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2827C-723F-387A-6F49-220F1A60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9FDC42-7C0F-2F41-71C2-7C7940539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/>
              <a:t>	Полиморфизм (</a:t>
            </a:r>
            <a:r>
              <a:rPr lang="en" dirty="0"/>
              <a:t>Polymorphism</a:t>
            </a:r>
            <a:r>
              <a:rPr lang="ru-RU" dirty="0"/>
              <a:t>) – это возможность объектов разных типов обрабатываться с использованием общего интерфейса. Это позволяет работать с объектами на более абстрактном уровне, независимо от их конкретной реализации.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4040941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2827C-723F-387A-6F49-220F1A60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9FDC42-7C0F-2F41-71C2-7C7940539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/>
              <a:t>	Полиморфизм (</a:t>
            </a:r>
            <a:r>
              <a:rPr lang="en" dirty="0"/>
              <a:t>Polymorphism</a:t>
            </a:r>
            <a:r>
              <a:rPr lang="ru-RU" dirty="0"/>
              <a:t>) – это возможность объектов разных типов обрабатываться с использованием общего интерфейса. Это позволяет работать с объектами на более абстрактном уровне, независимо от их конкретной реализации.</a:t>
            </a:r>
          </a:p>
          <a:p>
            <a:pPr marL="0" indent="0" algn="l">
              <a:buNone/>
            </a:pPr>
            <a:r>
              <a:rPr lang="ru-RU" dirty="0"/>
              <a:t>	Есть два типа полиморфизма в контексте С++:</a:t>
            </a:r>
          </a:p>
        </p:txBody>
      </p:sp>
    </p:spTree>
    <p:extLst>
      <p:ext uri="{BB962C8B-B14F-4D97-AF65-F5344CB8AC3E}">
        <p14:creationId xmlns:p14="http://schemas.microsoft.com/office/powerpoint/2010/main" val="3857335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2827C-723F-387A-6F49-220F1A60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9FDC42-7C0F-2F41-71C2-7C7940539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/>
              <a:t>	Полиморфизм (</a:t>
            </a:r>
            <a:r>
              <a:rPr lang="en" dirty="0"/>
              <a:t>Polymorphism</a:t>
            </a:r>
            <a:r>
              <a:rPr lang="ru-RU" dirty="0"/>
              <a:t>) – это возможность объектов разных типов обрабатываться с использованием общего интерфейса. Это позволяет работать с объектами на более абстрактном уровне, независимо от их конкретной реализации.</a:t>
            </a:r>
          </a:p>
          <a:p>
            <a:pPr marL="0" indent="0" algn="l">
              <a:buNone/>
            </a:pPr>
            <a:r>
              <a:rPr lang="ru-RU" dirty="0"/>
              <a:t>	Есть два типа полиморфизма в контексте С++:</a:t>
            </a:r>
            <a:endParaRPr lang="en-US" dirty="0"/>
          </a:p>
          <a:p>
            <a:r>
              <a:rPr lang="ru-RU" dirty="0"/>
              <a:t>Статический полиморфизм (</a:t>
            </a:r>
            <a:r>
              <a:rPr lang="en" dirty="0"/>
              <a:t>compile-time polymorphism)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9961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2827C-723F-387A-6F49-220F1A60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9FDC42-7C0F-2F41-71C2-7C7940539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/>
              <a:t>	Полиморфизм (</a:t>
            </a:r>
            <a:r>
              <a:rPr lang="en" dirty="0"/>
              <a:t>Polymorphism</a:t>
            </a:r>
            <a:r>
              <a:rPr lang="ru-RU" dirty="0"/>
              <a:t>) – это возможность объектов разных типов обрабатываться с использованием общего интерфейса. Это позволяет работать с объектами на более абстрактном уровне, независимо от их конкретной реализации.</a:t>
            </a:r>
          </a:p>
          <a:p>
            <a:pPr marL="0" indent="0" algn="l">
              <a:buNone/>
            </a:pPr>
            <a:r>
              <a:rPr lang="ru-RU" dirty="0"/>
              <a:t>	Есть два типа полиморфизма в контексте С++:</a:t>
            </a:r>
            <a:endParaRPr lang="en-US" dirty="0"/>
          </a:p>
          <a:p>
            <a:r>
              <a:rPr lang="ru-RU" dirty="0"/>
              <a:t>Статический полиморфизм (</a:t>
            </a:r>
            <a:r>
              <a:rPr lang="en" dirty="0"/>
              <a:t>compile-time polymorphism) </a:t>
            </a:r>
          </a:p>
          <a:p>
            <a:r>
              <a:rPr lang="ru-RU" dirty="0"/>
              <a:t>Динамический полиморфизм (</a:t>
            </a:r>
            <a:r>
              <a:rPr lang="en" dirty="0"/>
              <a:t>run-time polymorphism)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6970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6F132-E77D-2F63-41DB-2F50C2FA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Статический 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8466F-E2F7-310C-2A10-CD629268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823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6F132-E77D-2F63-41DB-2F50C2FA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Статический 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8466F-E2F7-310C-2A10-CD629268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Статический полиморфизм (</a:t>
            </a:r>
            <a:r>
              <a:rPr lang="en" dirty="0"/>
              <a:t>compile-time polymorphism) </a:t>
            </a:r>
            <a:r>
              <a:rPr lang="ru-RU" dirty="0"/>
              <a:t>достигается с помощью перегрузки функций</a:t>
            </a:r>
            <a:r>
              <a:rPr lang="en-US" dirty="0"/>
              <a:t> </a:t>
            </a:r>
            <a:r>
              <a:rPr lang="ru-RU" dirty="0"/>
              <a:t>и операторов</a:t>
            </a:r>
            <a:r>
              <a:rPr lang="en-US" dirty="0"/>
              <a:t> (overload)</a:t>
            </a:r>
            <a:r>
              <a:rPr lang="ru-RU" dirty="0"/>
              <a:t>, а также шаблонов </a:t>
            </a:r>
            <a:r>
              <a:rPr lang="en-US" dirty="0"/>
              <a:t>(template).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679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21FD8D-5563-092F-D2AB-619B49D7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693" y="-2373"/>
            <a:ext cx="7463064" cy="68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22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21FD8D-5563-092F-D2AB-619B49D7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693" y="-2373"/>
            <a:ext cx="7463064" cy="68828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E80271-8A64-F05A-484E-6EC730B6E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56" y="1183402"/>
            <a:ext cx="6868887" cy="449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6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775C1-46CE-E9F5-7688-B7780EC4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85690-E643-E7FD-13BC-72FDD568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/>
              <a:t>	Объектно-ориентированное программирование (ООП) - это парадигма программирования, основанная на концепции объектов, которые представляют сущности внутри программы и взаимодействуют друг с другом через сообщения.</a:t>
            </a:r>
          </a:p>
        </p:txBody>
      </p:sp>
    </p:spTree>
    <p:extLst>
      <p:ext uri="{BB962C8B-B14F-4D97-AF65-F5344CB8AC3E}">
        <p14:creationId xmlns:p14="http://schemas.microsoft.com/office/powerpoint/2010/main" val="85226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F87A8-D40C-1F4A-5319-F024EBEA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Д</a:t>
            </a:r>
            <a:r>
              <a:rPr lang="ru-RU" dirty="0" err="1"/>
              <a:t>инамический</a:t>
            </a:r>
            <a:r>
              <a:rPr lang="ru-RU" dirty="0"/>
              <a:t> 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AEA8EF-A847-5FAB-9AD1-0815CAA8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427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F87A8-D40C-1F4A-5319-F024EBEA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Д</a:t>
            </a:r>
            <a:r>
              <a:rPr lang="ru-RU" dirty="0" err="1"/>
              <a:t>инамический</a:t>
            </a:r>
            <a:r>
              <a:rPr lang="ru-RU" dirty="0"/>
              <a:t> 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AEA8EF-A847-5FAB-9AD1-0815CAA8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Динамический полиморфизм (</a:t>
            </a:r>
            <a:r>
              <a:rPr lang="en" dirty="0"/>
              <a:t>run-time polymorphism) </a:t>
            </a:r>
            <a:r>
              <a:rPr lang="ru-RU" dirty="0"/>
              <a:t>достигается с помощью виртуальных функций и наследования. </a:t>
            </a:r>
          </a:p>
        </p:txBody>
      </p:sp>
    </p:spTree>
    <p:extLst>
      <p:ext uri="{BB962C8B-B14F-4D97-AF65-F5344CB8AC3E}">
        <p14:creationId xmlns:p14="http://schemas.microsoft.com/office/powerpoint/2010/main" val="544419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F87A8-D40C-1F4A-5319-F024EBEA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Д</a:t>
            </a:r>
            <a:r>
              <a:rPr lang="ru-RU" dirty="0" err="1"/>
              <a:t>инамический</a:t>
            </a:r>
            <a:r>
              <a:rPr lang="ru-RU" dirty="0"/>
              <a:t> 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AEA8EF-A847-5FAB-9AD1-0815CAA8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Динамический полиморфизм (</a:t>
            </a:r>
            <a:r>
              <a:rPr lang="en" dirty="0"/>
              <a:t>run-time polymorphism) </a:t>
            </a:r>
            <a:r>
              <a:rPr lang="ru-RU" dirty="0"/>
              <a:t>достигается с помощью виртуальных функций и наследования. 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0" i="0" u="none" strike="noStrike" dirty="0">
                <a:solidFill>
                  <a:srgbClr val="E2EEFF"/>
                </a:solidFill>
                <a:effectLst/>
              </a:rPr>
              <a:t> </a:t>
            </a:r>
            <a:r>
              <a:rPr lang="ru-RU" dirty="0"/>
              <a:t>Виртуальный функция — в объектно-ориентированном программировании функция (метод) класса, который может быть переопределён в классах-наследниках так, что конкретная реализация метода для вызова будет определяться во время исполнения.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9582734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1F5B51-0468-9D04-CA71-616D5911F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785" y="-132443"/>
            <a:ext cx="72898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98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1F5B51-0468-9D04-CA71-616D5911F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785" y="-132443"/>
            <a:ext cx="7289800" cy="3225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882797-4EAC-621C-8EB3-CFD482996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9485" y="2262414"/>
            <a:ext cx="73025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31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1F5B51-0468-9D04-CA71-616D5911F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785" y="-132443"/>
            <a:ext cx="7289800" cy="3225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882797-4EAC-621C-8EB3-CFD482996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9485" y="2262414"/>
            <a:ext cx="7302500" cy="41402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0AA92EC-A868-C09F-9256-1A3D1ED9A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600" y="908957"/>
            <a:ext cx="57404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988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1F5B51-0468-9D04-CA71-616D5911F8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226785" y="-132443"/>
            <a:ext cx="7289800" cy="3225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882797-4EAC-621C-8EB3-CFD4829963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239485" y="2262414"/>
            <a:ext cx="7302500" cy="41402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0AA92EC-A868-C09F-9256-1A3D1ED9A43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451600" y="908957"/>
            <a:ext cx="5740400" cy="43688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20B02B-E3B2-10B8-2383-4821A5F5D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8" y="20843"/>
            <a:ext cx="12049403" cy="5256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D1D7E7-A526-087C-D04F-5AF95A04BA09}"/>
              </a:ext>
            </a:extLst>
          </p:cNvPr>
          <p:cNvSpPr txBox="1"/>
          <p:nvPr/>
        </p:nvSpPr>
        <p:spPr>
          <a:xfrm>
            <a:off x="1484832" y="4965542"/>
            <a:ext cx="9222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u="none" strike="noStrike" dirty="0">
                <a:solidFill>
                  <a:schemeClr val="bg1"/>
                </a:solidFill>
                <a:effectLst/>
                <a:latin typeface="Noto Sans SC"/>
              </a:rPr>
              <a:t>В этом примере, хотя </a:t>
            </a:r>
            <a:r>
              <a:rPr lang="en" dirty="0">
                <a:solidFill>
                  <a:schemeClr val="bg1"/>
                </a:solidFill>
              </a:rPr>
              <a:t>shape1</a:t>
            </a:r>
            <a:r>
              <a:rPr lang="en" b="0" i="0" u="none" strike="noStrike" dirty="0">
                <a:solidFill>
                  <a:schemeClr val="bg1"/>
                </a:solidFill>
                <a:effectLst/>
                <a:latin typeface="Noto Sans SC"/>
              </a:rPr>
              <a:t> </a:t>
            </a:r>
            <a:r>
              <a:rPr lang="ru-RU" b="0" i="0" u="none" strike="noStrike" dirty="0">
                <a:solidFill>
                  <a:schemeClr val="bg1"/>
                </a:solidFill>
                <a:effectLst/>
                <a:latin typeface="Noto Sans SC"/>
              </a:rPr>
              <a:t>и </a:t>
            </a:r>
            <a:r>
              <a:rPr lang="en" dirty="0">
                <a:solidFill>
                  <a:schemeClr val="bg1"/>
                </a:solidFill>
              </a:rPr>
              <a:t>shape2</a:t>
            </a:r>
            <a:r>
              <a:rPr lang="en" b="0" i="0" u="none" strike="noStrike" dirty="0">
                <a:solidFill>
                  <a:schemeClr val="bg1"/>
                </a:solidFill>
                <a:effectLst/>
                <a:latin typeface="Noto Sans SC"/>
              </a:rPr>
              <a:t> </a:t>
            </a:r>
            <a:r>
              <a:rPr lang="ru-RU" b="0" i="0" u="none" strike="noStrike" dirty="0">
                <a:solidFill>
                  <a:schemeClr val="bg1"/>
                </a:solidFill>
                <a:effectLst/>
                <a:latin typeface="Noto Sans SC"/>
              </a:rPr>
              <a:t>являются указателями на базовый класс </a:t>
            </a:r>
            <a:r>
              <a:rPr lang="en" dirty="0">
                <a:solidFill>
                  <a:schemeClr val="bg1"/>
                </a:solidFill>
              </a:rPr>
              <a:t>Shape</a:t>
            </a:r>
            <a:r>
              <a:rPr lang="en" b="0" i="0" u="none" strike="noStrike" dirty="0">
                <a:solidFill>
                  <a:schemeClr val="bg1"/>
                </a:solidFill>
                <a:effectLst/>
                <a:latin typeface="Noto Sans SC"/>
              </a:rPr>
              <a:t>, </a:t>
            </a:r>
          </a:p>
          <a:p>
            <a:r>
              <a:rPr lang="ru-RU" b="0" i="0" u="none" strike="noStrike" dirty="0">
                <a:solidFill>
                  <a:schemeClr val="bg1"/>
                </a:solidFill>
                <a:effectLst/>
                <a:latin typeface="Noto Sans SC"/>
              </a:rPr>
              <a:t>при вызове виртуальной функции </a:t>
            </a:r>
            <a:r>
              <a:rPr lang="en" dirty="0">
                <a:solidFill>
                  <a:schemeClr val="bg1"/>
                </a:solidFill>
              </a:rPr>
              <a:t>area()</a:t>
            </a:r>
            <a:r>
              <a:rPr lang="en" b="0" i="0" u="none" strike="noStrike" dirty="0">
                <a:solidFill>
                  <a:schemeClr val="bg1"/>
                </a:solidFill>
                <a:effectLst/>
                <a:latin typeface="Noto Sans SC"/>
              </a:rPr>
              <a:t> </a:t>
            </a:r>
            <a:r>
              <a:rPr lang="ru-RU" b="0" i="0" u="none" strike="noStrike" dirty="0">
                <a:solidFill>
                  <a:schemeClr val="bg1"/>
                </a:solidFill>
                <a:effectLst/>
                <a:latin typeface="Noto Sans SC"/>
              </a:rPr>
              <a:t>будет автоматически выбран соответствующий </a:t>
            </a:r>
            <a:endParaRPr lang="en-US" b="0" i="0" u="none" strike="noStrike" dirty="0">
              <a:solidFill>
                <a:schemeClr val="bg1"/>
              </a:solidFill>
              <a:effectLst/>
              <a:latin typeface="Noto Sans SC"/>
            </a:endParaRPr>
          </a:p>
          <a:p>
            <a:r>
              <a:rPr lang="ru-RU" b="0" i="0" u="none" strike="noStrike" dirty="0">
                <a:solidFill>
                  <a:schemeClr val="bg1"/>
                </a:solidFill>
                <a:effectLst/>
                <a:latin typeface="Noto Sans SC"/>
              </a:rPr>
              <a:t>метод для каждого объекта (</a:t>
            </a:r>
            <a:r>
              <a:rPr lang="en" dirty="0">
                <a:solidFill>
                  <a:schemeClr val="bg1"/>
                </a:solidFill>
              </a:rPr>
              <a:t>Rectangle</a:t>
            </a:r>
            <a:r>
              <a:rPr lang="en" b="0" i="0" u="none" strike="noStrike" dirty="0">
                <a:solidFill>
                  <a:schemeClr val="bg1"/>
                </a:solidFill>
                <a:effectLst/>
                <a:latin typeface="Noto Sans SC"/>
              </a:rPr>
              <a:t> </a:t>
            </a:r>
            <a:r>
              <a:rPr lang="ru-RU" b="0" i="0" u="none" strike="noStrike" dirty="0">
                <a:solidFill>
                  <a:schemeClr val="bg1"/>
                </a:solidFill>
                <a:effectLst/>
                <a:latin typeface="Noto Sans SC"/>
              </a:rPr>
              <a:t>и </a:t>
            </a:r>
            <a:r>
              <a:rPr lang="en" dirty="0">
                <a:solidFill>
                  <a:schemeClr val="bg1"/>
                </a:solidFill>
              </a:rPr>
              <a:t>Circle</a:t>
            </a:r>
            <a:r>
              <a:rPr lang="en" b="0" i="0" u="none" strike="noStrike" dirty="0">
                <a:solidFill>
                  <a:schemeClr val="bg1"/>
                </a:solidFill>
                <a:effectLst/>
                <a:latin typeface="Noto Sans SC"/>
              </a:rPr>
              <a:t>). </a:t>
            </a:r>
            <a:r>
              <a:rPr lang="ru-RU" b="0" i="0" u="none" strike="noStrike" dirty="0">
                <a:solidFill>
                  <a:schemeClr val="bg1"/>
                </a:solidFill>
                <a:effectLst/>
                <a:latin typeface="Noto Sans SC"/>
              </a:rPr>
              <a:t>Это пример динамического полиморфизма,</a:t>
            </a:r>
            <a:endParaRPr lang="en-US" b="0" i="0" u="none" strike="noStrike" dirty="0">
              <a:solidFill>
                <a:schemeClr val="bg1"/>
              </a:solidFill>
              <a:effectLst/>
              <a:latin typeface="Noto Sans SC"/>
            </a:endParaRPr>
          </a:p>
          <a:p>
            <a:r>
              <a:rPr lang="ru-RU" b="0" i="0" u="none" strike="noStrike" dirty="0">
                <a:solidFill>
                  <a:schemeClr val="bg1"/>
                </a:solidFill>
                <a:effectLst/>
                <a:latin typeface="Noto Sans SC"/>
              </a:rPr>
              <a:t> где объекты разных типов могут быть обработаны с использованием общего интерфейса.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64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4317982" y="3137837"/>
            <a:ext cx="3556035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20418567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41B33-E48F-7BF3-BC9C-B0BC9954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0C2FA-55C3-BCE8-E61B-0F865AC1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340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41B33-E48F-7BF3-BC9C-B0BC9954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0C2FA-55C3-BCE8-E61B-0F865AC1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Структура – это композитный тип данных, инкапсулирующий без сокрытия набор значений различных типов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17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775C1-46CE-E9F5-7688-B7780EC4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85690-E643-E7FD-13BC-72FDD568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/>
              <a:t>	Объектно-ориентированное программирование (ООП) - это парадигма программирования, основанная на концепции объектов, которые представляют сущности внутри программы и взаимодействуют друг с другом через сообщения.</a:t>
            </a:r>
          </a:p>
          <a:p>
            <a:pPr marL="0" indent="0" algn="l">
              <a:buNone/>
            </a:pPr>
            <a:r>
              <a:rPr lang="ru-RU" dirty="0"/>
              <a:t>	ООП помогает организовать программный код в виде модулей, называемых классами, что облегчает поддержку, повторное использование и расширение кода.</a:t>
            </a:r>
          </a:p>
        </p:txBody>
      </p:sp>
    </p:spTree>
    <p:extLst>
      <p:ext uri="{BB962C8B-B14F-4D97-AF65-F5344CB8AC3E}">
        <p14:creationId xmlns:p14="http://schemas.microsoft.com/office/powerpoint/2010/main" val="792536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41B33-E48F-7BF3-BC9C-B0BC9954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0C2FA-55C3-BCE8-E61B-0F865AC1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Структура – это композитный тип данных, инкапсулирующий без сокрытия набор значений различных типов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Порядок размещения значений в памяти задаётся при определении типа и сохраняется на протяжении времени жизни объектов, что даёт возможность косвенного доступа.</a:t>
            </a:r>
          </a:p>
        </p:txBody>
      </p:sp>
    </p:spTree>
    <p:extLst>
      <p:ext uri="{BB962C8B-B14F-4D97-AF65-F5344CB8AC3E}">
        <p14:creationId xmlns:p14="http://schemas.microsoft.com/office/powerpoint/2010/main" val="2883596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41B33-E48F-7BF3-BC9C-B0BC9954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0C2FA-55C3-BCE8-E61B-0F865AC1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Структура – это композитный тип данных, инкапсулирующий без сокрытия набор значений различных типов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Порядок размещения значений в памяти задаётся при определении типа и сохраняется на протяжении времени жизни объектов, что даёт возможность косвенного доступа.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name_struct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};</a:t>
            </a:r>
          </a:p>
        </p:txBody>
      </p:sp>
    </p:spTree>
    <p:extLst>
      <p:ext uri="{BB962C8B-B14F-4D97-AF65-F5344CB8AC3E}">
        <p14:creationId xmlns:p14="http://schemas.microsoft.com/office/powerpoint/2010/main" val="34837944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41B33-E48F-7BF3-BC9C-B0BC9954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0C2FA-55C3-BCE8-E61B-0F865AC1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Структура – это композитный тип данных, инкапсулирующий без сокрытия набор значений различных типов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Порядок размещения значений в памяти задаётся при определении типа и сохраняется на протяжении времени жизни объектов, что даёт возможность косвенного доступа.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name_struct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};</a:t>
            </a:r>
          </a:p>
          <a:p>
            <a:pPr marL="0" indent="0">
              <a:buNone/>
            </a:pP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name_struct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struct1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struct1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024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41B33-E48F-7BF3-BC9C-B0BC9954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0C2FA-55C3-BCE8-E61B-0F865AC1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Структура – это композитный тип данных, инкапсулирующий без сокрытия набор значений различных типов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Порядок размещения значений в памяти задаётся при определении типа и сохраняется на протяжении времени жизни объектов, что даёт возможность косвенного доступа.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name_struct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};</a:t>
            </a:r>
          </a:p>
          <a:p>
            <a:pPr marL="0" indent="0">
              <a:buNone/>
            </a:pP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name_struct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struct1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struct1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A171C74F-8CF4-7703-0737-CFDA47E7492F}"/>
              </a:ext>
            </a:extLst>
          </p:cNvPr>
          <p:cNvSpPr/>
          <p:nvPr/>
        </p:nvSpPr>
        <p:spPr>
          <a:xfrm>
            <a:off x="6781800" y="4419600"/>
            <a:ext cx="4572000" cy="191588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A370D-5ED4-E63C-6155-8982A3A2BEFB}"/>
              </a:ext>
            </a:extLst>
          </p:cNvPr>
          <p:cNvSpPr txBox="1"/>
          <p:nvPr/>
        </p:nvSpPr>
        <p:spPr>
          <a:xfrm>
            <a:off x="6852738" y="5009729"/>
            <a:ext cx="4430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У</a:t>
            </a:r>
            <a:r>
              <a:rPr lang="ru-RU" sz="2400" b="1" dirty="0"/>
              <a:t> СТРУКТУР НЕТ КОНСТРУКТОРА</a:t>
            </a:r>
          </a:p>
          <a:p>
            <a:pPr algn="ctr"/>
            <a:r>
              <a:rPr lang="ru-RU" sz="2400" b="1" dirty="0"/>
              <a:t>И ДЕСТРУКТОРА</a:t>
            </a:r>
          </a:p>
        </p:txBody>
      </p:sp>
    </p:spTree>
    <p:extLst>
      <p:ext uri="{BB962C8B-B14F-4D97-AF65-F5344CB8AC3E}">
        <p14:creationId xmlns:p14="http://schemas.microsoft.com/office/powerpoint/2010/main" val="30303069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4885862" y="3137837"/>
            <a:ext cx="2420275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Зачем?</a:t>
            </a:r>
          </a:p>
        </p:txBody>
      </p:sp>
    </p:spTree>
    <p:extLst>
      <p:ext uri="{BB962C8B-B14F-4D97-AF65-F5344CB8AC3E}">
        <p14:creationId xmlns:p14="http://schemas.microsoft.com/office/powerpoint/2010/main" val="32282380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B70CB-DB6C-21DB-AD8C-5979433B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структуры?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9E929-86E2-A419-7804-BCB04C39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4702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B70CB-DB6C-21DB-AD8C-5979433B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структуры?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9E929-86E2-A419-7804-BCB04C39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Группировка данных в одном объекте</a:t>
            </a:r>
          </a:p>
        </p:txBody>
      </p:sp>
    </p:spTree>
    <p:extLst>
      <p:ext uri="{BB962C8B-B14F-4D97-AF65-F5344CB8AC3E}">
        <p14:creationId xmlns:p14="http://schemas.microsoft.com/office/powerpoint/2010/main" val="21102666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B70CB-DB6C-21DB-AD8C-5979433B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структуры?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9E929-86E2-A419-7804-BCB04C39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Группировка данных в одном объекте</a:t>
            </a:r>
          </a:p>
          <a:p>
            <a:r>
              <a:rPr lang="ru-RU" dirty="0"/>
              <a:t>Организация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27934550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B70CB-DB6C-21DB-AD8C-5979433B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структуры?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9E929-86E2-A419-7804-BCB04C39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Группировка данных в одном объекте</a:t>
            </a:r>
          </a:p>
          <a:p>
            <a:r>
              <a:rPr lang="ru-RU" dirty="0"/>
              <a:t>Организация данных</a:t>
            </a:r>
          </a:p>
          <a:p>
            <a:r>
              <a:rPr lang="ru-RU" dirty="0"/>
              <a:t>Передача данных (например в другую структуры данных)</a:t>
            </a:r>
          </a:p>
        </p:txBody>
      </p:sp>
    </p:spTree>
    <p:extLst>
      <p:ext uri="{BB962C8B-B14F-4D97-AF65-F5344CB8AC3E}">
        <p14:creationId xmlns:p14="http://schemas.microsoft.com/office/powerpoint/2010/main" val="33774579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B70CB-DB6C-21DB-AD8C-5979433B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структуры?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9E929-86E2-A419-7804-BCB04C39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Группировка данных в одном объекте</a:t>
            </a:r>
          </a:p>
          <a:p>
            <a:r>
              <a:rPr lang="ru-RU" dirty="0"/>
              <a:t>Организация данных</a:t>
            </a:r>
          </a:p>
          <a:p>
            <a:r>
              <a:rPr lang="ru-RU" dirty="0"/>
              <a:t>Передача данных (например в другую структуры данных)</a:t>
            </a:r>
          </a:p>
          <a:p>
            <a:r>
              <a:rPr lang="ru-RU" dirty="0"/>
              <a:t>Организация кода</a:t>
            </a:r>
          </a:p>
        </p:txBody>
      </p:sp>
    </p:spTree>
    <p:extLst>
      <p:ext uri="{BB962C8B-B14F-4D97-AF65-F5344CB8AC3E}">
        <p14:creationId xmlns:p14="http://schemas.microsoft.com/office/powerpoint/2010/main" val="224873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775C1-46CE-E9F5-7688-B7780EC4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85690-E643-E7FD-13BC-72FDD568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/>
              <a:t>	Объектно-ориентированное программирование (ООП) - это парадигма программирования, основанная на концепции объектов, которые представляют сущности внутри программы и взаимодействуют друг с другом через сообщения.</a:t>
            </a:r>
          </a:p>
          <a:p>
            <a:pPr marL="0" indent="0" algn="l">
              <a:buNone/>
            </a:pPr>
            <a:r>
              <a:rPr lang="ru-RU" dirty="0"/>
              <a:t>	ООП помогает организовать программный код в виде модулей, называемых классами, что облегчает поддержку, повторное использование и расширение кода.</a:t>
            </a: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NameClass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{};</a:t>
            </a:r>
          </a:p>
        </p:txBody>
      </p:sp>
    </p:spTree>
    <p:extLst>
      <p:ext uri="{BB962C8B-B14F-4D97-AF65-F5344CB8AC3E}">
        <p14:creationId xmlns:p14="http://schemas.microsoft.com/office/powerpoint/2010/main" val="9079933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4885862" y="3137837"/>
            <a:ext cx="2420275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Зачем?</a:t>
            </a:r>
          </a:p>
        </p:txBody>
      </p:sp>
    </p:spTree>
    <p:extLst>
      <p:ext uri="{BB962C8B-B14F-4D97-AF65-F5344CB8AC3E}">
        <p14:creationId xmlns:p14="http://schemas.microsoft.com/office/powerpoint/2010/main" val="30992621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72038C-58BE-E4C0-7C41-306F1BEC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43"/>
            <a:ext cx="10515600" cy="6411686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3743629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72038C-58BE-E4C0-7C41-306F1BEC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43"/>
            <a:ext cx="10515600" cy="6411686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889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72038C-58BE-E4C0-7C41-306F1BEC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43"/>
            <a:ext cx="10515600" cy="6411686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359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72038C-58BE-E4C0-7C41-306F1BEC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43"/>
            <a:ext cx="10515600" cy="6411686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subname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051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72038C-58BE-E4C0-7C41-306F1BEC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43"/>
            <a:ext cx="10515600" cy="6411686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subname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weight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355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72038C-58BE-E4C0-7C41-306F1BEC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43"/>
            <a:ext cx="10515600" cy="6411686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subname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weight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workspace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874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72038C-58BE-E4C0-7C41-306F1BEC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43"/>
            <a:ext cx="10515600" cy="6411686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subname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weight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workspace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person1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166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72038C-58BE-E4C0-7C41-306F1BEC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43"/>
            <a:ext cx="10515600" cy="6411686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subname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weight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workspace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person1 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 {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"Pavel"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Mayorov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80.3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"College"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285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72038C-58BE-E4C0-7C41-306F1BEC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43"/>
            <a:ext cx="10515600" cy="6411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subname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weight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workspace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person1 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 {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{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"Pavel"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Mayorov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80.3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"College"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D77911DF-CC71-D6D6-E70B-603009F21C58}"/>
              </a:ext>
            </a:extLst>
          </p:cNvPr>
          <p:cNvCxnSpPr>
            <a:cxnSpLocks/>
          </p:cNvCxnSpPr>
          <p:nvPr/>
        </p:nvCxnSpPr>
        <p:spPr>
          <a:xfrm flipV="1">
            <a:off x="2351314" y="5834743"/>
            <a:ext cx="0" cy="381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471158-7304-435E-9D94-63894A7F7784}"/>
              </a:ext>
            </a:extLst>
          </p:cNvPr>
          <p:cNvSpPr txBox="1"/>
          <p:nvPr/>
        </p:nvSpPr>
        <p:spPr>
          <a:xfrm>
            <a:off x="2033823" y="6222164"/>
            <a:ext cx="836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Age         name                </a:t>
            </a:r>
            <a:r>
              <a:rPr lang="en-US" sz="2400" b="1" dirty="0" err="1">
                <a:solidFill>
                  <a:schemeClr val="bg1"/>
                </a:solidFill>
              </a:rPr>
              <a:t>Subname</a:t>
            </a:r>
            <a:r>
              <a:rPr lang="en-US" sz="2400" b="1" dirty="0">
                <a:solidFill>
                  <a:schemeClr val="bg1"/>
                </a:solidFill>
              </a:rPr>
              <a:t>               weight          workspace</a:t>
            </a:r>
            <a:endParaRPr lang="ru-RU" sz="2400" b="1" dirty="0">
              <a:solidFill>
                <a:schemeClr val="bg1"/>
              </a:solidFill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F620F87-690E-86A4-FC59-7F99D16DF8D5}"/>
              </a:ext>
            </a:extLst>
          </p:cNvPr>
          <p:cNvCxnSpPr>
            <a:cxnSpLocks/>
          </p:cNvCxnSpPr>
          <p:nvPr/>
        </p:nvCxnSpPr>
        <p:spPr>
          <a:xfrm flipV="1">
            <a:off x="3635828" y="5841164"/>
            <a:ext cx="0" cy="381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09905DE-0BCF-3AB0-D2BC-3B8DC30A3855}"/>
              </a:ext>
            </a:extLst>
          </p:cNvPr>
          <p:cNvCxnSpPr>
            <a:cxnSpLocks/>
          </p:cNvCxnSpPr>
          <p:nvPr/>
        </p:nvCxnSpPr>
        <p:spPr>
          <a:xfrm flipV="1">
            <a:off x="5747657" y="5857493"/>
            <a:ext cx="0" cy="381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9F70B043-0E63-552D-2D24-6D6EBD582E55}"/>
              </a:ext>
            </a:extLst>
          </p:cNvPr>
          <p:cNvCxnSpPr>
            <a:cxnSpLocks/>
          </p:cNvCxnSpPr>
          <p:nvPr/>
        </p:nvCxnSpPr>
        <p:spPr>
          <a:xfrm flipV="1">
            <a:off x="7685314" y="5857493"/>
            <a:ext cx="0" cy="381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BC9158B-B7F6-DF52-7A0E-29B2D4977F9F}"/>
              </a:ext>
            </a:extLst>
          </p:cNvPr>
          <p:cNvCxnSpPr>
            <a:cxnSpLocks/>
          </p:cNvCxnSpPr>
          <p:nvPr/>
        </p:nvCxnSpPr>
        <p:spPr>
          <a:xfrm flipV="1">
            <a:off x="9525000" y="5857493"/>
            <a:ext cx="0" cy="381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06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2042868" y="3137837"/>
            <a:ext cx="8106264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онструктор</a:t>
            </a:r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деструктор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3541353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72038C-58BE-E4C0-7C41-306F1BEC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43"/>
            <a:ext cx="10515600" cy="6411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persons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132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72038C-58BE-E4C0-7C41-306F1BEC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43"/>
            <a:ext cx="10515600" cy="6411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persons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913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72038C-58BE-E4C0-7C41-306F1BEC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43"/>
            <a:ext cx="10515600" cy="6411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persons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"Pavel"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subname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Mayorov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weight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80.3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workspace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"College"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371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72038C-58BE-E4C0-7C41-306F1BEC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43"/>
            <a:ext cx="10515600" cy="6411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persons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"Pavel"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subname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Mayorov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weight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80.3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workspace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"College"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persons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810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72038C-58BE-E4C0-7C41-306F1BEC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43"/>
            <a:ext cx="10515600" cy="6411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&amp;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persons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"Name: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Subname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subname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"Age: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"Weight: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weight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"Workspace: 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workspace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09780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2841911" y="2708524"/>
            <a:ext cx="6508178" cy="1440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Примечание</a:t>
            </a:r>
          </a:p>
        </p:txBody>
      </p:sp>
    </p:spTree>
    <p:extLst>
      <p:ext uri="{BB962C8B-B14F-4D97-AF65-F5344CB8AC3E}">
        <p14:creationId xmlns:p14="http://schemas.microsoft.com/office/powerpoint/2010/main" val="15547962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160B4-7648-5B4F-107C-3E88AEED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делать правильно?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F5D95-A40F-2041-446D-FB27A380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8052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160B4-7648-5B4F-107C-3E88AEED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делать правильно?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F5D95-A40F-2041-446D-FB27A380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Объявляйте классы и их методы,</a:t>
            </a:r>
            <a:r>
              <a:rPr lang="en-US" dirty="0"/>
              <a:t> </a:t>
            </a:r>
            <a:r>
              <a:rPr lang="ru-RU" dirty="0"/>
              <a:t>объекты в заголовочных файлах (.</a:t>
            </a:r>
            <a:r>
              <a:rPr lang="en-US" dirty="0"/>
              <a:t>*</a:t>
            </a:r>
            <a:r>
              <a:rPr lang="en-US" dirty="0" err="1"/>
              <a:t>hpp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85646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160B4-7648-5B4F-107C-3E88AEED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делать правильно?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F5D95-A40F-2041-446D-FB27A380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Объявляйте классы и их методы,</a:t>
            </a:r>
            <a:r>
              <a:rPr lang="en-US" dirty="0"/>
              <a:t> </a:t>
            </a:r>
            <a:r>
              <a:rPr lang="ru-RU" dirty="0"/>
              <a:t>объекты в заголовочных файлах (.</a:t>
            </a:r>
            <a:r>
              <a:rPr lang="en-US" dirty="0"/>
              <a:t>*</a:t>
            </a:r>
            <a:r>
              <a:rPr lang="en-US" dirty="0" err="1"/>
              <a:t>hpp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После объявления прототипов методов в классах реализацию производить в </a:t>
            </a:r>
            <a:r>
              <a:rPr lang="en-US" dirty="0"/>
              <a:t>(.*</a:t>
            </a:r>
            <a:r>
              <a:rPr lang="en-US" dirty="0" err="1"/>
              <a:t>cpp</a:t>
            </a:r>
            <a:r>
              <a:rPr lang="en-US" dirty="0"/>
              <a:t>) </a:t>
            </a:r>
            <a:r>
              <a:rPr lang="ru-RU" dirty="0"/>
              <a:t>файле</a:t>
            </a:r>
          </a:p>
        </p:txBody>
      </p:sp>
    </p:spTree>
    <p:extLst>
      <p:ext uri="{BB962C8B-B14F-4D97-AF65-F5344CB8AC3E}">
        <p14:creationId xmlns:p14="http://schemas.microsoft.com/office/powerpoint/2010/main" val="7106683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160B4-7648-5B4F-107C-3E88AEED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делать правильно?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F5D95-A40F-2041-446D-FB27A380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Объявляйте классы и их методы,</a:t>
            </a:r>
            <a:r>
              <a:rPr lang="en-US" dirty="0"/>
              <a:t> </a:t>
            </a:r>
            <a:r>
              <a:rPr lang="ru-RU" dirty="0"/>
              <a:t>объекты в заголовочных файлах (.</a:t>
            </a:r>
            <a:r>
              <a:rPr lang="en-US" dirty="0"/>
              <a:t>*</a:t>
            </a:r>
            <a:r>
              <a:rPr lang="en-US" dirty="0" err="1"/>
              <a:t>hpp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После объявления прототипов методов в классах реализацию производить в </a:t>
            </a:r>
            <a:r>
              <a:rPr lang="en-US" dirty="0"/>
              <a:t>(.*</a:t>
            </a:r>
            <a:r>
              <a:rPr lang="en-US" dirty="0" err="1"/>
              <a:t>cpp</a:t>
            </a:r>
            <a:r>
              <a:rPr lang="en-US" dirty="0"/>
              <a:t>) </a:t>
            </a:r>
            <a:r>
              <a:rPr lang="ru-RU" dirty="0"/>
              <a:t>файле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Э</a:t>
            </a:r>
            <a:r>
              <a:rPr lang="ru-RU" dirty="0"/>
              <a:t>то нужно для организации кода и возможности его удобно расширять в дальнейшем. Правило простое:</a:t>
            </a:r>
            <a:r>
              <a:rPr lang="en-US" dirty="0"/>
              <a:t> </a:t>
            </a:r>
            <a:r>
              <a:rPr lang="ru-RU" dirty="0"/>
              <a:t>объявление в заголовочном файле,</a:t>
            </a:r>
            <a:r>
              <a:rPr lang="en-US" dirty="0"/>
              <a:t> </a:t>
            </a:r>
            <a:r>
              <a:rPr lang="ru-RU" dirty="0"/>
              <a:t>а реализация в исходнике.</a:t>
            </a:r>
          </a:p>
        </p:txBody>
      </p:sp>
    </p:spTree>
    <p:extLst>
      <p:ext uri="{BB962C8B-B14F-4D97-AF65-F5344CB8AC3E}">
        <p14:creationId xmlns:p14="http://schemas.microsoft.com/office/powerpoint/2010/main" val="123658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15D11-1EB0-217A-5C21-CA73007A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E79D1-7234-D810-037C-F53F450C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0033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1CE53D-C29A-C189-846E-2ADBDA12F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224" y="-215086"/>
            <a:ext cx="6289552" cy="728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157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F7FD88E-A579-E0A4-890E-D96C569CC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387" y="89066"/>
            <a:ext cx="12308774" cy="676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496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2841911" y="2708524"/>
            <a:ext cx="6508178" cy="1440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Читаем код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умаем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анализируем;</a:t>
            </a:r>
          </a:p>
        </p:txBody>
      </p:sp>
    </p:spTree>
    <p:extLst>
      <p:ext uri="{BB962C8B-B14F-4D97-AF65-F5344CB8AC3E}">
        <p14:creationId xmlns:p14="http://schemas.microsoft.com/office/powerpoint/2010/main" val="5668160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2841911" y="2708524"/>
            <a:ext cx="6508178" cy="1440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рактика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103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154DC-D267-0BB7-18E8-D8F42875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0C1C37-83C0-6F43-DAFB-240708D8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5630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154DC-D267-0BB7-18E8-D8F42875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0C1C37-83C0-6F43-DAFB-240708D8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Н</a:t>
            </a:r>
            <a:r>
              <a:rPr lang="ru-RU" dirty="0" err="1"/>
              <a:t>апишите</a:t>
            </a:r>
            <a:r>
              <a:rPr lang="ru-RU" dirty="0"/>
              <a:t> структуру о человеке и выведите её</a:t>
            </a:r>
            <a:r>
              <a:rPr lang="en-US" dirty="0"/>
              <a:t> </a:t>
            </a:r>
            <a:r>
              <a:rPr lang="ru-RU" dirty="0"/>
              <a:t>в консоль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944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154DC-D267-0BB7-18E8-D8F42875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0C1C37-83C0-6F43-DAFB-240708D8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Н</a:t>
            </a:r>
            <a:r>
              <a:rPr lang="ru-RU" dirty="0" err="1"/>
              <a:t>апишите</a:t>
            </a:r>
            <a:r>
              <a:rPr lang="ru-RU" dirty="0"/>
              <a:t> структуру о человеке и выведите её</a:t>
            </a:r>
            <a:r>
              <a:rPr lang="en-US" dirty="0"/>
              <a:t> </a:t>
            </a:r>
            <a:r>
              <a:rPr lang="ru-RU" dirty="0"/>
              <a:t>в консоль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В структуре должно быть:</a:t>
            </a:r>
          </a:p>
          <a:p>
            <a:r>
              <a:rPr lang="ru-RU" dirty="0"/>
              <a:t>Имя и фамилия</a:t>
            </a:r>
          </a:p>
          <a:p>
            <a:r>
              <a:rPr lang="ru-RU" dirty="0"/>
              <a:t>Вес,</a:t>
            </a:r>
            <a:r>
              <a:rPr lang="en-US" dirty="0"/>
              <a:t> </a:t>
            </a:r>
            <a:r>
              <a:rPr lang="ru-RU" dirty="0"/>
              <a:t>рост</a:t>
            </a:r>
          </a:p>
          <a:p>
            <a:r>
              <a:rPr lang="ru-RU" dirty="0"/>
              <a:t>Место работы или учёбы</a:t>
            </a:r>
          </a:p>
          <a:p>
            <a:r>
              <a:rPr lang="ru-RU" dirty="0"/>
              <a:t>Адрес проживания</a:t>
            </a:r>
          </a:p>
          <a:p>
            <a:r>
              <a:rPr lang="ru-RU" dirty="0"/>
              <a:t>Номер телефона</a:t>
            </a:r>
          </a:p>
          <a:p>
            <a:r>
              <a:rPr lang="ru-RU" dirty="0"/>
              <a:t>Родители человека</a:t>
            </a:r>
          </a:p>
          <a:p>
            <a:r>
              <a:rPr lang="ru-RU" dirty="0"/>
              <a:t>Дополнительные сведения о составе семьи (брат,</a:t>
            </a:r>
            <a:r>
              <a:rPr lang="en-US" dirty="0"/>
              <a:t> </a:t>
            </a:r>
            <a:r>
              <a:rPr lang="ru-RU" dirty="0"/>
              <a:t>сестра,</a:t>
            </a:r>
            <a:r>
              <a:rPr lang="en-US" dirty="0"/>
              <a:t> </a:t>
            </a:r>
            <a:r>
              <a:rPr lang="ru-RU" dirty="0"/>
              <a:t>племянники)</a:t>
            </a:r>
          </a:p>
        </p:txBody>
      </p:sp>
    </p:spTree>
    <p:extLst>
      <p:ext uri="{BB962C8B-B14F-4D97-AF65-F5344CB8AC3E}">
        <p14:creationId xmlns:p14="http://schemas.microsoft.com/office/powerpoint/2010/main" val="29397794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154DC-D267-0BB7-18E8-D8F42875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0C1C37-83C0-6F43-DAFB-240708D8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635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154DC-D267-0BB7-18E8-D8F42875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0C1C37-83C0-6F43-DAFB-240708D8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  <a:latin typeface="Helvetica Neue" panose="02000503000000020004" pitchFamily="2" charset="0"/>
              </a:rPr>
              <a:t>	Напишите программу, которая моделирует работу холодильника. В холодильнике может находиться определенное количество продуктов разных типов (например, молоко, яйца, овощи). У каждого типа продукта есть свойства - имя, срок годности, количество. Программа должна позволять пользователю добавлять новые продукты в холодильник, удалять продукты, проверять, сколько продуктов определенного типа осталось и выводить список всех продуктов в холодильнике.</a:t>
            </a:r>
          </a:p>
        </p:txBody>
      </p:sp>
    </p:spTree>
    <p:extLst>
      <p:ext uri="{BB962C8B-B14F-4D97-AF65-F5344CB8AC3E}">
        <p14:creationId xmlns:p14="http://schemas.microsoft.com/office/powerpoint/2010/main" val="6049331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E854F68-8DB3-EBE4-290E-11CF6D743EAE}"/>
              </a:ext>
            </a:extLst>
          </p:cNvPr>
          <p:cNvSpPr>
            <a:spLocks noGrp="1"/>
          </p:cNvSpPr>
          <p:nvPr/>
        </p:nvSpPr>
        <p:spPr>
          <a:xfrm>
            <a:off x="1121198" y="1460856"/>
            <a:ext cx="99496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/>
              <a:t>Все лекции будут доступны на </a:t>
            </a:r>
            <a:r>
              <a:rPr lang="en-US" sz="4800" dirty="0"/>
              <a:t>GitHub</a:t>
            </a:r>
            <a:endParaRPr lang="ru-RU" sz="4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0C41E8-F17A-467F-3D87-09C9C115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95" y="3071155"/>
            <a:ext cx="1664268" cy="1664268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F93F195-0C01-BFDC-6D6B-9FFB30880DA2}"/>
              </a:ext>
            </a:extLst>
          </p:cNvPr>
          <p:cNvSpPr txBox="1">
            <a:spLocks/>
          </p:cNvSpPr>
          <p:nvPr/>
        </p:nvSpPr>
        <p:spPr>
          <a:xfrm>
            <a:off x="5038028" y="3504505"/>
            <a:ext cx="3818297" cy="797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/>
              <a:t>F</a:t>
            </a:r>
            <a:r>
              <a:rPr lang="en-US" sz="5400" b="1" dirty="0"/>
              <a:t>loyzenCode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41448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15D11-1EB0-217A-5C21-CA73007A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E79D1-7234-D810-037C-F53F450C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Конструктор - специальный метод класса, вызываемый при создании объекта. Он инициализирует данные-члены объекта.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99917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1986</Words>
  <Application>Microsoft Macintosh PowerPoint</Application>
  <PresentationFormat>Широкоэкранный</PresentationFormat>
  <Paragraphs>284</Paragraphs>
  <Slides>89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89</vt:i4>
      </vt:variant>
    </vt:vector>
  </HeadingPairs>
  <TitlesOfParts>
    <vt:vector size="96" baseType="lpstr">
      <vt:lpstr>Arial</vt:lpstr>
      <vt:lpstr>Calibri</vt:lpstr>
      <vt:lpstr>Calibri Light</vt:lpstr>
      <vt:lpstr>Helvetica Neue</vt:lpstr>
      <vt:lpstr>Menlo</vt:lpstr>
      <vt:lpstr>Noto Sans SC</vt:lpstr>
      <vt:lpstr>Тема Office</vt:lpstr>
      <vt:lpstr>Презентация PowerPoint</vt:lpstr>
      <vt:lpstr>Презентация PowerPoint</vt:lpstr>
      <vt:lpstr>Объектно-ориентированное программирование</vt:lpstr>
      <vt:lpstr>Объектно-ориентированное программирование</vt:lpstr>
      <vt:lpstr>Объектно-ориентированное программирование</vt:lpstr>
      <vt:lpstr>Объектно-ориентированное программирование</vt:lpstr>
      <vt:lpstr>Презентация PowerPoint</vt:lpstr>
      <vt:lpstr>Конструктор</vt:lpstr>
      <vt:lpstr>Конструктор</vt:lpstr>
      <vt:lpstr>Конструктор</vt:lpstr>
      <vt:lpstr>Конструктор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Инкапсуляция</vt:lpstr>
      <vt:lpstr>Презентация PowerPoint</vt:lpstr>
      <vt:lpstr>Презентация PowerPoint</vt:lpstr>
      <vt:lpstr>Наследование</vt:lpstr>
      <vt:lpstr>Наследование</vt:lpstr>
      <vt:lpstr>Наследование</vt:lpstr>
      <vt:lpstr>Презентация PowerPoint</vt:lpstr>
      <vt:lpstr>Презентация PowerPoint</vt:lpstr>
      <vt:lpstr>Презентация PowerPoint</vt:lpstr>
      <vt:lpstr>Полиморфизм</vt:lpstr>
      <vt:lpstr>Полиморфизм</vt:lpstr>
      <vt:lpstr>Полиморфизм</vt:lpstr>
      <vt:lpstr>Полиморфизм</vt:lpstr>
      <vt:lpstr>Полиморфизм</vt:lpstr>
      <vt:lpstr>Статический полиморфизм</vt:lpstr>
      <vt:lpstr>Статический полиморфизм</vt:lpstr>
      <vt:lpstr>Презентация PowerPoint</vt:lpstr>
      <vt:lpstr>Презентация PowerPoint</vt:lpstr>
      <vt:lpstr>Динамический полиморфизм</vt:lpstr>
      <vt:lpstr>Динамический полиморфизм</vt:lpstr>
      <vt:lpstr>Динамический полиморфизм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Структуры</vt:lpstr>
      <vt:lpstr>Структуры</vt:lpstr>
      <vt:lpstr>Структуры</vt:lpstr>
      <vt:lpstr>Структуры</vt:lpstr>
      <vt:lpstr>Структуры</vt:lpstr>
      <vt:lpstr>Структуры</vt:lpstr>
      <vt:lpstr>Презентация PowerPoint</vt:lpstr>
      <vt:lpstr>Зачем нужны структуры?</vt:lpstr>
      <vt:lpstr>Зачем нужны структуры?</vt:lpstr>
      <vt:lpstr>Зачем нужны структуры?</vt:lpstr>
      <vt:lpstr>Зачем нужны структуры?</vt:lpstr>
      <vt:lpstr>Зачем нужны структуры?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 делать правильно?</vt:lpstr>
      <vt:lpstr>Как делать правильно?</vt:lpstr>
      <vt:lpstr>Как делать правильно?</vt:lpstr>
      <vt:lpstr>Как делать правильно?</vt:lpstr>
      <vt:lpstr>Презентация PowerPoint</vt:lpstr>
      <vt:lpstr>Презентация PowerPoint</vt:lpstr>
      <vt:lpstr>Презентация PowerPoint</vt:lpstr>
      <vt:lpstr>Презентация PowerPoint</vt:lpstr>
      <vt:lpstr>Практика</vt:lpstr>
      <vt:lpstr>Практика</vt:lpstr>
      <vt:lpstr>Практика</vt:lpstr>
      <vt:lpstr>Практика</vt:lpstr>
      <vt:lpstr>Практика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Floyzen Code</dc:creator>
  <cp:lastModifiedBy>Floyzen Code</cp:lastModifiedBy>
  <cp:revision>10</cp:revision>
  <dcterms:created xsi:type="dcterms:W3CDTF">2023-10-19T13:00:43Z</dcterms:created>
  <dcterms:modified xsi:type="dcterms:W3CDTF">2023-10-28T13:47:47Z</dcterms:modified>
</cp:coreProperties>
</file>