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85" r:id="rId19"/>
    <p:sldId id="286" r:id="rId20"/>
    <p:sldId id="287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3" r:id="rId64"/>
    <p:sldId id="324" r:id="rId65"/>
    <p:sldId id="327" r:id="rId66"/>
    <p:sldId id="328" r:id="rId67"/>
    <p:sldId id="329" r:id="rId68"/>
    <p:sldId id="330" r:id="rId69"/>
    <p:sldId id="331" r:id="rId70"/>
    <p:sldId id="332" r:id="rId71"/>
    <p:sldId id="320" r:id="rId72"/>
    <p:sldId id="325" r:id="rId73"/>
    <p:sldId id="333" r:id="rId74"/>
    <p:sldId id="321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2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88" r:id="rId106"/>
    <p:sldId id="389" r:id="rId107"/>
    <p:sldId id="377" r:id="rId108"/>
    <p:sldId id="378" r:id="rId109"/>
    <p:sldId id="379" r:id="rId110"/>
    <p:sldId id="380" r:id="rId111"/>
    <p:sldId id="381" r:id="rId112"/>
    <p:sldId id="364" r:id="rId113"/>
    <p:sldId id="361" r:id="rId114"/>
    <p:sldId id="362" r:id="rId115"/>
    <p:sldId id="363" r:id="rId116"/>
    <p:sldId id="387" r:id="rId117"/>
    <p:sldId id="360" r:id="rId118"/>
    <p:sldId id="393" r:id="rId119"/>
    <p:sldId id="394" r:id="rId120"/>
    <p:sldId id="392" r:id="rId121"/>
    <p:sldId id="352" r:id="rId122"/>
    <p:sldId id="353" r:id="rId123"/>
    <p:sldId id="354" r:id="rId124"/>
    <p:sldId id="390" r:id="rId125"/>
    <p:sldId id="391" r:id="rId126"/>
    <p:sldId id="355" r:id="rId127"/>
    <p:sldId id="395" r:id="rId128"/>
    <p:sldId id="356" r:id="rId129"/>
    <p:sldId id="357" r:id="rId130"/>
    <p:sldId id="358" r:id="rId131"/>
    <p:sldId id="359" r:id="rId1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94608"/>
  </p:normalViewPr>
  <p:slideViewPr>
    <p:cSldViewPr snapToGrid="0">
      <p:cViewPr>
        <p:scale>
          <a:sx n="96" d="100"/>
          <a:sy n="96" d="100"/>
        </p:scale>
        <p:origin x="96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745A-4412-564D-933F-ED5E08E11F85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7F9BB-30CA-054B-9AC6-E4606DABC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7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5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1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4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2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2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2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3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5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2B33-BD98-F21D-59DB-986BE8BF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BFD13-EA76-B98C-197D-76301D46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17919-A625-54BC-4BF5-4F03EE4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2D10D-29FE-A0AC-9E57-E1A77452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72A28-DBFE-38E3-875B-267F9FE6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F58F-0735-F421-273A-58B450B6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CB473-D184-C9FB-BC7C-2253EC60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078B2-C2BD-70CD-0C3E-3CD732F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635A7-57E4-69CF-83A2-628B9FEB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4D10E-30F3-5732-F441-49F5B34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68A01B-55D2-3790-31B8-0719E5A93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7D975-4093-3552-4AC4-F5FAB33E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C82E6-F767-CB6E-6709-14BE774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68A7A-EDC7-CEE2-FFBD-62ED9A2D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ADEE2-1243-E87D-FF51-9E206CC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3264-E960-7B29-8B20-EEFF18EE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37C15-BE1E-B5A6-CDE7-9DF2765F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8A5D8-AF87-74DA-A832-BA741CD7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50DC8-7A92-3742-C9E5-18BC4115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29B54-1ED4-809A-BE81-DCA3E13F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CE9D2-3155-87CD-2E46-596FCDA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3D4E5-878A-A046-7DA5-33786494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D2B70-5B7B-0769-4D49-94FDDD57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95B5F-EC15-B32D-FE1E-38C59FF4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3651F-62FB-1834-4947-B4F9A150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4DF04-1A41-E30F-374D-2D7ABFA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0D49-8CC9-D10A-278F-ABC1507EB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628B1-570E-54D0-FB19-46F0D0A5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EB6CD-8E16-51E4-071D-336DFD8B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AAD15-A0D0-E7B8-99CC-EBD586D1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91FC0-72C2-1905-74A8-8DE8147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72104-F647-87CD-BD27-38523F76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A5C91-E5D2-C597-1BE6-AF61B8B1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D819B-C09F-1E33-E1B2-F2247E4E0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852241-B951-EC7D-4F5F-A2B4FB7C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4C9885-BEC5-2745-0495-4DAA057DB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B9798-0502-2AED-2D08-38B0F28E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D131AE-6D2E-1EED-2957-7E6D641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2BC4A2-19FA-3C4F-E1D4-3EE8279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9C359-DBA4-B6E1-E952-922EDFBD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FE43BB-17D0-A735-7856-2060A3C1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CFDD94-BD59-2C5F-79F0-B537832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6BC002-B84C-C88E-9DE6-63972A0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998301-5233-4920-6555-CEC31676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D26E6A-36ED-84DD-4864-95B44A27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3731DB-8EED-7160-3CC6-CC43EE3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EFB56-6933-86BB-7E7A-F1A8CBF9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10421-27C4-CE7E-D322-DEA226F6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E907C3-F9EC-C7E7-65DE-82EA618C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3E2B1-EED8-6CD8-5955-B703DF7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051A1-732F-1250-2079-E2FCFDAF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836CF-9458-3E84-F037-756D8EF6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8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1F3D3-8D0A-06D4-D01D-C6352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95CC68-BF33-A400-7F45-E7A32123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D55103-489A-7300-C6F8-A8324E89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4F5D61-BF6F-1289-F4DE-A647A3CE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BB0F7E-F7C4-A64E-55EE-5EBD972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FBA78-0603-4D93-8F8D-13E83F59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65AB7-B4FC-2DD3-7BDC-C0FB6E2A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A0F73-C559-F8D8-ECDA-8E7B60AD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9CF22-FAA3-1C85-CF16-071CAED4D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DB8B-1351-8C4C-B277-BC4015F6D43E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56EBE-8702-039A-36AD-C5F3E4F0F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C4DA3-F768-DD42-D0BF-CE899985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tus/articles/594251/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E024E6A-2ACA-5E72-C226-2C7FE227158C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FE4F4D-6021-40D1-4054-A4A00E37737C}"/>
              </a:ext>
            </a:extLst>
          </p:cNvPr>
          <p:cNvSpPr>
            <a:spLocks noGrp="1"/>
          </p:cNvSpPr>
          <p:nvPr/>
        </p:nvSpPr>
        <p:spPr>
          <a:xfrm>
            <a:off x="3386188" y="3131048"/>
            <a:ext cx="5419620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Standard Template Library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1081FCE-93E3-2759-AE9C-9E84FD53DA9E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B0149-D699-4FC4-95B0-287C518D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A1F108A-DFA5-B600-4806-D00DC2E6B84C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35F36-4DD4-C525-938C-98356135E3F6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6978522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получение элемента, на который указывает итератор</a:t>
            </a:r>
          </a:p>
        </p:txBody>
      </p:sp>
    </p:spTree>
    <p:extLst>
      <p:ext uri="{BB962C8B-B14F-4D97-AF65-F5344CB8AC3E}">
        <p14:creationId xmlns:p14="http://schemas.microsoft.com/office/powerpoint/2010/main" val="10359492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получение элемента, на который указывает итератор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++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вперед для обращения к следующему элементу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--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назад для обращения к предыдущему элементу. Итераторы контейнера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forward_list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не поддерживают операцию декремента.</a:t>
            </a:r>
          </a:p>
        </p:txBody>
      </p:sp>
    </p:spTree>
    <p:extLst>
      <p:ext uri="{BB962C8B-B14F-4D97-AF65-F5344CB8AC3E}">
        <p14:creationId xmlns:p14="http://schemas.microsoft.com/office/powerpoint/2010/main" val="55770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получение элемента, на который указывает итератор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++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вперед для обращения к следующему элементу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--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назад для обращения к предыдущему элементу. Итераторы контейнера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forward_list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не поддерживают операцию декремента.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==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равны, если они указывают на один и тот же элемент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!=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не равны, если они указывают на разные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5221626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получение элемента, на который указывает итератор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++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вперед для обращения к следующему элементу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--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назад для обращения к предыдущему элементу. Итераторы контейнера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forward_list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не поддерживают операцию декремента.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==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равны, если они указывают на один и тот же элемент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!=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не равны, если они указывают на разные элементы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+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итератор, который смещен от итератора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вперед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-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итератор, который смещен от итератора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назад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+=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перемещает итератор 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вперед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-=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перемещает итератор 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назад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iter1 -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количество позиций между итераторами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iter2</a:t>
            </a:r>
          </a:p>
        </p:txBody>
      </p:sp>
    </p:spTree>
    <p:extLst>
      <p:ext uri="{BB962C8B-B14F-4D97-AF65-F5344CB8AC3E}">
        <p14:creationId xmlns:p14="http://schemas.microsoft.com/office/powerpoint/2010/main" val="25342863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получение элемента, на который указывает итератор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++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вперед для обращения к следующему элементу</a:t>
            </a:r>
          </a:p>
          <a:p>
            <a:pPr lvl="1"/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--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перемещение итератора назад для обращения к предыдущему элементу. Итераторы контейнера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forward_list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не поддерживают операцию декремента.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==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равны, если они указывают на один и тот же элемент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!=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два итератора не равны, если они указывают на разные элементы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+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итератор, который смещен от итератора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вперед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-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итератор, который смещен от итератора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назад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+=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перемещает итератор 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вперед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 -= 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перемещает итератор на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позиций назад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iter1 - iter2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возвращает количество позиций между итераторами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iter1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iter2</a:t>
            </a:r>
          </a:p>
          <a:p>
            <a:pPr lvl="1"/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&gt;, &gt;=, &lt;, &lt;=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операции сравнения. Один итератор больше другого, если указывает на элемент, который ближе к концу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8566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7145D12-C045-DF03-6499-5B49C996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339" y="2391571"/>
            <a:ext cx="11105322" cy="3386376"/>
          </a:xfrm>
        </p:spPr>
      </p:pic>
    </p:spTree>
    <p:extLst>
      <p:ext uri="{BB962C8B-B14F-4D97-AF65-F5344CB8AC3E}">
        <p14:creationId xmlns:p14="http://schemas.microsoft.com/office/powerpoint/2010/main" val="13919516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75C9BC-31EE-613E-40DC-A58AB000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1" y="1825625"/>
            <a:ext cx="10881239" cy="39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982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F3EC-8CE0-FD72-7C4C-BEEE7B67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6392174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216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F3EC-8CE0-FD72-7C4C-BEEE7B67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6392174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187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F3EC-8CE0-FD72-7C4C-BEEE7B67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6392174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</a:t>
            </a:r>
            <a:endParaRPr lang="ru-RU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90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</p:txBody>
      </p:sp>
    </p:spTree>
    <p:extLst>
      <p:ext uri="{BB962C8B-B14F-4D97-AF65-F5344CB8AC3E}">
        <p14:creationId xmlns:p14="http://schemas.microsoft.com/office/powerpoint/2010/main" val="13582605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F3EC-8CE0-FD72-7C4C-BEEE7B67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6392174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</a:t>
            </a:r>
            <a:endParaRPr lang="ru-RU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9278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F3EC-8CE0-FD72-7C4C-BEEE7B67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6392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</a:t>
            </a:r>
            <a:endParaRPr lang="ru-RU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125</a:t>
            </a: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310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269997" y="2820775"/>
            <a:ext cx="3652005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5105131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88F2F-A696-477E-34CD-057F667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0DD57-630E-FEC6-23B6-F32E08CF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690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88F2F-A696-477E-34CD-057F667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0DD57-630E-FEC6-23B6-F32E08CF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Внутри стандартной библиотеки шаблонов есть алгоритмы</a:t>
            </a:r>
            <a:r>
              <a:rPr lang="en-US" dirty="0"/>
              <a:t>.</a:t>
            </a:r>
            <a:r>
              <a:rPr lang="ru-RU" dirty="0"/>
              <a:t> Их можно использовать для различных операций как с последовательными так и с ассоциативными контейнерами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u="none" strike="noStrike" dirty="0">
                <a:solidFill>
                  <a:srgbClr val="354541"/>
                </a:solidFill>
                <a:effectLst/>
                <a:latin typeface="YS Text"/>
              </a:rPr>
              <a:t>Они представляют из себя шаблонные функции для обработки последовательностей: подсчёта, поиска, сортировки и т. д. Такие функции, как правило, принимают на вход два итератора, которые ограничивают рассматриваемый диапазон.</a:t>
            </a:r>
          </a:p>
        </p:txBody>
      </p:sp>
    </p:spTree>
    <p:extLst>
      <p:ext uri="{BB962C8B-B14F-4D97-AF65-F5344CB8AC3E}">
        <p14:creationId xmlns:p14="http://schemas.microsoft.com/office/powerpoint/2010/main" val="28791139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88F2F-A696-477E-34CD-057F667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0DD57-630E-FEC6-23B6-F32E08CF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Внутри стандартной библиотеки шаблонов есть алгоритмы</a:t>
            </a:r>
            <a:r>
              <a:rPr lang="en-US" dirty="0"/>
              <a:t>.</a:t>
            </a:r>
            <a:r>
              <a:rPr lang="ru-RU" dirty="0"/>
              <a:t> Их можно использовать для различных операций как с последовательными так и с ассоциативными контейнерами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u="none" strike="noStrike" dirty="0">
                <a:solidFill>
                  <a:srgbClr val="354541"/>
                </a:solidFill>
                <a:effectLst/>
                <a:latin typeface="YS Text"/>
              </a:rPr>
              <a:t>Они представляют из себя шаблонные функции для обработки последовательностей: подсчёта, поиска, сортировки и т. д. Такие функции, как правило, принимают на вход два итератора, которые ограничивают рассматриваемый диапазон.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354541"/>
                </a:solidFill>
                <a:latin typeface="YS Text"/>
              </a:rPr>
              <a:t>	Алгоритмы нужны везде</a:t>
            </a:r>
            <a:r>
              <a:rPr lang="en-US" dirty="0">
                <a:solidFill>
                  <a:srgbClr val="354541"/>
                </a:solidFill>
                <a:latin typeface="YS Text"/>
              </a:rPr>
              <a:t>, </a:t>
            </a:r>
            <a:r>
              <a:rPr lang="ru-RU" dirty="0">
                <a:solidFill>
                  <a:srgbClr val="354541"/>
                </a:solidFill>
                <a:latin typeface="YS Text"/>
              </a:rPr>
              <a:t>работа приложений без алгоритмов практически не имеет смысла!</a:t>
            </a:r>
            <a:endParaRPr lang="ru-RU" b="0" i="0" u="none" strike="noStrike" dirty="0">
              <a:solidFill>
                <a:srgbClr val="354541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1482273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7917C9-4BDF-BC48-F2B5-963E4120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86" y="320186"/>
            <a:ext cx="6217627" cy="62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17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443995" y="2820775"/>
            <a:ext cx="730400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2123983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25124-9015-9176-CE94-58F3A58F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7E356-83D3-5E61-2D1F-C33D505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550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25124-9015-9176-CE94-58F3A58F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7E356-83D3-5E61-2D1F-C33D505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шаблонную функцию сортировки вектора (</a:t>
            </a:r>
            <a:r>
              <a:rPr lang="ru-RU" dirty="0" err="1"/>
              <a:t>s</a:t>
            </a:r>
            <a:r>
              <a:rPr lang="en-US" dirty="0"/>
              <a:t>td::sort </a:t>
            </a:r>
            <a:r>
              <a:rPr lang="en-US" dirty="0" err="1"/>
              <a:t>д</a:t>
            </a:r>
            <a:r>
              <a:rPr lang="ru-RU" dirty="0"/>
              <a:t>ля сортировки)</a:t>
            </a:r>
          </a:p>
          <a:p>
            <a:r>
              <a:rPr lang="ru-RU" dirty="0"/>
              <a:t>Напишите функцию для подсчёта количества элементов внутри вектора</a:t>
            </a:r>
          </a:p>
          <a:p>
            <a:r>
              <a:rPr lang="ru-RU" dirty="0"/>
              <a:t>Напишите функцию принимающую вектор, которая проверяет на пустоту вектора,</a:t>
            </a:r>
            <a:r>
              <a:rPr lang="en-US" dirty="0"/>
              <a:t> </a:t>
            </a:r>
            <a:r>
              <a:rPr lang="ru-RU" dirty="0"/>
              <a:t>если вектор пуст,</a:t>
            </a:r>
            <a:r>
              <a:rPr lang="en-US" dirty="0"/>
              <a:t> </a:t>
            </a:r>
            <a:r>
              <a:rPr lang="ru-RU" dirty="0"/>
              <a:t>то заполнить случайными числами</a:t>
            </a:r>
            <a:r>
              <a:rPr lang="en-US" dirty="0"/>
              <a:t>, </a:t>
            </a:r>
            <a:r>
              <a:rPr lang="ru-RU" dirty="0"/>
              <a:t>если в векторе что-то есть,</a:t>
            </a:r>
            <a:r>
              <a:rPr lang="en-US" dirty="0"/>
              <a:t> </a:t>
            </a:r>
            <a:r>
              <a:rPr lang="ru-RU" dirty="0"/>
              <a:t>то очистить его полностью с помощью метода </a:t>
            </a:r>
            <a:r>
              <a:rPr lang="en-US" dirty="0"/>
              <a:t>clear()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63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12646337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443995" y="2820775"/>
            <a:ext cx="730400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слов об 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773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0492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5957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  <a:p>
            <a:r>
              <a:rPr lang="ru-RU" dirty="0" err="1"/>
              <a:t>Мейерс</a:t>
            </a:r>
            <a:r>
              <a:rPr lang="ru-RU" dirty="0"/>
              <a:t> Скотт – Эффективное использование S</a:t>
            </a:r>
            <a:r>
              <a:rPr lang="en-US" dirty="0"/>
              <a:t>TL (</a:t>
            </a:r>
            <a:r>
              <a:rPr lang="ru-RU" dirty="0"/>
              <a:t>книга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6305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  <a:p>
            <a:r>
              <a:rPr lang="ru-RU" dirty="0" err="1"/>
              <a:t>Мейерс</a:t>
            </a:r>
            <a:r>
              <a:rPr lang="ru-RU" dirty="0"/>
              <a:t> Скотт – Эффективное использование S</a:t>
            </a:r>
            <a:r>
              <a:rPr lang="en-US" dirty="0"/>
              <a:t>TL (</a:t>
            </a:r>
            <a:r>
              <a:rPr lang="ru-RU" dirty="0"/>
              <a:t>книга</a:t>
            </a:r>
            <a:r>
              <a:rPr lang="en-US" dirty="0"/>
              <a:t>)</a:t>
            </a:r>
          </a:p>
          <a:p>
            <a:r>
              <a:rPr lang="ru-RU" dirty="0"/>
              <a:t>Стивен </a:t>
            </a:r>
            <a:r>
              <a:rPr lang="ru-RU" dirty="0" err="1"/>
              <a:t>Прата</a:t>
            </a:r>
            <a:r>
              <a:rPr lang="ru-RU" dirty="0"/>
              <a:t> – С++ 2011 года (книга)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2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  <a:p>
            <a:r>
              <a:rPr lang="ru-RU" dirty="0" err="1"/>
              <a:t>Мейерс</a:t>
            </a:r>
            <a:r>
              <a:rPr lang="ru-RU" dirty="0"/>
              <a:t> Скотт – Эффективное использование S</a:t>
            </a:r>
            <a:r>
              <a:rPr lang="en-US" dirty="0"/>
              <a:t>TL (</a:t>
            </a:r>
            <a:r>
              <a:rPr lang="ru-RU" dirty="0"/>
              <a:t>книга</a:t>
            </a:r>
            <a:r>
              <a:rPr lang="en-US" dirty="0"/>
              <a:t>)</a:t>
            </a:r>
          </a:p>
          <a:p>
            <a:r>
              <a:rPr lang="ru-RU" dirty="0"/>
              <a:t>Стивен </a:t>
            </a:r>
            <a:r>
              <a:rPr lang="ru-RU" dirty="0" err="1"/>
              <a:t>Прата</a:t>
            </a:r>
            <a:r>
              <a:rPr lang="ru-RU" dirty="0"/>
              <a:t> – С++ 2011 года (книга)</a:t>
            </a:r>
          </a:p>
          <a:p>
            <a:r>
              <a:rPr lang="ru-RU" dirty="0"/>
              <a:t>Раздел стандартной библиотеки на Яндекс </a:t>
            </a:r>
            <a:r>
              <a:rPr lang="ru-RU" dirty="0" err="1"/>
              <a:t>хендбуке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61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009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8C36C-9E5F-75A1-2704-14A90C22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44" y="763036"/>
            <a:ext cx="10270711" cy="66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37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1013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Д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иапазоны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ranges) 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замещающая замена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Они вносят как подкапотные, так и видимые пользователю изменения, которые в целом делают их более полезными.</a:t>
            </a:r>
          </a:p>
        </p:txBody>
      </p:sp>
    </p:spTree>
    <p:extLst>
      <p:ext uri="{BB962C8B-B14F-4D97-AF65-F5344CB8AC3E}">
        <p14:creationId xmlns:p14="http://schemas.microsoft.com/office/powerpoint/2010/main" val="254378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функциональный объект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function object)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инкапсулирует функцию в объекте для использования другими компонентами. </a:t>
            </a:r>
          </a:p>
        </p:txBody>
      </p:sp>
    </p:spTree>
    <p:extLst>
      <p:ext uri="{BB962C8B-B14F-4D97-AF65-F5344CB8AC3E}">
        <p14:creationId xmlns:p14="http://schemas.microsoft.com/office/powerpoint/2010/main" val="33358019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Д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иапазоны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ranges) 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замещающая замена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Они вносят как подкапотные, так и видимые пользователю изменения, которые в целом делают их более полезными.</a:t>
            </a:r>
          </a:p>
          <a:p>
            <a:pPr marL="0" indent="0">
              <a:buNone/>
            </a:pPr>
            <a:endParaRPr lang="ru-RU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Статья на </a:t>
            </a:r>
            <a:r>
              <a:rPr lang="ru-RU" dirty="0" err="1">
                <a:latin typeface="-apple-system"/>
              </a:rPr>
              <a:t>Хабре</a:t>
            </a:r>
            <a:r>
              <a:rPr lang="ru-RU" dirty="0">
                <a:latin typeface="-apple-system"/>
              </a:rPr>
              <a:t> </a:t>
            </a:r>
            <a:r>
              <a:rPr lang="ru-RU" b="0" i="0" dirty="0" err="1">
                <a:effectLst/>
                <a:latin typeface="Fira Sans" panose="020F0502020204030204" pitchFamily="34" charset="0"/>
              </a:rPr>
              <a:t>C</a:t>
            </a:r>
            <a:r>
              <a:rPr lang="ru-RU" b="0" i="0" dirty="0">
                <a:effectLst/>
                <a:latin typeface="Fira Sans" panose="020F0502020204030204" pitchFamily="34" charset="0"/>
              </a:rPr>
              <a:t>++20 </a:t>
            </a:r>
            <a:r>
              <a:rPr lang="ru-RU" b="0" i="0" dirty="0" err="1">
                <a:effectLst/>
                <a:latin typeface="Fira Sans" panose="020F0502020204030204" pitchFamily="34" charset="0"/>
              </a:rPr>
              <a:t>Ranges</a:t>
            </a:r>
            <a:r>
              <a:rPr lang="ru-RU" b="0" i="0" dirty="0">
                <a:effectLst/>
                <a:latin typeface="Fira Sans" panose="020F0502020204030204" pitchFamily="34" charset="0"/>
              </a:rPr>
              <a:t> — Полное руководство:</a:t>
            </a:r>
          </a:p>
          <a:p>
            <a:pPr marL="0" indent="0">
              <a:buNone/>
            </a:pPr>
            <a:r>
              <a:rPr lang="en" dirty="0">
                <a:solidFill>
                  <a:srgbClr val="00B0F0"/>
                </a:solidFill>
                <a:latin typeface="-apple-system"/>
                <a:hlinkClick r:id="rId2"/>
              </a:rPr>
              <a:t>https://habr.com/ru/companies/otus/articles/594251/</a:t>
            </a:r>
            <a:endParaRPr lang="ru-RU" dirty="0">
              <a:solidFill>
                <a:srgbClr val="00B0F0"/>
              </a:solidFill>
              <a:latin typeface="-apple-system"/>
            </a:endParaRPr>
          </a:p>
          <a:p>
            <a:pPr marL="0" indent="0">
              <a:buNone/>
            </a:pPr>
            <a:endParaRPr lang="ru-RU" b="0" i="0" dirty="0">
              <a:effectLst/>
              <a:latin typeface="Fira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77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7F161E-C73D-2D54-31FC-CC89F7DC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267153"/>
            <a:ext cx="9078686" cy="1325563"/>
          </a:xfrm>
        </p:spPr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BF0FE-C46E-3D01-75D1-60355C26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B06B905-31FD-B228-8854-B919AE5EC708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2670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функциональный объект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function object)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инкапсулирует функцию в объекте для использования другими компонентами.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адаптер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adaptor)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адаптирует компонент для обеспечения различного интерфейса.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15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4D3B6-4E52-213E-A178-7B8F1200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115"/>
            <a:ext cx="7772400" cy="67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97E3BE-5E19-C9D6-729F-AE010B2F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23" y="458107"/>
            <a:ext cx="10034553" cy="59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486135" y="2820775"/>
            <a:ext cx="321972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std::string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3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3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737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575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60D8D44-ABF5-8D10-7FD5-7865A96F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20734"/>
              </p:ext>
            </p:extLst>
          </p:nvPr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H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o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89E8AB-2B1D-3D1C-6910-DEE2501A3F1A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7731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37318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index_ch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'l'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60D8D44-ABF5-8D10-7FD5-7865A96F4DC6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H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o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89E8AB-2B1D-3D1C-6910-DEE2501A3F1A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6442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9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0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1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79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'e'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9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3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</a:p>
          <a:p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"str1 not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0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</a:p>
          <a:p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"str1 not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isEqual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равны ли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isNotEqual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не равны ли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isLess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меньше ли первая строка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9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2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lvl="2"/>
            <a:endParaRPr lang="en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Beautiful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"str3: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World”</a:t>
            </a:r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5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lvl="2"/>
            <a:endParaRPr lang="en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Beautiful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"str3: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World”</a:t>
            </a:r>
          </a:p>
          <a:p>
            <a:pPr lvl="2"/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"1234"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stoi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Преобразовать строку в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stod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Преобразовать строку в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double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"num: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num2: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07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std::vector&lt;T&gt;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7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11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069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15265"/>
              </p:ext>
            </p:extLst>
          </p:nvPr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06368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4132443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CE9842-CAA3-167D-20D7-D5F96BF07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64254"/>
              </p:ext>
            </p:extLst>
          </p:nvPr>
        </p:nvGraphicFramePr>
        <p:xfrm>
          <a:off x="8351157" y="4084321"/>
          <a:ext cx="90532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236118183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2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18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CE9842-CAA3-167D-20D7-D5F96BF07D88}"/>
              </a:ext>
            </a:extLst>
          </p:cNvPr>
          <p:cNvGraphicFramePr>
            <a:graphicFrameLocks noGrp="1"/>
          </p:cNvGraphicFramePr>
          <p:nvPr/>
        </p:nvGraphicFramePr>
        <p:xfrm>
          <a:off x="8351157" y="4084321"/>
          <a:ext cx="90532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236118183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26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BC0588-624E-4B75-85FC-EF8659BF633E}"/>
              </a:ext>
            </a:extLst>
          </p:cNvPr>
          <p:cNvSpPr txBox="1"/>
          <p:nvPr/>
        </p:nvSpPr>
        <p:spPr>
          <a:xfrm>
            <a:off x="3679372" y="5172790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V1.begin()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3161D-6854-A216-C392-1E44C372FC4F}"/>
              </a:ext>
            </a:extLst>
          </p:cNvPr>
          <p:cNvSpPr txBox="1"/>
          <p:nvPr/>
        </p:nvSpPr>
        <p:spPr>
          <a:xfrm>
            <a:off x="8275410" y="5174866"/>
            <a:ext cx="10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V1.end()</a:t>
            </a:r>
            <a:endParaRPr lang="ru-RU" b="1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ED1574-828A-9F6D-8C81-23CA71056658}"/>
              </a:ext>
            </a:extLst>
          </p:cNvPr>
          <p:cNvCxnSpPr>
            <a:cxnSpLocks/>
          </p:cNvCxnSpPr>
          <p:nvPr/>
        </p:nvCxnSpPr>
        <p:spPr>
          <a:xfrm flipV="1">
            <a:off x="4325815" y="4965895"/>
            <a:ext cx="0" cy="2743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5DB7CF-C852-D3E6-B4D7-F9800C20698B}"/>
              </a:ext>
            </a:extLst>
          </p:cNvPr>
          <p:cNvCxnSpPr>
            <a:cxnSpLocks/>
          </p:cNvCxnSpPr>
          <p:nvPr/>
        </p:nvCxnSpPr>
        <p:spPr>
          <a:xfrm flipV="1">
            <a:off x="8803821" y="4980792"/>
            <a:ext cx="0" cy="2743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04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171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403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666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 (vector copy)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06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740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543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39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672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529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true/false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ru-RU" dirty="0"/>
              <a:t>В этой стандартной библиотеке находятся все структуры данных и их алгоритмы.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std::vector, std::string, std::map, std::set, std::list, std::allocator </a:t>
            </a:r>
            <a:r>
              <a:rPr lang="ru-RU" dirty="0"/>
              <a:t>и так далее – это и есть стандартная библиотека шаблонов.</a:t>
            </a:r>
          </a:p>
        </p:txBody>
      </p:sp>
    </p:spTree>
    <p:extLst>
      <p:ext uri="{BB962C8B-B14F-4D97-AF65-F5344CB8AC3E}">
        <p14:creationId xmlns:p14="http://schemas.microsoft.com/office/powerpoint/2010/main" val="2025276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838984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845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359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33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Поиск значения в векторе (возвращает итератор)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Обратное расположение элементов вектора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Поиск минимального/максимального значения в векторе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min_element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max_element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дубликатов из вектора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9965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td::list&lt;T&gt;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0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4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9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в конец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в начало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конца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pop_front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начала списка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9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Получение первого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Получение последнего элемента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2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ru-RU" dirty="0"/>
              <a:t>В этой стандартной библиотеке находятся все структуры данных и их алгоритмы.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std::vector, std::string, std::map, std::set, std::list, std::allocator </a:t>
            </a:r>
            <a:r>
              <a:rPr lang="ru-RU" dirty="0"/>
              <a:t>и так далее – это и есть стандартная библиотека шаблонов.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Все компоненты S</a:t>
            </a:r>
            <a:r>
              <a:rPr lang="en-US" dirty="0"/>
              <a:t>TL </a:t>
            </a:r>
            <a:r>
              <a:rPr lang="ru-RU" dirty="0"/>
              <a:t>разбиты на файлы,</a:t>
            </a:r>
            <a:r>
              <a:rPr lang="en-US" dirty="0"/>
              <a:t> </a:t>
            </a:r>
            <a:r>
              <a:rPr lang="ru-RU" dirty="0"/>
              <a:t>для подключения нужен #</a:t>
            </a:r>
            <a:r>
              <a:rPr lang="en-US" dirty="0"/>
              <a:t>include &lt;T&gt;,</a:t>
            </a:r>
            <a:r>
              <a:rPr lang="ru-RU" dirty="0"/>
              <a:t> где </a:t>
            </a:r>
            <a:r>
              <a:rPr lang="en-US" dirty="0"/>
              <a:t>T – </a:t>
            </a:r>
            <a:r>
              <a:rPr lang="ru-RU" dirty="0"/>
              <a:t>название коллекции.</a:t>
            </a:r>
          </a:p>
        </p:txBody>
      </p:sp>
    </p:spTree>
    <p:extLst>
      <p:ext uri="{BB962C8B-B14F-4D97-AF65-F5344CB8AC3E}">
        <p14:creationId xmlns:p14="http://schemas.microsoft.com/office/powerpoint/2010/main" val="1534969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Переход к следующему элементу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перед итератором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по итератору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Сортировка списка по возрастанию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greater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Сортировка списка по убыванию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Изменение порядка элементов на обратный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5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Элемент найден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Элемент не найден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070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913141" y="2820775"/>
            <a:ext cx="6365718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td::map&lt;key, value&gt;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48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74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" dirty="0"/>
              <a:t>	std::map </a:t>
            </a:r>
            <a:r>
              <a:rPr lang="ru-RU" dirty="0"/>
              <a:t>является одной из структур данных в стандартной библиотеке </a:t>
            </a:r>
            <a:r>
              <a:rPr lang="en" dirty="0"/>
              <a:t>C++ (&lt;map&gt;), </a:t>
            </a:r>
            <a:r>
              <a:rPr lang="ru-RU" dirty="0"/>
              <a:t>которая реализует отсортированный ассоциативный контейнер, позволяющий хранить пары ключ-значение. Ключи в </a:t>
            </a:r>
            <a:r>
              <a:rPr lang="en" dirty="0"/>
              <a:t>std::map </a:t>
            </a:r>
            <a:r>
              <a:rPr lang="ru-RU" dirty="0"/>
              <a:t>уникальны и автоматически сортируются по возрастанию.</a:t>
            </a:r>
          </a:p>
        </p:txBody>
      </p:sp>
    </p:spTree>
    <p:extLst>
      <p:ext uri="{BB962C8B-B14F-4D97-AF65-F5344CB8AC3E}">
        <p14:creationId xmlns:p14="http://schemas.microsoft.com/office/powerpoint/2010/main" val="27692375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pic>
        <p:nvPicPr>
          <p:cNvPr id="1026" name="Picture 2" descr="C++ Map">
            <a:extLst>
              <a:ext uri="{FF2B5EF4-FFF2-40B4-BE49-F238E27FC236}">
                <a16:creationId xmlns:a16="http://schemas.microsoft.com/office/drawing/2014/main" id="{8B0752BE-0C74-BB0D-CFA6-DEAC9D02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63442"/>
            <a:ext cx="7277100" cy="50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7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&lt;map&gt;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47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&lt;map&gt;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1"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3"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2"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5"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322267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insert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make_pair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6"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7"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2907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insert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make_pair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6"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7"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erase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указанным ключом или итератором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всех элементов из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map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549700" y="2820775"/>
            <a:ext cx="7092600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Большое путешествие по 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начинается</a:t>
            </a:r>
          </a:p>
        </p:txBody>
      </p:sp>
    </p:spTree>
    <p:extLst>
      <p:ext uri="{BB962C8B-B14F-4D97-AF65-F5344CB8AC3E}">
        <p14:creationId xmlns:p14="http://schemas.microsoft.com/office/powerpoint/2010/main" val="2020144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Поиск элемента по ключу (возвращает итератор к найденному элементу или `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end()`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если элемент не найден)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"Find!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key: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value: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122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1231145" y="3009900"/>
            <a:ext cx="972971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td::unordered_map&lt;key, value&gt;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5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td::map,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092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td::map,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un_map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1"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3"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2"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5"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3463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td::set&lt;T&gt;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51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std::set </a:t>
            </a:r>
            <a:r>
              <a:rPr lang="ru-RU" dirty="0"/>
              <a:t>– это контейнер, реализующий упорядоченное множество уникальных элементов. Он основан на красно-чёрном дереве, что обеспечивает эффективные операции вставки, удаления и поиска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3449740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36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36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одного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01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одного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по значению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5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&gt;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1718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&gt;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not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783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4671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659895" y="2820775"/>
            <a:ext cx="687220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td::unordered_set&lt;T&gt;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404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td::set,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6258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046491" y="2820775"/>
            <a:ext cx="6099018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955300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58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ru-RU" dirty="0"/>
              <a:t>Написать программу с вектором,</a:t>
            </a:r>
            <a:r>
              <a:rPr lang="en-US" dirty="0"/>
              <a:t> </a:t>
            </a:r>
            <a:r>
              <a:rPr lang="ru-RU" dirty="0"/>
              <a:t>пользователь заполняет вектор с клавиатуры</a:t>
            </a:r>
            <a:r>
              <a:rPr lang="en-US" dirty="0"/>
              <a:t>, </a:t>
            </a:r>
            <a:r>
              <a:rPr lang="ru-RU" dirty="0"/>
              <a:t>если он введёт 0</a:t>
            </a:r>
            <a:r>
              <a:rPr lang="en-US" dirty="0"/>
              <a:t>,</a:t>
            </a:r>
            <a:r>
              <a:rPr lang="ru-RU" dirty="0"/>
              <a:t> то поток ввода прерывается и</a:t>
            </a:r>
            <a:r>
              <a:rPr lang="en-US" dirty="0"/>
              <a:t> </a:t>
            </a:r>
            <a:r>
              <a:rPr lang="ru-RU" dirty="0"/>
              <a:t>вектор выводится в консоль.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программу с вектором,</a:t>
            </a:r>
            <a:r>
              <a:rPr lang="en-US" dirty="0"/>
              <a:t> </a:t>
            </a:r>
            <a:r>
              <a:rPr lang="ru-RU" dirty="0"/>
              <a:t>где пользователь заполняет вектор,</a:t>
            </a:r>
            <a:r>
              <a:rPr lang="en-US" dirty="0"/>
              <a:t> </a:t>
            </a:r>
            <a:r>
              <a:rPr lang="ru-RU" dirty="0"/>
              <a:t>после чего создаётся переменная с результатом суммы всех элементов этого вектора.</a:t>
            </a:r>
            <a:endParaRPr lang="en-US" dirty="0"/>
          </a:p>
          <a:p>
            <a:pPr marL="514350" indent="-514350">
              <a:buAutoNum type="arabicParenR"/>
            </a:pPr>
            <a:r>
              <a:rPr lang="ru-RU" dirty="0"/>
              <a:t>Заполнить вектор с помощью </a:t>
            </a:r>
            <a:r>
              <a:rPr lang="en-US" dirty="0"/>
              <a:t>rand() % 1000 </a:t>
            </a:r>
            <a:r>
              <a:rPr lang="ru-RU" dirty="0"/>
              <a:t>и вывести отсортированный вектор в консоль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класс компании,</a:t>
            </a:r>
            <a:r>
              <a:rPr lang="en-US" dirty="0"/>
              <a:t> </a:t>
            </a:r>
            <a:r>
              <a:rPr lang="ru-RU" dirty="0"/>
              <a:t>которая управляет сотрудниками (добавляет новых</a:t>
            </a:r>
            <a:r>
              <a:rPr lang="en-US" dirty="0"/>
              <a:t>, </a:t>
            </a:r>
            <a:r>
              <a:rPr lang="ru-RU" dirty="0"/>
              <a:t>удаляет).</a:t>
            </a:r>
            <a:r>
              <a:rPr lang="en-US" dirty="0"/>
              <a:t> </a:t>
            </a:r>
            <a:r>
              <a:rPr lang="ru-RU" dirty="0"/>
              <a:t>У сотрудника должно быть ФИО</a:t>
            </a:r>
            <a:r>
              <a:rPr lang="en-US" dirty="0"/>
              <a:t>,</a:t>
            </a:r>
            <a:r>
              <a:rPr lang="ru-RU" dirty="0"/>
              <a:t> I</a:t>
            </a:r>
            <a:r>
              <a:rPr lang="en-US" dirty="0"/>
              <a:t>D, </a:t>
            </a:r>
            <a:r>
              <a:rPr lang="ru-RU" dirty="0"/>
              <a:t>должность,</a:t>
            </a:r>
            <a:r>
              <a:rPr lang="en-US" dirty="0"/>
              <a:t> </a:t>
            </a:r>
            <a:r>
              <a:rPr lang="ru-RU" dirty="0"/>
              <a:t>зарплата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73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1)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ru-RU" dirty="0"/>
              <a:t>Написать программу, которая выводит строку с задержкой </a:t>
            </a:r>
            <a:r>
              <a:rPr lang="en-US" dirty="0"/>
              <a:t>	</a:t>
            </a:r>
            <a:r>
              <a:rPr lang="ru-RU" dirty="0"/>
              <a:t>для </a:t>
            </a:r>
            <a:r>
              <a:rPr lang="en-US" dirty="0"/>
              <a:t> </a:t>
            </a:r>
            <a:r>
              <a:rPr lang="ru-RU" dirty="0"/>
              <a:t>каждого символа,</a:t>
            </a:r>
            <a:r>
              <a:rPr lang="en-US" dirty="0"/>
              <a:t> </a:t>
            </a:r>
            <a:r>
              <a:rPr lang="ru-RU" dirty="0"/>
              <a:t>для задержки подключаете:                                     </a:t>
            </a:r>
            <a:r>
              <a:rPr lang="en-US" dirty="0"/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&lt;thread&gt;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&lt;chrono&gt;</a:t>
            </a:r>
            <a:r>
              <a:rPr lang="en-US" dirty="0"/>
              <a:t>, </a:t>
            </a:r>
            <a:r>
              <a:rPr lang="ru-RU" dirty="0"/>
              <a:t>а для задержки: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</a:rPr>
              <a:t> 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this_thread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sleep_for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chrono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milliseconds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 </a:t>
            </a:r>
            <a:r>
              <a:rPr lang="ru-RU" dirty="0">
                <a:latin typeface="Menlo" panose="020B0609030804020204" pitchFamily="49" charset="0"/>
              </a:rPr>
              <a:t>Н</a:t>
            </a:r>
            <a:r>
              <a:rPr lang="ru-RU" dirty="0"/>
              <a:t>аписать класс, который будет представлять простой текстовый редактор</a:t>
            </a:r>
            <a:r>
              <a:rPr lang="en" dirty="0"/>
              <a:t>, </a:t>
            </a:r>
            <a:r>
              <a:rPr lang="ru-RU" dirty="0"/>
              <a:t>который использует </a:t>
            </a:r>
            <a:r>
              <a:rPr lang="en" dirty="0"/>
              <a:t>std::string </a:t>
            </a:r>
            <a:r>
              <a:rPr lang="ru-RU" dirty="0"/>
              <a:t>для хранения и обработки текста.</a:t>
            </a:r>
            <a:r>
              <a:rPr lang="en-US" dirty="0"/>
              <a:t> </a:t>
            </a:r>
            <a:r>
              <a:rPr lang="ru-RU" dirty="0"/>
              <a:t>Написать в классе метод для добавления текста, удаления текста</a:t>
            </a:r>
            <a:r>
              <a:rPr lang="en-US" dirty="0"/>
              <a:t>,</a:t>
            </a:r>
            <a:r>
              <a:rPr lang="ru-RU" dirty="0"/>
              <a:t> менять местами строки друг у друга (аналог </a:t>
            </a:r>
            <a:r>
              <a:rPr lang="en-US" dirty="0"/>
              <a:t>std::swap(a, b);</a:t>
            </a:r>
            <a:r>
              <a:rPr lang="ru-RU" dirty="0"/>
              <a:t>)</a:t>
            </a:r>
            <a:endParaRPr lang="en" dirty="0"/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644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 с </a:t>
            </a:r>
            <a:r>
              <a:rPr lang="en-US" dirty="0"/>
              <a:t>std::map, </a:t>
            </a:r>
            <a:r>
              <a:rPr lang="ru-RU" dirty="0"/>
              <a:t>который содержит в себе:</a:t>
            </a:r>
            <a:r>
              <a:rPr lang="en-US" dirty="0"/>
              <a:t> </a:t>
            </a:r>
            <a:r>
              <a:rPr lang="ru-RU" dirty="0"/>
              <a:t>страна – столица.</a:t>
            </a:r>
            <a:r>
              <a:rPr lang="en-US" dirty="0"/>
              <a:t> </a:t>
            </a:r>
            <a:r>
              <a:rPr lang="ru-RU" dirty="0"/>
              <a:t>Принять строку от пользователя (страну), найти и вывести столицу к заданной стране</a:t>
            </a:r>
            <a:r>
              <a:rPr lang="en-US" dirty="0"/>
              <a:t>, </a:t>
            </a:r>
            <a:r>
              <a:rPr lang="ru-RU" dirty="0"/>
              <a:t>если страны нет,</a:t>
            </a:r>
            <a:r>
              <a:rPr lang="en-US" dirty="0"/>
              <a:t> </a:t>
            </a:r>
            <a:r>
              <a:rPr lang="ru-RU" dirty="0"/>
              <a:t>вернуть ошибку, что такая столица не найдена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Напишите программу, которая считывает список студентов и их оценок по предмету и определяет максимальную оценку и имя студента, получившего эту оценку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599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4798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Найти пересечение двух множеств.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</a:t>
            </a:r>
            <a:r>
              <a:rPr lang="ru-RU" b="0" i="0" dirty="0">
                <a:effectLst/>
                <a:latin typeface="Noto Sans SC"/>
              </a:rPr>
              <a:t> Проверить, содержит ли множество положительные элементы</a:t>
            </a:r>
            <a:r>
              <a:rPr lang="en-US" b="0" i="0" dirty="0">
                <a:effectLst/>
                <a:latin typeface="Noto Sans SC"/>
              </a:rPr>
              <a:t>.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5277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Удалить повторяющиеся элементы из связного списка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 </a:t>
            </a:r>
            <a:r>
              <a:rPr lang="ru-RU" b="0" i="0" dirty="0">
                <a:effectLst/>
                <a:latin typeface="Noto Sans SC"/>
              </a:rPr>
              <a:t>Отсортировать связный список в обратном порядке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--------------------------------------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26692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269997" y="2820775"/>
            <a:ext cx="3652005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Итераторы</a:t>
            </a:r>
          </a:p>
        </p:txBody>
      </p:sp>
    </p:spTree>
    <p:extLst>
      <p:ext uri="{BB962C8B-B14F-4D97-AF65-F5344CB8AC3E}">
        <p14:creationId xmlns:p14="http://schemas.microsoft.com/office/powerpoint/2010/main" val="8964544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53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	Итераторы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обеспечивают доступ к элементам контейнера и представляют реализацию распространенного паттерна объектно-ориентированного программирования "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Iterator".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помощью итераторов очень удобно перебирать элементы. В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C++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итераторы реализуют общий интерфейс для различных типов контейнеров, что позволяет использовать единой подход для обращения к элементам разных типов контейнеров.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488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	Итераторы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обеспечивают доступ к элементам контейнера и представляют реализацию распространенного паттерна объектно-ориентированного программирования "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Iterator".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помощью итераторов очень удобно перебирать элементы. В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C++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итераторы реализуют общий интерфейс для различных типов контейнеров, что позволяет использовать единой подход для обращения к элементам разных типов контейнеров.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	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Стоит отметить, что итераторы имеют только контейнеры, адаптеры контейнеров — типы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std::stack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std::queue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std::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priority_queue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итераторов не имеют.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8382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Итератор описывается типом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iterator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каждого контейнера конкретный тип итератора будет отличаться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1089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Итератор описывается типом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iterator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каждого контейнера конкретный тип итератора будет отличаться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dirty="0"/>
              <a:t>	</a:t>
            </a:r>
            <a:r>
              <a:rPr lang="ru-RU" dirty="0"/>
              <a:t>Здесь </a:t>
            </a:r>
            <a:r>
              <a:rPr lang="en-US" dirty="0"/>
              <a:t>iter </a:t>
            </a:r>
            <a:r>
              <a:rPr lang="ru-RU" dirty="0"/>
              <a:t>указывает на первый элемент вектора – 1.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ru-RU" dirty="0"/>
              <a:t>Здесь </a:t>
            </a:r>
            <a:r>
              <a:rPr lang="en-US" dirty="0"/>
              <a:t>iter </a:t>
            </a:r>
            <a:r>
              <a:rPr lang="ru-RU" dirty="0"/>
              <a:t>указывает на последний элемент вектора – 6.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1A1FFE6-27C8-5A17-A6AC-47A2D177EB0C}"/>
              </a:ext>
            </a:extLst>
          </p:cNvPr>
          <p:cNvCxnSpPr>
            <a:cxnSpLocks/>
          </p:cNvCxnSpPr>
          <p:nvPr/>
        </p:nvCxnSpPr>
        <p:spPr>
          <a:xfrm flipV="1">
            <a:off x="7099540" y="4278702"/>
            <a:ext cx="1095554" cy="4658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443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8101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DA43F-9AD4-421C-E599-F3A4287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итераторами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F43-95C1-602D-A3A9-AAD76636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С итераторами можно проводить следующие операции:</a:t>
            </a:r>
          </a:p>
        </p:txBody>
      </p:sp>
    </p:spTree>
    <p:extLst>
      <p:ext uri="{BB962C8B-B14F-4D97-AF65-F5344CB8AC3E}">
        <p14:creationId xmlns:p14="http://schemas.microsoft.com/office/powerpoint/2010/main" val="12491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5567</Words>
  <Application>Microsoft Macintosh PowerPoint</Application>
  <PresentationFormat>Широкоэкранный</PresentationFormat>
  <Paragraphs>658</Paragraphs>
  <Slides>131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131</vt:i4>
      </vt:variant>
    </vt:vector>
  </HeadingPairs>
  <TitlesOfParts>
    <vt:vector size="140" baseType="lpstr">
      <vt:lpstr>-apple-system</vt:lpstr>
      <vt:lpstr>Arial</vt:lpstr>
      <vt:lpstr>Calibri</vt:lpstr>
      <vt:lpstr>Calibri Light</vt:lpstr>
      <vt:lpstr>Fira Sans</vt:lpstr>
      <vt:lpstr>Menlo</vt:lpstr>
      <vt:lpstr>Noto Sans SC</vt:lpstr>
      <vt:lpstr>YS Text</vt:lpstr>
      <vt:lpstr>Тема Office</vt:lpstr>
      <vt:lpstr>Презентация PowerPoint</vt:lpstr>
      <vt:lpstr>Презентация PowerPoint</vt:lpstr>
      <vt:lpstr>Standard Template Library</vt:lpstr>
      <vt:lpstr>Standard Template Library</vt:lpstr>
      <vt:lpstr>Standard Template Library</vt:lpstr>
      <vt:lpstr>Standard Template Library</vt:lpstr>
      <vt:lpstr>Презентация PowerPoint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Презентация PowerPoint</vt:lpstr>
      <vt:lpstr>Презентация PowerPoint</vt:lpstr>
      <vt:lpstr>Презентация PowerPoint</vt:lpstr>
      <vt:lpstr>Внутреннее устройство std::string</vt:lpstr>
      <vt:lpstr>Внутреннее устройство std::string</vt:lpstr>
      <vt:lpstr>Внутреннее устройство std::string</vt:lpstr>
      <vt:lpstr>Внутреннее устройство std::string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std::map</vt:lpstr>
      <vt:lpstr>Внутреннее устройство std::map</vt:lpstr>
      <vt:lpstr>Внутреннее устройство std::map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std::unordered_map</vt:lpstr>
      <vt:lpstr>Внутреннее устройство std::unordered_map</vt:lpstr>
      <vt:lpstr>Презентация PowerPoint</vt:lpstr>
      <vt:lpstr>Внутреннее устройство std::set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std::unordered_set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Практика</vt:lpstr>
      <vt:lpstr>Презентация PowerPoint</vt:lpstr>
      <vt:lpstr>Итераторы</vt:lpstr>
      <vt:lpstr>Итераторы</vt:lpstr>
      <vt:lpstr>Итераторы</vt:lpstr>
      <vt:lpstr>Итераторы</vt:lpstr>
      <vt:lpstr>Итераторы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Действия с итераторами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</vt:lpstr>
      <vt:lpstr>Алгоритмы</vt:lpstr>
      <vt:lpstr>Алгоритмы</vt:lpstr>
      <vt:lpstr>Презентация PowerPoint</vt:lpstr>
      <vt:lpstr>Презентация PowerPoint</vt:lpstr>
      <vt:lpstr>Практика</vt:lpstr>
      <vt:lpstr>Практика</vt:lpstr>
      <vt:lpstr>Презентация PowerPoint</vt:lpstr>
      <vt:lpstr>Что почитать?</vt:lpstr>
      <vt:lpstr>Что почитать?</vt:lpstr>
      <vt:lpstr>Что почитать?</vt:lpstr>
      <vt:lpstr>Что почитать?</vt:lpstr>
      <vt:lpstr>Что почитать?</vt:lpstr>
      <vt:lpstr>std::ranges</vt:lpstr>
      <vt:lpstr>std::ranges</vt:lpstr>
      <vt:lpstr>std::ranges</vt:lpstr>
      <vt:lpstr>std::ranges</vt:lpstr>
      <vt:lpstr>std::ranges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11</cp:revision>
  <dcterms:created xsi:type="dcterms:W3CDTF">2023-11-13T16:27:32Z</dcterms:created>
  <dcterms:modified xsi:type="dcterms:W3CDTF">2023-11-23T15:01:08Z</dcterms:modified>
</cp:coreProperties>
</file>