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57" r:id="rId28"/>
    <p:sldId id="289" r:id="rId29"/>
    <p:sldId id="258" r:id="rId30"/>
    <p:sldId id="259" r:id="rId31"/>
    <p:sldId id="260" r:id="rId32"/>
    <p:sldId id="261" r:id="rId33"/>
    <p:sldId id="262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06" r:id="rId58"/>
    <p:sldId id="305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74"/>
  </p:normalViewPr>
  <p:slideViewPr>
    <p:cSldViewPr snapToGrid="0">
      <p:cViewPr varScale="1">
        <p:scale>
          <a:sx n="124" d="100"/>
          <a:sy n="12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1F8A4-4346-0B49-9273-4E3AEB45D0BD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BF68-FCF5-894E-8F53-510005FE2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8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7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05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88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0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29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46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92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6BF68-FCF5-894E-8F53-510005FE252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4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CB8EF-13D7-019A-7C7A-9BC705CBC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C300C5-C809-64DE-D0E6-13919C0BC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72590-2841-3A92-A918-1E6E15B7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280A1-1485-6421-3D0C-FF1019FA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F6678-FAE6-28D0-7E82-072D0EC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9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AD96A-C12D-43F1-7116-2A520E8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B56D9B-DBA9-5EA4-E012-E88278FA7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0308E-0780-BD00-A8BE-5622221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BFE2DD-5F1F-B6CB-7397-013D0781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EF80D-D3DC-0D81-9DC6-24CD3093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20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8BA516-C42C-BFC5-02FA-1FAA03C01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CE57E-38E3-AA57-71F1-B80D5EC7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BBA77-6BF3-2AB8-453D-DA74E39F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56A31-786B-2A29-B460-7AC52240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55EE8-9C59-257B-B409-2F0C969D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74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C2080-BA97-8EC8-9616-EA58C5C1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B4A2C-5217-86A9-C20A-A5F5C60B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B62E3-7FA5-B6CE-8DC3-A8C0438F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086A6-5549-0177-7649-427B3A48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92806-0521-9FA4-326A-AC906D69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8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B347D-6A6F-F5C1-CBB3-95989CDC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1018A-8EE9-88D4-359E-091DA91A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900DA-8D09-10C1-C725-57549E67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1126C7-0485-3A48-7EE2-43765099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71D43-3172-F212-3F37-7D59742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D5689-2F2A-C242-2D07-03CD6919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068AD-6DEE-0A4B-51E3-8BB150FDD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CC8EE4-3B38-047B-6C5D-51CAFCAC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C7161C-B72F-E7B9-4300-7E2B48D7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F35F2A-FA93-E8C8-C4AF-8EA635B6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05D3D2-4F13-BBE1-9975-A3C47CB5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B92CD-03AB-8C5C-506C-B291F1B1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EC56EC-AA1F-D819-1F2E-56009AC2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16BD2D-2390-F5F5-6A9E-E5CAD4D86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3AEB02-C645-FC4B-C5B1-6F3BF39AE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FD499-5633-65DB-4F02-EC7DAA189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02368B-C18A-8B36-4980-7BF2B7A4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F14406-1377-C38B-867A-8A1B504B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7616E6-31C9-743D-B255-F1A9C3AE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8115E-593B-6850-C301-5832B6B7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C76035-C7FD-A1DE-82B1-C786BC10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30B57-6A70-6503-6B14-86B8C016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772083-ED8F-FC79-EBEF-B657A7C5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CD3FB9-3B07-2984-7B0E-840AB23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253BAA-F4AA-0217-B9CD-98E4BF75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DB31B4-E77D-C37B-A695-BF407D70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3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40D04-F06D-EA62-B4F8-73DB94F3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8DC1A-A78F-FF67-48D9-D8E37AA1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1A3916-89CF-30F9-D1D5-9F66DE7C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CBEA1-35DE-F2E5-C780-EEE1D3C0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A4BBC2-7139-A519-85A7-D69CFC62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B595A-4F63-396C-9E41-7CBCA345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4751D-D403-DB32-B4EE-E66628F0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D464EA-FA65-5FA9-9D01-307A3CFD3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AD95BE-8B0F-978F-DB12-15D139A3D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DA63A6-25EC-D566-1258-B9E5A976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0FFE01-53CD-14E5-8904-2704F02E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52480-C487-4B68-70B8-F2110596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1B9C1-B8DE-6B15-E9B6-A9B45B35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932188-6F78-C8D8-0276-A98CA892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A78C80-6D0A-DDE7-DFB0-228434C0F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5C17-93AF-D344-8929-C699A91885B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47A1A-F3F5-B813-4A20-333F7290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54343-5DD1-AD77-5D37-010F5836F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D97B-D054-5D4F-BD4A-FAD34A838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3110196" y="2989056"/>
            <a:ext cx="5971603" cy="879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БАЗОВЫЕ КОНСТРУКЦИИ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219138" y="6117570"/>
            <a:ext cx="2551522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50" y="5642515"/>
            <a:ext cx="475055" cy="475055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004705" y="5701433"/>
            <a:ext cx="176595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ECE69-5A4B-60D8-CA06-C0ED73B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FD52A-567F-3B10-4DA3-4495C051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сравнения:</a:t>
            </a:r>
            <a:endParaRPr lang="en-US" dirty="0"/>
          </a:p>
          <a:p>
            <a:r>
              <a:rPr lang="en-US" dirty="0"/>
              <a:t>== (</a:t>
            </a:r>
            <a:r>
              <a:rPr lang="en-US" dirty="0" err="1"/>
              <a:t>р</a:t>
            </a:r>
            <a:r>
              <a:rPr lang="ru-RU" dirty="0" err="1"/>
              <a:t>авенство</a:t>
            </a:r>
            <a:r>
              <a:rPr lang="ru-RU" dirty="0"/>
              <a:t>)</a:t>
            </a:r>
          </a:p>
          <a:p>
            <a:r>
              <a:rPr lang="ru-RU" dirty="0"/>
              <a:t>!= (неравенство)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30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ECE69-5A4B-60D8-CA06-C0ED73B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FD52A-567F-3B10-4DA3-4495C051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сравнения:</a:t>
            </a:r>
            <a:endParaRPr lang="en-US" dirty="0"/>
          </a:p>
          <a:p>
            <a:r>
              <a:rPr lang="en-US" dirty="0"/>
              <a:t>== (</a:t>
            </a:r>
            <a:r>
              <a:rPr lang="en-US" dirty="0" err="1"/>
              <a:t>р</a:t>
            </a:r>
            <a:r>
              <a:rPr lang="ru-RU" dirty="0" err="1"/>
              <a:t>авенство</a:t>
            </a:r>
            <a:r>
              <a:rPr lang="ru-RU" dirty="0"/>
              <a:t>)</a:t>
            </a:r>
          </a:p>
          <a:p>
            <a:r>
              <a:rPr lang="ru-RU" dirty="0"/>
              <a:t>!= (неравенство)</a:t>
            </a:r>
          </a:p>
          <a:p>
            <a:r>
              <a:rPr lang="en-US" dirty="0"/>
              <a:t>&lt;, &gt;, &lt;=, &gt;= (</a:t>
            </a:r>
            <a:r>
              <a:rPr lang="ru-RU" dirty="0"/>
              <a:t>меньше,</a:t>
            </a:r>
            <a:r>
              <a:rPr lang="en-US" dirty="0"/>
              <a:t> </a:t>
            </a:r>
            <a:r>
              <a:rPr lang="ru-RU" dirty="0"/>
              <a:t>больше, меньше либо равно,</a:t>
            </a:r>
            <a:r>
              <a:rPr lang="en-US" dirty="0"/>
              <a:t> </a:t>
            </a:r>
            <a:r>
              <a:rPr lang="en-US" dirty="0" err="1"/>
              <a:t>б</a:t>
            </a:r>
            <a:r>
              <a:rPr lang="ru-RU" dirty="0" err="1"/>
              <a:t>ольше</a:t>
            </a:r>
            <a:r>
              <a:rPr lang="ru-RU" dirty="0"/>
              <a:t> либо равно)</a:t>
            </a:r>
          </a:p>
        </p:txBody>
      </p:sp>
    </p:spTree>
    <p:extLst>
      <p:ext uri="{BB962C8B-B14F-4D97-AF65-F5344CB8AC3E}">
        <p14:creationId xmlns:p14="http://schemas.microsoft.com/office/powerpoint/2010/main" val="34509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ECE69-5A4B-60D8-CA06-C0ED73B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FD52A-567F-3B10-4DA3-4495C051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сравнения:</a:t>
            </a:r>
            <a:endParaRPr lang="en-US" dirty="0"/>
          </a:p>
          <a:p>
            <a:r>
              <a:rPr lang="en-US" dirty="0"/>
              <a:t>== (</a:t>
            </a:r>
            <a:r>
              <a:rPr lang="en-US" dirty="0" err="1"/>
              <a:t>р</a:t>
            </a:r>
            <a:r>
              <a:rPr lang="ru-RU" dirty="0" err="1"/>
              <a:t>авенство</a:t>
            </a:r>
            <a:r>
              <a:rPr lang="ru-RU" dirty="0"/>
              <a:t>)</a:t>
            </a:r>
          </a:p>
          <a:p>
            <a:r>
              <a:rPr lang="ru-RU" dirty="0"/>
              <a:t>!= (неравенство)</a:t>
            </a:r>
          </a:p>
          <a:p>
            <a:r>
              <a:rPr lang="en-US" dirty="0"/>
              <a:t>&lt;, &gt;, &lt;=, &gt;= (</a:t>
            </a:r>
            <a:r>
              <a:rPr lang="ru-RU" dirty="0"/>
              <a:t>меньше,</a:t>
            </a:r>
            <a:r>
              <a:rPr lang="en-US" dirty="0"/>
              <a:t> </a:t>
            </a:r>
            <a:r>
              <a:rPr lang="ru-RU" dirty="0"/>
              <a:t>больше, меньше либо равно,</a:t>
            </a:r>
            <a:r>
              <a:rPr lang="en-US" dirty="0"/>
              <a:t> </a:t>
            </a:r>
            <a:r>
              <a:rPr lang="en-US" dirty="0" err="1"/>
              <a:t>б</a:t>
            </a:r>
            <a:r>
              <a:rPr lang="ru-RU" dirty="0" err="1"/>
              <a:t>ольше</a:t>
            </a:r>
            <a:r>
              <a:rPr lang="ru-RU" dirty="0"/>
              <a:t> либо равно)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Операторы сравнения могут использоваться в циклах,</a:t>
            </a:r>
            <a:r>
              <a:rPr lang="en-US" dirty="0"/>
              <a:t> </a:t>
            </a:r>
            <a:r>
              <a:rPr lang="ru-RU" dirty="0"/>
              <a:t>ветвлениях (условиях) и в других задачах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50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836E9-7B69-E725-6FC3-3670BF1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2B247-5C9B-AB62-5FAD-7474930F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56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836E9-7B69-E725-6FC3-3670BF1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2B247-5C9B-AB62-5FAD-7474930F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логических операторов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836E9-7B69-E725-6FC3-3670BF1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2B247-5C9B-AB62-5FAD-7474930F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логических операторов</a:t>
            </a:r>
            <a:r>
              <a:rPr lang="en-US" dirty="0"/>
              <a:t>:</a:t>
            </a:r>
          </a:p>
          <a:p>
            <a:r>
              <a:rPr lang="en-US" dirty="0"/>
              <a:t>! (</a:t>
            </a:r>
            <a:r>
              <a:rPr lang="ru-RU" dirty="0"/>
              <a:t>логическое отрицание, НЕ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Например:</a:t>
            </a:r>
            <a:r>
              <a:rPr lang="en-US" dirty="0"/>
              <a:t> if (!bool) std::cout &lt;&lt; “false”;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52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836E9-7B69-E725-6FC3-3670BF1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2B247-5C9B-AB62-5FAD-7474930F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логических операторов</a:t>
            </a:r>
            <a:r>
              <a:rPr lang="en-US" dirty="0"/>
              <a:t>:</a:t>
            </a:r>
          </a:p>
          <a:p>
            <a:r>
              <a:rPr lang="en-US" dirty="0"/>
              <a:t>! (</a:t>
            </a:r>
            <a:r>
              <a:rPr lang="ru-RU" dirty="0"/>
              <a:t>логическое отрицание, НЕ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Например:</a:t>
            </a:r>
            <a:r>
              <a:rPr lang="en-US" dirty="0"/>
              <a:t> if (!bool) std::cout &lt;&lt; “false”;</a:t>
            </a:r>
          </a:p>
          <a:p>
            <a:r>
              <a:rPr lang="en-US" dirty="0"/>
              <a:t>&amp;&amp; (</a:t>
            </a:r>
            <a:r>
              <a:rPr lang="en-US" dirty="0" err="1"/>
              <a:t>л</a:t>
            </a:r>
            <a:r>
              <a:rPr lang="ru-RU" dirty="0" err="1"/>
              <a:t>огическое</a:t>
            </a:r>
            <a:r>
              <a:rPr lang="ru-RU" dirty="0"/>
              <a:t> умножение И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Например:</a:t>
            </a:r>
            <a:r>
              <a:rPr lang="en-US" dirty="0"/>
              <a:t> if (a == 2 &amp;&amp; b == 3) std::cout &lt;&lt; a;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96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836E9-7B69-E725-6FC3-3670BF1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2B247-5C9B-AB62-5FAD-7474930F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логических операторов</a:t>
            </a:r>
            <a:r>
              <a:rPr lang="en-US" dirty="0"/>
              <a:t>:</a:t>
            </a:r>
          </a:p>
          <a:p>
            <a:r>
              <a:rPr lang="en-US" dirty="0"/>
              <a:t>! (</a:t>
            </a:r>
            <a:r>
              <a:rPr lang="ru-RU" dirty="0"/>
              <a:t>логическое отрицание, НЕ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Например:</a:t>
            </a:r>
            <a:r>
              <a:rPr lang="en-US" dirty="0"/>
              <a:t> if (!bool) std::cout &lt;&lt; “false”;</a:t>
            </a:r>
          </a:p>
          <a:p>
            <a:r>
              <a:rPr lang="en-US" dirty="0"/>
              <a:t>&amp;&amp; (</a:t>
            </a:r>
            <a:r>
              <a:rPr lang="en-US" dirty="0" err="1"/>
              <a:t>л</a:t>
            </a:r>
            <a:r>
              <a:rPr lang="ru-RU" dirty="0" err="1"/>
              <a:t>огическое</a:t>
            </a:r>
            <a:r>
              <a:rPr lang="ru-RU" dirty="0"/>
              <a:t> умножение И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Например:</a:t>
            </a:r>
            <a:r>
              <a:rPr lang="en-US" dirty="0"/>
              <a:t> if (a == 2 &amp;&amp; b == 3) std::cout &lt;&lt; a;</a:t>
            </a:r>
          </a:p>
          <a:p>
            <a:r>
              <a:rPr lang="en-US" dirty="0"/>
              <a:t>|| (</a:t>
            </a:r>
            <a:r>
              <a:rPr lang="ru-RU" dirty="0"/>
              <a:t>логическое сложение ИЛИ).</a:t>
            </a:r>
            <a:r>
              <a:rPr lang="en-US" dirty="0"/>
              <a:t> </a:t>
            </a:r>
            <a:r>
              <a:rPr lang="en-US" dirty="0" err="1"/>
              <a:t>Н</a:t>
            </a:r>
            <a:r>
              <a:rPr lang="ru-RU" dirty="0" err="1"/>
              <a:t>апример</a:t>
            </a:r>
            <a:r>
              <a:rPr lang="ru-RU" dirty="0"/>
              <a:t>:</a:t>
            </a:r>
            <a:r>
              <a:rPr lang="en-US" dirty="0"/>
              <a:t> if (!bool || a == 1)</a:t>
            </a:r>
          </a:p>
          <a:p>
            <a:pPr marL="0" indent="0">
              <a:buNone/>
            </a:pPr>
            <a:r>
              <a:rPr lang="en-US" dirty="0"/>
              <a:t>   std::cout &lt;&lt; “true”;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37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836E9-7B69-E725-6FC3-3670BF1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2B247-5C9B-AB62-5FAD-7474930F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Виды логических операторов</a:t>
            </a:r>
            <a:r>
              <a:rPr lang="en-US" dirty="0"/>
              <a:t>:</a:t>
            </a:r>
          </a:p>
          <a:p>
            <a:r>
              <a:rPr lang="en-US" dirty="0"/>
              <a:t>! (</a:t>
            </a:r>
            <a:r>
              <a:rPr lang="ru-RU" dirty="0"/>
              <a:t>логическое отрицание, НЕ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Например:</a:t>
            </a:r>
            <a:r>
              <a:rPr lang="en-US" dirty="0"/>
              <a:t> if (!bool) std::cout &lt;&lt; “false”;</a:t>
            </a:r>
          </a:p>
          <a:p>
            <a:r>
              <a:rPr lang="en-US" dirty="0"/>
              <a:t>&amp;&amp; (</a:t>
            </a:r>
            <a:r>
              <a:rPr lang="en-US" dirty="0" err="1"/>
              <a:t>л</a:t>
            </a:r>
            <a:r>
              <a:rPr lang="ru-RU" dirty="0" err="1"/>
              <a:t>огическое</a:t>
            </a:r>
            <a:r>
              <a:rPr lang="ru-RU" dirty="0"/>
              <a:t> умножение И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Например:</a:t>
            </a:r>
            <a:r>
              <a:rPr lang="en-US" dirty="0"/>
              <a:t> if (a == 2 &amp;&amp; b == 3) std::cout &lt;&lt; a;</a:t>
            </a:r>
          </a:p>
          <a:p>
            <a:r>
              <a:rPr lang="en-US" dirty="0"/>
              <a:t>|| (</a:t>
            </a:r>
            <a:r>
              <a:rPr lang="ru-RU" dirty="0"/>
              <a:t>логическое сложение ИЛИ).</a:t>
            </a:r>
            <a:r>
              <a:rPr lang="en-US" dirty="0"/>
              <a:t> </a:t>
            </a:r>
            <a:r>
              <a:rPr lang="en-US" dirty="0" err="1"/>
              <a:t>Н</a:t>
            </a:r>
            <a:r>
              <a:rPr lang="ru-RU" dirty="0" err="1"/>
              <a:t>апример</a:t>
            </a:r>
            <a:r>
              <a:rPr lang="ru-RU" dirty="0"/>
              <a:t>:</a:t>
            </a:r>
            <a:r>
              <a:rPr lang="en-US" dirty="0"/>
              <a:t> if (!bool || a == 1)</a:t>
            </a:r>
          </a:p>
          <a:p>
            <a:pPr marL="0" indent="0">
              <a:buNone/>
            </a:pPr>
            <a:r>
              <a:rPr lang="en-US" dirty="0"/>
              <a:t>   std::cout &lt;&lt; “true”;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Обычно логические операторы используют в условиях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6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E0A1-56C5-8198-547E-657DBA7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составного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08664-A6CE-4DED-AA44-FB2E3C34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13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6903B-7A7B-FE97-EA48-D6F00024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78" y="2766218"/>
            <a:ext cx="7625443" cy="1325563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Немного про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0572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E0A1-56C5-8198-547E-657DBA7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составного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08664-A6CE-4DED-AA44-FB2E3C34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составного присваивания: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40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E0A1-56C5-8198-547E-657DBA7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составного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08664-A6CE-4DED-AA44-FB2E3C34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составного присваивания:</a:t>
            </a:r>
            <a:endParaRPr lang="en-US" dirty="0"/>
          </a:p>
          <a:p>
            <a:r>
              <a:rPr lang="en-US" dirty="0"/>
              <a:t>a += b (a = a + b)</a:t>
            </a:r>
          </a:p>
        </p:txBody>
      </p:sp>
    </p:spTree>
    <p:extLst>
      <p:ext uri="{BB962C8B-B14F-4D97-AF65-F5344CB8AC3E}">
        <p14:creationId xmlns:p14="http://schemas.microsoft.com/office/powerpoint/2010/main" val="363379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E0A1-56C5-8198-547E-657DBA7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составного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08664-A6CE-4DED-AA44-FB2E3C34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составного присваивания:</a:t>
            </a:r>
            <a:endParaRPr lang="en-US" dirty="0"/>
          </a:p>
          <a:p>
            <a:r>
              <a:rPr lang="en-US" dirty="0"/>
              <a:t>a += b (a = a + b)</a:t>
            </a:r>
          </a:p>
          <a:p>
            <a:r>
              <a:rPr lang="en-US" dirty="0"/>
              <a:t>a -= b (a = a - b)</a:t>
            </a:r>
          </a:p>
        </p:txBody>
      </p:sp>
    </p:spTree>
    <p:extLst>
      <p:ext uri="{BB962C8B-B14F-4D97-AF65-F5344CB8AC3E}">
        <p14:creationId xmlns:p14="http://schemas.microsoft.com/office/powerpoint/2010/main" val="163163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E0A1-56C5-8198-547E-657DBA7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составного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08664-A6CE-4DED-AA44-FB2E3C34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составного присваивания:</a:t>
            </a:r>
            <a:endParaRPr lang="en-US" dirty="0"/>
          </a:p>
          <a:p>
            <a:r>
              <a:rPr lang="en-US" dirty="0"/>
              <a:t>a += b (a = a + b)</a:t>
            </a:r>
          </a:p>
          <a:p>
            <a:r>
              <a:rPr lang="en-US" dirty="0"/>
              <a:t>a -= b (a = a - b)</a:t>
            </a:r>
          </a:p>
          <a:p>
            <a:r>
              <a:rPr lang="en-US" dirty="0"/>
              <a:t>a *= b (a = a *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5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E0A1-56C5-8198-547E-657DBA7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составного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08664-A6CE-4DED-AA44-FB2E3C34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составного присваивания:</a:t>
            </a:r>
            <a:endParaRPr lang="en-US" dirty="0"/>
          </a:p>
          <a:p>
            <a:r>
              <a:rPr lang="en-US" dirty="0"/>
              <a:t>a += b (a = a + b)</a:t>
            </a:r>
          </a:p>
          <a:p>
            <a:r>
              <a:rPr lang="en-US" dirty="0"/>
              <a:t>a -= b (a = a - b)</a:t>
            </a:r>
          </a:p>
          <a:p>
            <a:r>
              <a:rPr lang="en-US" dirty="0"/>
              <a:t>a *= b (a = a * b)</a:t>
            </a:r>
          </a:p>
          <a:p>
            <a:r>
              <a:rPr lang="en-US" dirty="0"/>
              <a:t>a %= b (a = a % b)</a:t>
            </a:r>
          </a:p>
        </p:txBody>
      </p:sp>
    </p:spTree>
    <p:extLst>
      <p:ext uri="{BB962C8B-B14F-4D97-AF65-F5344CB8AC3E}">
        <p14:creationId xmlns:p14="http://schemas.microsoft.com/office/powerpoint/2010/main" val="979206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E0A1-56C5-8198-547E-657DBA7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составного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08664-A6CE-4DED-AA44-FB2E3C34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составного присваивания:</a:t>
            </a:r>
            <a:endParaRPr lang="en-US" dirty="0"/>
          </a:p>
          <a:p>
            <a:r>
              <a:rPr lang="en-US" dirty="0"/>
              <a:t>a += b (a = a + b)</a:t>
            </a:r>
          </a:p>
          <a:p>
            <a:r>
              <a:rPr lang="en-US" dirty="0"/>
              <a:t>a -= b (a = a - b)</a:t>
            </a:r>
          </a:p>
          <a:p>
            <a:r>
              <a:rPr lang="en-US" dirty="0"/>
              <a:t>a *= b (a = a * b)</a:t>
            </a:r>
          </a:p>
          <a:p>
            <a:r>
              <a:rPr lang="en-US" dirty="0"/>
              <a:t>a %= b (a = a % b)</a:t>
            </a:r>
          </a:p>
        </p:txBody>
      </p:sp>
    </p:spTree>
    <p:extLst>
      <p:ext uri="{BB962C8B-B14F-4D97-AF65-F5344CB8AC3E}">
        <p14:creationId xmlns:p14="http://schemas.microsoft.com/office/powerpoint/2010/main" val="995115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6903B-7A7B-FE97-EA48-D6F00024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78" y="2766218"/>
            <a:ext cx="7625443" cy="1325563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Ветвление или условия</a:t>
            </a:r>
          </a:p>
        </p:txBody>
      </p:sp>
    </p:spTree>
    <p:extLst>
      <p:ext uri="{BB962C8B-B14F-4D97-AF65-F5344CB8AC3E}">
        <p14:creationId xmlns:p14="http://schemas.microsoft.com/office/powerpoint/2010/main" val="1243032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DD707-210B-6C64-BF82-09FF7D55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B664B-8F4B-4193-D757-88A1235F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00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DD707-210B-6C64-BF82-09FF7D55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B664B-8F4B-4193-D757-88A1235F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ветвления </a:t>
            </a:r>
            <a:r>
              <a:rPr lang="en-US" dirty="0"/>
              <a:t>if (</a:t>
            </a:r>
            <a:r>
              <a:rPr lang="en-US" dirty="0" err="1"/>
              <a:t>е</a:t>
            </a:r>
            <a:r>
              <a:rPr lang="ru-RU" dirty="0" err="1"/>
              <a:t>сли</a:t>
            </a:r>
            <a:r>
              <a:rPr lang="ru-RU" dirty="0"/>
              <a:t>)</a:t>
            </a:r>
            <a:r>
              <a:rPr lang="en-US" dirty="0"/>
              <a:t>, else</a:t>
            </a:r>
            <a:r>
              <a:rPr lang="ru-RU" dirty="0"/>
              <a:t> (иначе)</a:t>
            </a:r>
            <a:r>
              <a:rPr lang="en-US" dirty="0"/>
              <a:t>, else if</a:t>
            </a:r>
            <a:r>
              <a:rPr lang="ru-RU" dirty="0"/>
              <a:t> (иначе если)</a:t>
            </a:r>
          </a:p>
        </p:txBody>
      </p:sp>
    </p:spTree>
    <p:extLst>
      <p:ext uri="{BB962C8B-B14F-4D97-AF65-F5344CB8AC3E}">
        <p14:creationId xmlns:p14="http://schemas.microsoft.com/office/powerpoint/2010/main" val="37067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DD707-210B-6C64-BF82-09FF7D55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B664B-8F4B-4193-D757-88A1235F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ветвления </a:t>
            </a:r>
            <a:r>
              <a:rPr lang="en-US" dirty="0"/>
              <a:t>if (</a:t>
            </a:r>
            <a:r>
              <a:rPr lang="en-US" dirty="0" err="1"/>
              <a:t>е</a:t>
            </a:r>
            <a:r>
              <a:rPr lang="ru-RU" dirty="0" err="1"/>
              <a:t>сли</a:t>
            </a:r>
            <a:r>
              <a:rPr lang="ru-RU" dirty="0"/>
              <a:t>)</a:t>
            </a:r>
            <a:r>
              <a:rPr lang="en-US" dirty="0"/>
              <a:t>, else</a:t>
            </a:r>
            <a:r>
              <a:rPr lang="ru-RU" dirty="0"/>
              <a:t> (иначе)</a:t>
            </a:r>
            <a:r>
              <a:rPr lang="en-US" dirty="0"/>
              <a:t>, else if</a:t>
            </a:r>
            <a:r>
              <a:rPr lang="ru-RU" dirty="0"/>
              <a:t> (иначе если)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Условные операторы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использу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ю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тся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для разветвления процесса вычислений на несколько направлений</a:t>
            </a:r>
          </a:p>
        </p:txBody>
      </p:sp>
    </p:spTree>
    <p:extLst>
      <p:ext uri="{BB962C8B-B14F-4D97-AF65-F5344CB8AC3E}">
        <p14:creationId xmlns:p14="http://schemas.microsoft.com/office/powerpoint/2010/main" val="394192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26459-3603-4A3D-2337-319FEA44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5C560-C7CA-15B8-9EDE-D8436C10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88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DD707-210B-6C64-BF82-09FF7D55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B664B-8F4B-4193-D757-88A1235F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ветвления </a:t>
            </a:r>
            <a:r>
              <a:rPr lang="en-US" dirty="0"/>
              <a:t>if (</a:t>
            </a:r>
            <a:r>
              <a:rPr lang="en-US" dirty="0" err="1"/>
              <a:t>е</a:t>
            </a:r>
            <a:r>
              <a:rPr lang="ru-RU" dirty="0" err="1"/>
              <a:t>сли</a:t>
            </a:r>
            <a:r>
              <a:rPr lang="ru-RU" dirty="0"/>
              <a:t>)</a:t>
            </a:r>
            <a:r>
              <a:rPr lang="en-US" dirty="0"/>
              <a:t>, else</a:t>
            </a:r>
            <a:r>
              <a:rPr lang="ru-RU" dirty="0"/>
              <a:t> (иначе)</a:t>
            </a:r>
            <a:r>
              <a:rPr lang="en-US" dirty="0"/>
              <a:t>, else if</a:t>
            </a:r>
            <a:r>
              <a:rPr lang="ru-RU" dirty="0"/>
              <a:t> (иначе если)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Условные операторы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использу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ю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тся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для разветвления процесса вычислений на несколько направлений</a:t>
            </a:r>
          </a:p>
          <a:p>
            <a:endParaRPr lang="ru-RU" dirty="0">
              <a:solidFill>
                <a:srgbClr val="333333"/>
              </a:solidFill>
              <a:latin typeface="Roboto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Roboto" panose="020F0502020204030204" pitchFamily="34" charset="0"/>
              </a:rPr>
              <a:t>Примеры</a:t>
            </a:r>
            <a:r>
              <a:rPr lang="en-US" dirty="0">
                <a:solidFill>
                  <a:srgbClr val="333333"/>
                </a:solidFill>
                <a:latin typeface="Roboto" panose="020F0502020204030204" pitchFamily="34" charset="0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48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DD707-210B-6C64-BF82-09FF7D55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B664B-8F4B-4193-D757-88A1235F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ветвления </a:t>
            </a:r>
            <a:r>
              <a:rPr lang="en-US" dirty="0"/>
              <a:t>if (</a:t>
            </a:r>
            <a:r>
              <a:rPr lang="en-US" dirty="0" err="1"/>
              <a:t>е</a:t>
            </a:r>
            <a:r>
              <a:rPr lang="ru-RU" dirty="0" err="1"/>
              <a:t>сли</a:t>
            </a:r>
            <a:r>
              <a:rPr lang="ru-RU" dirty="0"/>
              <a:t>)</a:t>
            </a:r>
            <a:r>
              <a:rPr lang="en-US" dirty="0"/>
              <a:t>, else</a:t>
            </a:r>
            <a:r>
              <a:rPr lang="ru-RU" dirty="0"/>
              <a:t> (иначе)</a:t>
            </a:r>
            <a:r>
              <a:rPr lang="en-US" dirty="0"/>
              <a:t>, else if</a:t>
            </a:r>
            <a:r>
              <a:rPr lang="ru-RU" dirty="0"/>
              <a:t> (иначе если)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Условные операторы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использу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ю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тся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для разветвления процесса вычислений на несколько направлений</a:t>
            </a:r>
          </a:p>
          <a:p>
            <a:endParaRPr lang="ru-RU" dirty="0">
              <a:solidFill>
                <a:srgbClr val="333333"/>
              </a:solidFill>
              <a:latin typeface="Roboto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Roboto" panose="020F0502020204030204" pitchFamily="34" charset="0"/>
              </a:rPr>
              <a:t>Примеры</a:t>
            </a:r>
            <a:r>
              <a:rPr lang="en-US" dirty="0">
                <a:solidFill>
                  <a:srgbClr val="333333"/>
                </a:solidFill>
                <a:latin typeface="Roboto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(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а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0)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 = 1;</a:t>
            </a:r>
          </a:p>
        </p:txBody>
      </p:sp>
    </p:spTree>
    <p:extLst>
      <p:ext uri="{BB962C8B-B14F-4D97-AF65-F5344CB8AC3E}">
        <p14:creationId xmlns:p14="http://schemas.microsoft.com/office/powerpoint/2010/main" val="328664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DD707-210B-6C64-BF82-09FF7D55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B664B-8F4B-4193-D757-88A1235F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Операторы ветвления </a:t>
            </a:r>
            <a:r>
              <a:rPr lang="en-US" dirty="0"/>
              <a:t>if (</a:t>
            </a:r>
            <a:r>
              <a:rPr lang="en-US" dirty="0" err="1"/>
              <a:t>е</a:t>
            </a:r>
            <a:r>
              <a:rPr lang="ru-RU" dirty="0" err="1"/>
              <a:t>сли</a:t>
            </a:r>
            <a:r>
              <a:rPr lang="ru-RU" dirty="0"/>
              <a:t>)</a:t>
            </a:r>
            <a:r>
              <a:rPr lang="en-US" dirty="0"/>
              <a:t>, else</a:t>
            </a:r>
            <a:r>
              <a:rPr lang="ru-RU" dirty="0"/>
              <a:t> (иначе)</a:t>
            </a:r>
            <a:r>
              <a:rPr lang="en-US" dirty="0"/>
              <a:t>, else if</a:t>
            </a:r>
            <a:r>
              <a:rPr lang="ru-RU" dirty="0"/>
              <a:t> (иначе если)</a:t>
            </a:r>
          </a:p>
          <a:p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Условные операторы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использу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ю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тся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для разветвления процесса вычислений на несколько направлений</a:t>
            </a:r>
          </a:p>
          <a:p>
            <a:endParaRPr lang="ru-RU" dirty="0">
              <a:solidFill>
                <a:srgbClr val="333333"/>
              </a:solidFill>
              <a:latin typeface="Roboto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Roboto" panose="020F0502020204030204" pitchFamily="34" charset="0"/>
              </a:rPr>
              <a:t>Примеры</a:t>
            </a:r>
            <a:r>
              <a:rPr lang="en-US" dirty="0">
                <a:solidFill>
                  <a:srgbClr val="333333"/>
                </a:solidFill>
                <a:latin typeface="Roboto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(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а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0)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 = </a:t>
            </a:r>
            <a:r>
              <a:rPr lang="en" dirty="0">
                <a:solidFill>
                  <a:srgbClr val="333333"/>
                </a:solidFill>
                <a:latin typeface="Roboto" panose="02000000000000000000" pitchFamily="2" charset="0"/>
              </a:rPr>
              <a:t>1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; else b = 2;</a:t>
            </a:r>
          </a:p>
          <a:p>
            <a:pPr marL="0" indent="0">
              <a:buNone/>
            </a:pP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if(!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bool_var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 { </a:t>
            </a:r>
          </a:p>
          <a:p>
            <a:pPr marL="0" indent="0">
              <a:buNone/>
            </a:pPr>
            <a:r>
              <a:rPr lang="en" dirty="0">
                <a:solidFill>
                  <a:srgbClr val="333333"/>
                </a:solidFill>
                <a:latin typeface="Roboto" panose="02000000000000000000" pitchFamily="2" charset="0"/>
              </a:rPr>
              <a:t>	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std::cout &lt;&lt; “Bool value – false”;</a:t>
            </a:r>
          </a:p>
          <a:p>
            <a:pPr marL="0" indent="0">
              <a:buNone/>
            </a:pP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b = 10; </a:t>
            </a:r>
          </a:p>
          <a:p>
            <a:pPr marL="0" indent="0">
              <a:buNone/>
            </a:pPr>
            <a:r>
              <a:rPr lang="en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}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lse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{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std::cout &lt;&lt; “Bool value – true”; b = 0;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}</a:t>
            </a:r>
            <a:endParaRPr lang="en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8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6E31C-50EA-1189-BB10-8668E13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BA816-9C01-27BC-498F-E488E2F7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197"/>
            <a:ext cx="10515600" cy="5369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400" b="0" dirty="0">
                <a:solidFill>
                  <a:srgbClr val="C586C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#include</a:t>
            </a:r>
            <a:r>
              <a:rPr lang="en" sz="1400" b="0" dirty="0">
                <a:solidFill>
                  <a:srgbClr val="569CD6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CE9178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&lt;iostream&gt;</a:t>
            </a:r>
            <a:endParaRPr lang="en" sz="1400" b="0" dirty="0">
              <a:solidFill>
                <a:srgbClr val="D4D4D4"/>
              </a:solidFill>
              <a:effectLst>
                <a:reflection stA="0" endPos="60000" dist="50800" dir="5400000" sy="-100000" algn="bl" rotWithShape="0"/>
              </a:effectLst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</a:br>
            <a:r>
              <a:rPr lang="en" sz="1400" b="0" dirty="0">
                <a:solidFill>
                  <a:srgbClr val="569CD6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int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DCDCAA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main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569CD6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int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a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4EC9B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std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::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cout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DCDCAA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&lt;&lt;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CE9178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"Input value for a: "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4EC9B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std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::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cin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DCDCAA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&gt;&gt;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a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b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</a:br>
            <a:r>
              <a:rPr lang="en" sz="1400" b="0" dirty="0">
                <a:solidFill>
                  <a:srgbClr val="C586C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if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(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a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&lt; </a:t>
            </a:r>
            <a:r>
              <a:rPr lang="en" sz="1400" b="0" dirty="0">
                <a:solidFill>
                  <a:srgbClr val="B5CEA8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2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4EC9B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std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::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cout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DCDCAA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&lt;&lt;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CE9178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"a &lt; 2"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} </a:t>
            </a:r>
            <a:r>
              <a:rPr lang="en" sz="1400" b="0" dirty="0">
                <a:solidFill>
                  <a:srgbClr val="C586C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else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C586C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if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(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a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== </a:t>
            </a:r>
            <a:r>
              <a:rPr lang="en" sz="1400" b="0" dirty="0">
                <a:solidFill>
                  <a:srgbClr val="B5CEA8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4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4EC9B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std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::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cout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DCDCAA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&lt;&lt;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CE9178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"a == 4"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} </a:t>
            </a:r>
            <a:r>
              <a:rPr lang="en" sz="1400" b="0" dirty="0">
                <a:solidFill>
                  <a:srgbClr val="C586C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else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4EC9B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std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::</a:t>
            </a:r>
            <a:r>
              <a:rPr lang="en" sz="1400" b="0" dirty="0">
                <a:solidFill>
                  <a:srgbClr val="9CDCFE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cout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DCDCAA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&lt;&lt;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CE9178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"..."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}</a:t>
            </a:r>
          </a:p>
          <a:p>
            <a:pPr marL="457200" lvl="1" indent="0">
              <a:buNone/>
            </a:pPr>
            <a:b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</a:br>
            <a:r>
              <a:rPr lang="en" sz="1400" b="0" dirty="0">
                <a:solidFill>
                  <a:srgbClr val="C586C0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return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B5CEA8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0</a:t>
            </a: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1400" b="0" dirty="0">
                <a:solidFill>
                  <a:srgbClr val="D4D4D4"/>
                </a:solidFill>
                <a:effectLst>
                  <a:reflection stA="0" endPos="60000" dist="50800" dir="5400000" sy="-100000" algn="bl" rotWithShape="0"/>
                </a:effectLst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>
              <a:effectLst>
                <a:reflection stA="0" endPos="60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821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FBC58-AD75-8C10-02BD-0A918D08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E3C0E-C18D-E8D4-5419-E8225E17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46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FBC58-AD75-8C10-02BD-0A918D08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E3C0E-C18D-E8D4-5419-E8225E17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</a:t>
            </a:r>
            <a:r>
              <a:rPr lang="en-US" dirty="0"/>
              <a:t>, </a:t>
            </a:r>
            <a:r>
              <a:rPr lang="ru-RU" dirty="0"/>
              <a:t>которая принимает на ввод от пользователя очки </a:t>
            </a:r>
            <a:r>
              <a:rPr lang="en-US" dirty="0"/>
              <a:t>(int score) </a:t>
            </a:r>
            <a:r>
              <a:rPr lang="ru-RU" dirty="0"/>
              <a:t>и ЕСЛИ очки составляют больше 100,</a:t>
            </a:r>
            <a:r>
              <a:rPr lang="en-US" dirty="0"/>
              <a:t> </a:t>
            </a:r>
            <a:r>
              <a:rPr lang="ru-RU" dirty="0"/>
              <a:t>то вывести слово </a:t>
            </a:r>
            <a:r>
              <a:rPr lang="en-US" dirty="0"/>
              <a:t>“WIN”, </a:t>
            </a:r>
            <a:r>
              <a:rPr lang="ru-RU" dirty="0"/>
              <a:t>а иначе </a:t>
            </a:r>
            <a:r>
              <a:rPr lang="en-US" dirty="0"/>
              <a:t>“LOSE”.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95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6903B-7A7B-FE97-EA48-D6F00024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78" y="2766218"/>
            <a:ext cx="7625443" cy="13255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Циклы или делаем одно и то же несколько раз</a:t>
            </a:r>
          </a:p>
        </p:txBody>
      </p:sp>
    </p:spTree>
    <p:extLst>
      <p:ext uri="{BB962C8B-B14F-4D97-AF65-F5344CB8AC3E}">
        <p14:creationId xmlns:p14="http://schemas.microsoft.com/office/powerpoint/2010/main" val="337364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A0D-90E3-E408-CDF1-6AA6E2DC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B2E2-447C-4024-C234-4B54E446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721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A0D-90E3-E408-CDF1-6AA6E2DC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B2E2-447C-4024-C234-4B54E446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 – это </a:t>
            </a:r>
            <a:r>
              <a:rPr lang="ru-RU" b="0" i="0" u="none" strike="noStrike" dirty="0">
                <a:effectLst/>
                <a:latin typeface="Google Sans"/>
              </a:rPr>
              <a:t>оператор языка программирования, позволяющий многократно повторять одну и ту же последовательность команд (тело цикла)</a:t>
            </a:r>
            <a:r>
              <a:rPr lang="en-US" b="0" i="0" u="none" strike="noStrike" dirty="0">
                <a:effectLst/>
                <a:latin typeface="Googl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587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A0D-90E3-E408-CDF1-6AA6E2DC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B2E2-447C-4024-C234-4B54E446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 – это </a:t>
            </a:r>
            <a:r>
              <a:rPr lang="ru-RU" b="0" i="0" u="none" strike="noStrike" dirty="0">
                <a:effectLst/>
                <a:latin typeface="Google Sans"/>
              </a:rPr>
              <a:t>оператор языка программирования, позволяющий многократно повторять одну и ту же последовательность команд (тело цикла)</a:t>
            </a:r>
            <a:r>
              <a:rPr lang="en-US" b="0" i="0" u="none" strike="noStrike" dirty="0">
                <a:effectLst/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В С++ есть </a:t>
            </a:r>
            <a:r>
              <a:rPr lang="en-US" dirty="0" err="1">
                <a:latin typeface="Google Sans"/>
              </a:rPr>
              <a:t>т</a:t>
            </a:r>
            <a:r>
              <a:rPr lang="ru-RU" dirty="0">
                <a:latin typeface="Google Sans"/>
              </a:rPr>
              <a:t>ри конструкции циклов</a:t>
            </a:r>
            <a:r>
              <a:rPr lang="en-US" dirty="0">
                <a:latin typeface="Google Sans"/>
              </a:rPr>
              <a:t>: for</a:t>
            </a:r>
            <a:r>
              <a:rPr lang="ru-RU" dirty="0">
                <a:latin typeface="Google Sans"/>
              </a:rPr>
              <a:t>,</a:t>
            </a:r>
            <a:r>
              <a:rPr lang="en-US" dirty="0">
                <a:latin typeface="Google Sans"/>
              </a:rPr>
              <a:t> while, do while.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3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26459-3603-4A3D-2337-319FEA44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5C560-C7CA-15B8-9EDE-D8436C10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арифметических операторов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607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A0D-90E3-E408-CDF1-6AA6E2DC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B2E2-447C-4024-C234-4B54E446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 – это </a:t>
            </a:r>
            <a:r>
              <a:rPr lang="ru-RU" b="0" i="0" u="none" strike="noStrike" dirty="0">
                <a:effectLst/>
                <a:latin typeface="Google Sans"/>
              </a:rPr>
              <a:t>оператор языка программирования, позволяющий многократно повторять одну и ту же последовательность команд (тело цикла)</a:t>
            </a:r>
            <a:r>
              <a:rPr lang="en-US" b="0" i="0" u="none" strike="noStrike" dirty="0">
                <a:effectLst/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В С++ есть </a:t>
            </a:r>
            <a:r>
              <a:rPr lang="en-US" dirty="0" err="1">
                <a:latin typeface="Google Sans"/>
              </a:rPr>
              <a:t>т</a:t>
            </a:r>
            <a:r>
              <a:rPr lang="ru-RU" dirty="0">
                <a:latin typeface="Google Sans"/>
              </a:rPr>
              <a:t>ри конструкции циклов</a:t>
            </a:r>
            <a:r>
              <a:rPr lang="en-US" dirty="0">
                <a:latin typeface="Google Sans"/>
              </a:rPr>
              <a:t>: for</a:t>
            </a:r>
            <a:r>
              <a:rPr lang="ru-RU" dirty="0">
                <a:latin typeface="Google Sans"/>
              </a:rPr>
              <a:t>,</a:t>
            </a:r>
            <a:r>
              <a:rPr lang="en-US" dirty="0">
                <a:latin typeface="Google Sans"/>
              </a:rPr>
              <a:t> while, do while.</a:t>
            </a:r>
          </a:p>
          <a:p>
            <a:r>
              <a:rPr lang="en-US" dirty="0" err="1"/>
              <a:t>Ц</a:t>
            </a:r>
            <a:r>
              <a:rPr lang="ru-RU" dirty="0" err="1"/>
              <a:t>иклы</a:t>
            </a:r>
            <a:r>
              <a:rPr lang="ru-RU" dirty="0"/>
              <a:t> можно использовать например при работе с массивами (но это лишь один пример,</a:t>
            </a:r>
            <a:r>
              <a:rPr lang="en-US" dirty="0"/>
              <a:t> </a:t>
            </a:r>
            <a:r>
              <a:rPr lang="ru-RU" dirty="0"/>
              <a:t>циклы нужны во многих случаях)</a:t>
            </a:r>
          </a:p>
        </p:txBody>
      </p:sp>
    </p:spTree>
    <p:extLst>
      <p:ext uri="{BB962C8B-B14F-4D97-AF65-F5344CB8AC3E}">
        <p14:creationId xmlns:p14="http://schemas.microsoft.com/office/powerpoint/2010/main" val="4029078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47454-188B-2427-EC65-637D69C8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1ADC69-16FC-1C94-FD9A-98711EC4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384300"/>
            <a:ext cx="472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9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47454-188B-2427-EC65-637D69C8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7E88B-EAFE-98D2-E8E3-63DF4F96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28" y="1384300"/>
            <a:ext cx="3987800" cy="2768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1ADC69-16FC-1C94-FD9A-98711EC40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1384300"/>
            <a:ext cx="472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4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47454-188B-2427-EC65-637D69C8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829DEF-88A4-E14D-30D3-FCA7D063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507" y="4089400"/>
            <a:ext cx="4635500" cy="2768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7E88B-EAFE-98D2-E8E3-63DF4F96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28" y="1384300"/>
            <a:ext cx="3987800" cy="2768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1ADC69-16FC-1C94-FD9A-98711EC40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28" y="1384300"/>
            <a:ext cx="472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9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6903B-7A7B-FE97-EA48-D6F00024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78" y="2068286"/>
            <a:ext cx="7625443" cy="202349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 цикла</a:t>
            </a:r>
          </a:p>
        </p:txBody>
      </p:sp>
    </p:spTree>
    <p:extLst>
      <p:ext uri="{BB962C8B-B14F-4D97-AF65-F5344CB8AC3E}">
        <p14:creationId xmlns:p14="http://schemas.microsoft.com/office/powerpoint/2010/main" val="2791490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E5CC-1488-B6F0-D10D-E3EDC44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en-US" dirty="0"/>
              <a:t> for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ru-RU" dirty="0" err="1"/>
              <a:t>w</a:t>
            </a:r>
            <a:r>
              <a:rPr lang="en-US" dirty="0" err="1"/>
              <a:t>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E4300-E9B6-2812-A6CA-5A6055B4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216"/>
            <a:ext cx="51619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endParaRPr lang="en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54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E5CC-1488-B6F0-D10D-E3EDC44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en-US" dirty="0"/>
              <a:t> for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ru-RU" dirty="0" err="1"/>
              <a:t>w</a:t>
            </a:r>
            <a:r>
              <a:rPr lang="en-US" dirty="0" err="1"/>
              <a:t>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E4300-E9B6-2812-A6CA-5A6055B4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9216"/>
            <a:ext cx="9836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1591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E5CC-1488-B6F0-D10D-E3EDC44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en-US" dirty="0"/>
              <a:t> for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ru-RU" dirty="0" err="1"/>
              <a:t>w</a:t>
            </a:r>
            <a:r>
              <a:rPr lang="en-US" dirty="0" err="1"/>
              <a:t>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E4300-E9B6-2812-A6CA-5A6055B4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9216"/>
            <a:ext cx="9836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6029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E5CC-1488-B6F0-D10D-E3EDC44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en-US" dirty="0"/>
              <a:t> for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ru-RU" dirty="0" err="1"/>
              <a:t>w</a:t>
            </a:r>
            <a:r>
              <a:rPr lang="en-US" dirty="0" err="1"/>
              <a:t>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E4300-E9B6-2812-A6CA-5A6055B4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9216"/>
            <a:ext cx="9836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 {</a:t>
            </a:r>
          </a:p>
        </p:txBody>
      </p:sp>
    </p:spTree>
    <p:extLst>
      <p:ext uri="{BB962C8B-B14F-4D97-AF65-F5344CB8AC3E}">
        <p14:creationId xmlns:p14="http://schemas.microsoft.com/office/powerpoint/2010/main" val="1972433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E5CC-1488-B6F0-D10D-E3EDC44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en-US" dirty="0"/>
              <a:t> for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ru-RU" dirty="0" err="1"/>
              <a:t>w</a:t>
            </a:r>
            <a:r>
              <a:rPr lang="en-US" dirty="0" err="1"/>
              <a:t>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E4300-E9B6-2812-A6CA-5A6055B4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9216"/>
            <a:ext cx="9836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marL="0" indent="0">
              <a:buNone/>
            </a:pP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25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26459-3603-4A3D-2337-319FEA44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5C560-C7CA-15B8-9EDE-D8436C10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арифметических операторов</a:t>
            </a:r>
            <a:r>
              <a:rPr lang="en-US" dirty="0"/>
              <a:t>:</a:t>
            </a:r>
          </a:p>
          <a:p>
            <a:r>
              <a:rPr lang="en-US" dirty="0"/>
              <a:t>+, -, =, /, *, 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135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E5CC-1488-B6F0-D10D-E3EDC44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en-US" dirty="0"/>
              <a:t>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E4300-E9B6-2812-A6CA-5A6055B4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9216"/>
            <a:ext cx="9836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marL="0" indent="0">
              <a:buNone/>
            </a:pP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6E5CC-1488-B6F0-D10D-E3EDC44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en-US" dirty="0"/>
              <a:t>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E4300-E9B6-2812-A6CA-5A6055B4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9216"/>
            <a:ext cx="9836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marL="0" indent="0">
              <a:buNone/>
            </a:pPr>
            <a:r>
              <a:rPr lang="en" sz="24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dirty="0" err="1">
                <a:latin typeface="Menlo" panose="020B0609030804020204" pitchFamily="49" charset="0"/>
              </a:rPr>
              <a:t>i</a:t>
            </a:r>
            <a:r>
              <a:rPr lang="en" sz="2400" dirty="0">
                <a:latin typeface="Menlo" panose="020B0609030804020204" pitchFamily="49" charset="0"/>
              </a:rPr>
              <a:t> – </a:t>
            </a:r>
            <a:r>
              <a:rPr lang="en" sz="2400" dirty="0" err="1">
                <a:latin typeface="Menlo" panose="020B0609030804020204" pitchFamily="49" charset="0"/>
              </a:rPr>
              <a:t>с</a:t>
            </a:r>
            <a:r>
              <a:rPr lang="ru-RU" sz="2400" dirty="0" err="1">
                <a:latin typeface="Menlo" panose="020B0609030804020204" pitchFamily="49" charset="0"/>
              </a:rPr>
              <a:t>чётчик</a:t>
            </a:r>
            <a:r>
              <a:rPr lang="ru-RU" sz="2400" dirty="0">
                <a:latin typeface="Menlo" panose="020B0609030804020204" pitchFamily="49" charset="0"/>
              </a:rPr>
              <a:t> нашего цикла,</a:t>
            </a:r>
            <a:r>
              <a:rPr lang="en" sz="2400" dirty="0">
                <a:latin typeface="Menlo" panose="020B0609030804020204" pitchFamily="49" charset="0"/>
              </a:rPr>
              <a:t> </a:t>
            </a:r>
            <a:r>
              <a:rPr lang="ru-RU" sz="2400" dirty="0">
                <a:latin typeface="Menlo" panose="020B0609030804020204" pitchFamily="49" charset="0"/>
              </a:rPr>
              <a:t>он будет управлять количеством раз выполненных действий внутри цикла</a:t>
            </a:r>
            <a:endParaRPr lang="en" sz="24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06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E48B7-3A56-B0BD-99EE-FE49574F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</a:t>
            </a:r>
            <a:r>
              <a:rPr lang="ru-RU" dirty="0" err="1"/>
              <a:t>азбираем</a:t>
            </a:r>
            <a:r>
              <a:rPr lang="ru-RU" dirty="0"/>
              <a:t>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C7CB1-9AF3-1AA5-88E9-FC7E86D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417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E48B7-3A56-B0BD-99EE-FE49574F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</a:t>
            </a:r>
            <a:r>
              <a:rPr lang="ru-RU" dirty="0" err="1"/>
              <a:t>азбираем</a:t>
            </a:r>
            <a:r>
              <a:rPr lang="ru-RU" dirty="0"/>
              <a:t>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C7CB1-9AF3-1AA5-88E9-FC7E86D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5068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E48B7-3A56-B0BD-99EE-FE49574F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</a:t>
            </a:r>
            <a:r>
              <a:rPr lang="ru-RU" dirty="0" err="1"/>
              <a:t>азбираем</a:t>
            </a:r>
            <a:r>
              <a:rPr lang="ru-RU" dirty="0"/>
              <a:t>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C7CB1-9AF3-1AA5-88E9-FC7E86D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3658168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E48B7-3A56-B0BD-99EE-FE49574F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</a:t>
            </a:r>
            <a:r>
              <a:rPr lang="ru-RU" dirty="0" err="1"/>
              <a:t>азбираем</a:t>
            </a:r>
            <a:r>
              <a:rPr lang="ru-RU" dirty="0"/>
              <a:t>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C7CB1-9AF3-1AA5-88E9-FC7E86D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break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343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E48B7-3A56-B0BD-99EE-FE49574F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</a:t>
            </a:r>
            <a:r>
              <a:rPr lang="ru-RU" dirty="0" err="1"/>
              <a:t>азбираем</a:t>
            </a:r>
            <a:r>
              <a:rPr lang="ru-RU" dirty="0"/>
              <a:t>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C7CB1-9AF3-1AA5-88E9-FC7E86D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break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"One"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two"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ru-R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произойдёт ли вывод?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status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"three 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"four"</a:t>
            </a: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ru-R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ru-RU" sz="2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произойдёт ли вывод?</a:t>
            </a:r>
            <a:endParaRPr lang="en" sz="2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10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6903B-7A7B-FE97-EA48-D6F00024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78" y="2068286"/>
            <a:ext cx="7625443" cy="202349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Открываем 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VSCode/Visual Studio </a:t>
            </a:r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пробуем на практике!</a:t>
            </a:r>
          </a:p>
        </p:txBody>
      </p:sp>
    </p:spTree>
    <p:extLst>
      <p:ext uri="{BB962C8B-B14F-4D97-AF65-F5344CB8AC3E}">
        <p14:creationId xmlns:p14="http://schemas.microsoft.com/office/powerpoint/2010/main" val="17268767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54F68-8DB3-EBE4-290E-11CF6D74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267153"/>
            <a:ext cx="9078686" cy="1325563"/>
          </a:xfrm>
        </p:spPr>
        <p:txBody>
          <a:bodyPr/>
          <a:lstStyle/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0C41E8-F17A-467F-3D87-09C9C11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2" y="2739669"/>
            <a:ext cx="1664268" cy="1664268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F93F195-0C01-BFDC-6D6B-9FFB30880DA2}"/>
              </a:ext>
            </a:extLst>
          </p:cNvPr>
          <p:cNvSpPr txBox="1">
            <a:spLocks/>
          </p:cNvSpPr>
          <p:nvPr/>
        </p:nvSpPr>
        <p:spPr>
          <a:xfrm>
            <a:off x="3630468" y="3173018"/>
            <a:ext cx="6186699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53857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26459-3603-4A3D-2337-319FEA44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5C560-C7CA-15B8-9EDE-D8436C10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арифметических операторов</a:t>
            </a:r>
            <a:r>
              <a:rPr lang="en-US" dirty="0"/>
              <a:t>:</a:t>
            </a:r>
          </a:p>
          <a:p>
            <a:r>
              <a:rPr lang="en-US" dirty="0"/>
              <a:t>+, -, =, /, *, %</a:t>
            </a:r>
          </a:p>
          <a:p>
            <a:r>
              <a:rPr lang="en-US" dirty="0"/>
              <a:t>++ (</a:t>
            </a:r>
            <a:r>
              <a:rPr lang="en-US" dirty="0" err="1"/>
              <a:t>и</a:t>
            </a:r>
            <a:r>
              <a:rPr lang="ru-RU" dirty="0" err="1"/>
              <a:t>нкремент</a:t>
            </a:r>
            <a:r>
              <a:rPr lang="ru-RU" dirty="0"/>
              <a:t>),</a:t>
            </a:r>
            <a:r>
              <a:rPr lang="en-US" dirty="0"/>
              <a:t> -- (</a:t>
            </a:r>
            <a:r>
              <a:rPr lang="en-US" dirty="0" err="1"/>
              <a:t>д</a:t>
            </a:r>
            <a:r>
              <a:rPr lang="ru-RU" dirty="0" err="1"/>
              <a:t>екремент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40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26459-3603-4A3D-2337-319FEA44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5C560-C7CA-15B8-9EDE-D8436C10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арифметических операторов</a:t>
            </a:r>
            <a:r>
              <a:rPr lang="en-US" dirty="0"/>
              <a:t>:</a:t>
            </a:r>
          </a:p>
          <a:p>
            <a:r>
              <a:rPr lang="en-US" dirty="0"/>
              <a:t>+, -, =, /, *, %</a:t>
            </a:r>
          </a:p>
          <a:p>
            <a:r>
              <a:rPr lang="en-US" dirty="0"/>
              <a:t>++ (</a:t>
            </a:r>
            <a:r>
              <a:rPr lang="en-US" dirty="0" err="1"/>
              <a:t>и</a:t>
            </a:r>
            <a:r>
              <a:rPr lang="ru-RU" dirty="0" err="1"/>
              <a:t>нкремент</a:t>
            </a:r>
            <a:r>
              <a:rPr lang="ru-RU" dirty="0"/>
              <a:t>),</a:t>
            </a:r>
            <a:r>
              <a:rPr lang="en-US" dirty="0"/>
              <a:t> -- (</a:t>
            </a:r>
            <a:r>
              <a:rPr lang="en-US" dirty="0" err="1"/>
              <a:t>д</a:t>
            </a:r>
            <a:r>
              <a:rPr lang="ru-RU" dirty="0" err="1"/>
              <a:t>екремент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Арифметические операторы могут использоваться в выражении ветвлений,  математических операциях и во многих других случаях</a:t>
            </a:r>
          </a:p>
        </p:txBody>
      </p:sp>
    </p:spTree>
    <p:extLst>
      <p:ext uri="{BB962C8B-B14F-4D97-AF65-F5344CB8AC3E}">
        <p14:creationId xmlns:p14="http://schemas.microsoft.com/office/powerpoint/2010/main" val="20164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ECE69-5A4B-60D8-CA06-C0ED73B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FD52A-567F-3B10-4DA3-4495C051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сравнения:</a:t>
            </a:r>
          </a:p>
        </p:txBody>
      </p:sp>
    </p:spTree>
    <p:extLst>
      <p:ext uri="{BB962C8B-B14F-4D97-AF65-F5344CB8AC3E}">
        <p14:creationId xmlns:p14="http://schemas.microsoft.com/office/powerpoint/2010/main" val="178301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ECE69-5A4B-60D8-CA06-C0ED73BC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FD52A-567F-3B10-4DA3-4495C051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Виды операторов сравнения:</a:t>
            </a:r>
            <a:endParaRPr lang="en-US" dirty="0"/>
          </a:p>
          <a:p>
            <a:r>
              <a:rPr lang="en-US" dirty="0"/>
              <a:t>== (</a:t>
            </a:r>
            <a:r>
              <a:rPr lang="en-US" dirty="0" err="1"/>
              <a:t>р</a:t>
            </a:r>
            <a:r>
              <a:rPr lang="ru-RU" dirty="0" err="1"/>
              <a:t>авенство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494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1416</Words>
  <Application>Microsoft Macintosh PowerPoint</Application>
  <PresentationFormat>Широкоэкранный</PresentationFormat>
  <Paragraphs>219</Paragraphs>
  <Slides>58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Google Sans</vt:lpstr>
      <vt:lpstr>Menlo</vt:lpstr>
      <vt:lpstr>Roboto</vt:lpstr>
      <vt:lpstr>Тема Office</vt:lpstr>
      <vt:lpstr>Презентация PowerPoint</vt:lpstr>
      <vt:lpstr>Немного про операторы</vt:lpstr>
      <vt:lpstr>Арифметические операторы</vt:lpstr>
      <vt:lpstr>Арифметические операторы</vt:lpstr>
      <vt:lpstr>Арифметические операторы</vt:lpstr>
      <vt:lpstr>Арифметические операторы</vt:lpstr>
      <vt:lpstr>Арифметические операторы</vt:lpstr>
      <vt:lpstr>Операторы сравнения</vt:lpstr>
      <vt:lpstr>Операторы сравнения</vt:lpstr>
      <vt:lpstr>Операторы сравнения</vt:lpstr>
      <vt:lpstr>Операторы сравнения</vt:lpstr>
      <vt:lpstr>Операторы сравнения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Логические операторы</vt:lpstr>
      <vt:lpstr>Операторы составного присваивания</vt:lpstr>
      <vt:lpstr>Операторы составного присваивания</vt:lpstr>
      <vt:lpstr>Операторы составного присваивания</vt:lpstr>
      <vt:lpstr>Операторы составного присваивания</vt:lpstr>
      <vt:lpstr>Операторы составного присваивания</vt:lpstr>
      <vt:lpstr>Операторы составного присваивания</vt:lpstr>
      <vt:lpstr>Операторы составного присваивания</vt:lpstr>
      <vt:lpstr>Ветвление или условия</vt:lpstr>
      <vt:lpstr>Оператор ветвления</vt:lpstr>
      <vt:lpstr>Оператор ветвления</vt:lpstr>
      <vt:lpstr>Оператор ветвления</vt:lpstr>
      <vt:lpstr>Оператор ветвления</vt:lpstr>
      <vt:lpstr>Оператор ветвления</vt:lpstr>
      <vt:lpstr>Оператор ветвления</vt:lpstr>
      <vt:lpstr>Рассмотрим пример</vt:lpstr>
      <vt:lpstr>Практика</vt:lpstr>
      <vt:lpstr>Практика</vt:lpstr>
      <vt:lpstr>Циклы или делаем одно и то же несколько раз</vt:lpstr>
      <vt:lpstr>Циклы</vt:lpstr>
      <vt:lpstr>Циклы</vt:lpstr>
      <vt:lpstr>Циклы</vt:lpstr>
      <vt:lpstr>Циклы</vt:lpstr>
      <vt:lpstr>Синтаксис</vt:lpstr>
      <vt:lpstr>Синтаксис</vt:lpstr>
      <vt:lpstr>Синтаксис</vt:lpstr>
      <vt:lpstr>Условие цикла</vt:lpstr>
      <vt:lpstr>Разбираем for и while</vt:lpstr>
      <vt:lpstr>Разбираем for и while</vt:lpstr>
      <vt:lpstr>Разбираем for и while</vt:lpstr>
      <vt:lpstr>Разбираем for и while</vt:lpstr>
      <vt:lpstr>Разбираем for и while</vt:lpstr>
      <vt:lpstr>Разбираем for</vt:lpstr>
      <vt:lpstr>Разбираем for</vt:lpstr>
      <vt:lpstr>Разбираем while</vt:lpstr>
      <vt:lpstr>Разбираем while</vt:lpstr>
      <vt:lpstr>Разбираем while</vt:lpstr>
      <vt:lpstr>Разбираем while</vt:lpstr>
      <vt:lpstr>Разбираем while</vt:lpstr>
      <vt:lpstr>Открываем VSCode/Visual Studio и пробуем на практике!</vt:lpstr>
      <vt:lpstr>Все лекции будут доступны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7</cp:revision>
  <dcterms:created xsi:type="dcterms:W3CDTF">2023-09-23T19:19:57Z</dcterms:created>
  <dcterms:modified xsi:type="dcterms:W3CDTF">2023-10-06T20:59:14Z</dcterms:modified>
</cp:coreProperties>
</file>