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57" r:id="rId2"/>
    <p:sldId id="306" r:id="rId3"/>
    <p:sldId id="307" r:id="rId4"/>
    <p:sldId id="308" r:id="rId5"/>
    <p:sldId id="309" r:id="rId6"/>
    <p:sldId id="310" r:id="rId7"/>
    <p:sldId id="312" r:id="rId8"/>
    <p:sldId id="311" r:id="rId9"/>
    <p:sldId id="313" r:id="rId10"/>
    <p:sldId id="314" r:id="rId11"/>
    <p:sldId id="320" r:id="rId12"/>
    <p:sldId id="315" r:id="rId13"/>
    <p:sldId id="317" r:id="rId14"/>
    <p:sldId id="318" r:id="rId15"/>
    <p:sldId id="319" r:id="rId16"/>
    <p:sldId id="322" r:id="rId17"/>
    <p:sldId id="321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4" r:id="rId29"/>
    <p:sldId id="336" r:id="rId30"/>
    <p:sldId id="335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3" r:id="rId42"/>
    <p:sldId id="354" r:id="rId43"/>
    <p:sldId id="355" r:id="rId44"/>
    <p:sldId id="356" r:id="rId45"/>
    <p:sldId id="357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338" r:id="rId59"/>
    <p:sldId id="379" r:id="rId60"/>
    <p:sldId id="380" r:id="rId61"/>
    <p:sldId id="383" r:id="rId62"/>
    <p:sldId id="384" r:id="rId63"/>
    <p:sldId id="385" r:id="rId64"/>
    <p:sldId id="386" r:id="rId65"/>
    <p:sldId id="382" r:id="rId66"/>
    <p:sldId id="337" r:id="rId67"/>
    <p:sldId id="339" r:id="rId68"/>
    <p:sldId id="340" r:id="rId69"/>
    <p:sldId id="341" r:id="rId70"/>
    <p:sldId id="374" r:id="rId71"/>
    <p:sldId id="376" r:id="rId72"/>
    <p:sldId id="377" r:id="rId73"/>
    <p:sldId id="378" r:id="rId74"/>
    <p:sldId id="305" r:id="rId7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74"/>
  </p:normalViewPr>
  <p:slideViewPr>
    <p:cSldViewPr snapToGrid="0">
      <p:cViewPr varScale="1">
        <p:scale>
          <a:sx n="109" d="100"/>
          <a:sy n="109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FB65B-BCF5-D945-A1C0-1EF9AF38E2EE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65228-9A2C-5442-918B-AC16331B3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65228-9A2C-5442-918B-AC16331B3F7B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01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65228-9A2C-5442-918B-AC16331B3F7B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14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65228-9A2C-5442-918B-AC16331B3F7B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11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65228-9A2C-5442-918B-AC16331B3F7B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71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65228-9A2C-5442-918B-AC16331B3F7B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150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65228-9A2C-5442-918B-AC16331B3F7B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41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B89F6-F72E-2CF4-C498-83C3F7EE9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E41016-D312-BDC7-4028-9352E3B5E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034F4-D17B-F61C-156B-D9E1C068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778-5440-1A48-9CB8-586E5B5EC1E0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FC43E4-3E34-F42A-35BE-3B5621ED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5F01E2-F046-309C-BFDC-490FF32C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06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0ADF4-91B0-23AA-6AB6-613252F5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05EBB4-8CC5-0AB3-3875-86D30A45E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76FA91-5858-8A96-9C3C-A6486FFE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778-5440-1A48-9CB8-586E5B5EC1E0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7A1C28-254E-4D38-1B41-90CD2012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498263-8175-E7B7-0535-6298AEC4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79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D96E4D-29C5-299E-B124-9447E8014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BFB10B-C968-C8CF-AE14-2657820A0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08BF14-3491-9A2D-E3BE-EF8406B8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778-5440-1A48-9CB8-586E5B5EC1E0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FEB75A-EA69-76CA-BD27-850DD1EA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44ED9E-28F8-16D7-5196-4B9AE814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57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655C7-E3D6-A607-56D9-2FC5ACD4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90887-513E-4A6F-3EF0-5542251B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8890B0-B7FB-2D58-3052-6C99F204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778-5440-1A48-9CB8-586E5B5EC1E0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E2A00-E344-D025-C78A-BCB37968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12D8A2-F9C8-A11B-48BA-88D102AE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54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1B619-5C6D-5EB6-0232-0BB5F823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F921EE-E3F0-0214-F65D-A9E462046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F76330-93FC-FA7C-B958-46683621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778-5440-1A48-9CB8-586E5B5EC1E0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EE1211-280F-7017-FD09-08D80D93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EE83F8-6E97-FC37-1202-BC33667D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13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92407-2C21-AD0D-61F6-676FE68E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179C30-4ED6-632A-941B-1D9C9D0E6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2C1434-7EEA-C500-63C0-1A2E6B8A4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B636A9-CBC7-E564-A5CF-9A3F5305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778-5440-1A48-9CB8-586E5B5EC1E0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C01233-D620-DD44-EE00-7357DE99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E301BF-BECF-863A-DBF9-8F4D0FE0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46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FC01A-B495-FBA8-FAB1-1E01B44B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AAF498-70D7-216E-19F9-895286A6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D5DC1A-52D5-021C-E6A1-4368B7E9C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20C039-B44A-19A4-5EA6-A61A858C5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82A4E4-770F-B93F-F0E5-124DE89CE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9CA1B8-AEC0-A5E5-462C-56C25DAA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778-5440-1A48-9CB8-586E5B5EC1E0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96BEBA-B301-7879-9B62-DCF0A52D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58E32B-7A18-26E7-6CD1-D6F9D10C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7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D3155-C73C-11BF-4DAA-1EB830B6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356853-E10F-30F6-2E72-80EDF385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778-5440-1A48-9CB8-586E5B5EC1E0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925FEF-771C-F137-AC0E-CEE09FF3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4CF0B1-149D-7AA0-D13A-83328297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8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D3A213-49C2-46BC-38E2-908D6F94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778-5440-1A48-9CB8-586E5B5EC1E0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0B64BD-A7A8-2F0E-7CA6-49FB0DD7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551BA6-6327-C4B1-317B-DB6F1FE5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91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00104-DD74-14C7-E1FE-3A853DA2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7CDA6-8D1B-3830-F49F-DA7A7735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36447D-38B8-C145-217F-7F597F8CB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3A3A2D-13CF-04A5-BB1F-3310B56E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778-5440-1A48-9CB8-586E5B5EC1E0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8ECAEE-C5B2-9E11-58EE-4942B763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63F3D6-F4C7-A97C-DD9F-2F4237EE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51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862AA-60D5-9457-1982-5F8E8C67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BE9D53-A2C8-BC8B-170F-750FAF311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E3D1F1-4390-26A7-E93A-D88F8AC9B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B5A816-095E-FEB4-3EF2-5F296F2F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778-5440-1A48-9CB8-586E5B5EC1E0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ED7047-8352-3FA4-E976-F7A2D5A3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84B49E-A7C9-C515-B5FF-1E35FFC4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60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BE146-0D60-5E2A-7179-84CCD1DE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EFDAE2-E754-7B8B-9E31-047F1423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19505F-3470-A19F-DC29-1F6335E86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1778-5440-1A48-9CB8-586E5B5EC1E0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5EE9E8-5050-6693-35E8-2E0747501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D7AE83-0178-F009-252A-7B3261C39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89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>
            <a:extLst>
              <a:ext uri="{FF2B5EF4-FFF2-40B4-BE49-F238E27FC236}">
                <a16:creationId xmlns:a16="http://schemas.microsoft.com/office/drawing/2014/main" id="{552B05A6-8781-FD3E-1FA3-FC8D81AC0331}"/>
              </a:ext>
            </a:extLst>
          </p:cNvPr>
          <p:cNvSpPr txBox="1"/>
          <p:nvPr/>
        </p:nvSpPr>
        <p:spPr>
          <a:xfrm>
            <a:off x="817416" y="-464374"/>
            <a:ext cx="10557165" cy="7786747"/>
          </a:xfrm>
          <a:prstGeom prst="rect">
            <a:avLst/>
          </a:prstGeom>
          <a:ln w="22225">
            <a:solidFill>
              <a:schemeClr val="accent1">
                <a:shade val="15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0000" b="1" dirty="0">
                <a:solidFill>
                  <a:srgbClr val="7030A0">
                    <a:alpha val="14287"/>
                  </a:srgbClr>
                </a:solidFill>
              </a:rPr>
              <a:t>С++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58B3056-C433-72B2-DB39-4B72F897669D}"/>
              </a:ext>
            </a:extLst>
          </p:cNvPr>
          <p:cNvSpPr>
            <a:spLocks noGrp="1"/>
          </p:cNvSpPr>
          <p:nvPr/>
        </p:nvSpPr>
        <p:spPr>
          <a:xfrm>
            <a:off x="3905194" y="3131049"/>
            <a:ext cx="4381612" cy="5959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Массивы и функции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C4CA553-B62D-CEFB-1DCB-EF5DA0623C9F}"/>
              </a:ext>
            </a:extLst>
          </p:cNvPr>
          <p:cNvSpPr>
            <a:spLocks noGrp="1"/>
          </p:cNvSpPr>
          <p:nvPr/>
        </p:nvSpPr>
        <p:spPr>
          <a:xfrm>
            <a:off x="9219138" y="6117570"/>
            <a:ext cx="2551522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Майоров Василий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9EF6EAF-B3FD-E715-B8DE-C7F1082D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650" y="5642515"/>
            <a:ext cx="475055" cy="475055"/>
          </a:xfrm>
          <a:prstGeom prst="rect">
            <a:avLst/>
          </a:prstGeom>
        </p:spPr>
      </p:pic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B4BE6A43-7764-4E62-17EA-A12C602BA993}"/>
              </a:ext>
            </a:extLst>
          </p:cNvPr>
          <p:cNvSpPr txBox="1">
            <a:spLocks/>
          </p:cNvSpPr>
          <p:nvPr/>
        </p:nvSpPr>
        <p:spPr>
          <a:xfrm>
            <a:off x="10004705" y="5701433"/>
            <a:ext cx="1765955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F</a:t>
            </a:r>
            <a:r>
              <a:rPr lang="en-US" dirty="0"/>
              <a:t>loyzenCode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F5F01C2-CD78-3709-7D1A-2695AB40DE1E}"/>
              </a:ext>
            </a:extLst>
          </p:cNvPr>
          <p:cNvSpPr/>
          <p:nvPr/>
        </p:nvSpPr>
        <p:spPr>
          <a:xfrm>
            <a:off x="191031" y="166256"/>
            <a:ext cx="11809937" cy="6525489"/>
          </a:xfrm>
          <a:prstGeom prst="rect">
            <a:avLst/>
          </a:prstGeom>
          <a:noFill/>
          <a:ln w="12700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2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9D7B9B-1A6B-8F84-8E8F-6DFF3AE2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5721"/>
            <a:ext cx="12192000" cy="64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9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790" y="3084452"/>
            <a:ext cx="2982420" cy="689096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70355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4855D-7812-EEBC-260C-644F16EF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19031-0CD9-2349-D418-CFF409A00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97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4855D-7812-EEBC-260C-644F16EF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19031-0CD9-2349-D418-CFF409A00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массив целых чисел из 10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356828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4855D-7812-EEBC-260C-644F16EF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19031-0CD9-2349-D418-CFF409A00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массив целых чисел из 10 элементов</a:t>
            </a:r>
          </a:p>
          <a:p>
            <a:r>
              <a:rPr lang="ru-RU" dirty="0"/>
              <a:t>Заполнить массив</a:t>
            </a:r>
          </a:p>
        </p:txBody>
      </p:sp>
    </p:spTree>
    <p:extLst>
      <p:ext uri="{BB962C8B-B14F-4D97-AF65-F5344CB8AC3E}">
        <p14:creationId xmlns:p14="http://schemas.microsoft.com/office/powerpoint/2010/main" val="278395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4855D-7812-EEBC-260C-644F16EF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19031-0CD9-2349-D418-CFF409A00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массив целых чисел из 10 элементов</a:t>
            </a:r>
          </a:p>
          <a:p>
            <a:r>
              <a:rPr lang="ru-RU" dirty="0"/>
              <a:t>Заполнить массив</a:t>
            </a:r>
          </a:p>
          <a:p>
            <a:r>
              <a:rPr lang="ru-RU" dirty="0"/>
              <a:t>Вывести каждый элемент через пробел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270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790" y="3084452"/>
            <a:ext cx="2982420" cy="689096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661552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D2BAB-6BB5-4E2B-26D4-2EB0D094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функции и зачем они нужны?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89089-D588-8E29-3842-D493A742C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74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D2BAB-6BB5-4E2B-26D4-2EB0D094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функции и зачем они нужны?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89089-D588-8E29-3842-D493A742C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– это участок кода, который может быть вызван из других частей программы. Функция может принимать аргументы и возвращать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912498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D2BAB-6BB5-4E2B-26D4-2EB0D094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функции и зачем они нужны?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89089-D588-8E29-3842-D493A742C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– это участок кода, который может быть вызван из других частей программы. Функция может принимать аргументы и возвращать значение</a:t>
            </a:r>
          </a:p>
          <a:p>
            <a:r>
              <a:rPr lang="ru-RU" dirty="0"/>
              <a:t>Функция используется для выполнения определенного действия, которое может повторяться многократно в программе.</a:t>
            </a:r>
            <a:r>
              <a:rPr lang="en-US" dirty="0"/>
              <a:t> </a:t>
            </a:r>
            <a:r>
              <a:rPr lang="ru-RU" dirty="0"/>
              <a:t>Чтобы избежать </a:t>
            </a:r>
            <a:r>
              <a:rPr lang="ru-RU" dirty="0" err="1"/>
              <a:t>переиспользуемого</a:t>
            </a:r>
            <a:r>
              <a:rPr lang="ru-RU" dirty="0"/>
              <a:t> участка кода можно использовать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91078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656" y="3137837"/>
            <a:ext cx="3006687" cy="582326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Массивы</a:t>
            </a:r>
          </a:p>
        </p:txBody>
      </p:sp>
    </p:spTree>
    <p:extLst>
      <p:ext uri="{BB962C8B-B14F-4D97-AF65-F5344CB8AC3E}">
        <p14:creationId xmlns:p14="http://schemas.microsoft.com/office/powerpoint/2010/main" val="245873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742" y="3084452"/>
            <a:ext cx="8288516" cy="689096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Объявление и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3724877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13C38-4BD5-E262-5816-8D64F08A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5DFF6C-34CC-0149-2976-1D5EE637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72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13C38-4BD5-E262-5816-8D64F08A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5DFF6C-34CC-0149-2976-1D5EE637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написать полноценную функцию,</a:t>
            </a:r>
            <a:r>
              <a:rPr lang="en-US" dirty="0"/>
              <a:t> </a:t>
            </a:r>
            <a:r>
              <a:rPr lang="ru-RU" dirty="0"/>
              <a:t>нужно её объявить, а затем реализовать её.</a:t>
            </a:r>
          </a:p>
        </p:txBody>
      </p:sp>
    </p:spTree>
    <p:extLst>
      <p:ext uri="{BB962C8B-B14F-4D97-AF65-F5344CB8AC3E}">
        <p14:creationId xmlns:p14="http://schemas.microsoft.com/office/powerpoint/2010/main" val="4204755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13C38-4BD5-E262-5816-8D64F08A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5DFF6C-34CC-0149-2976-1D5EE637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написать полноценную функцию,</a:t>
            </a:r>
            <a:r>
              <a:rPr lang="en-US" dirty="0"/>
              <a:t> </a:t>
            </a:r>
            <a:r>
              <a:rPr lang="ru-RU" dirty="0"/>
              <a:t>нужно её объявить, а затем реализовать её.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Объявление функции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35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13C38-4BD5-E262-5816-8D64F08A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5DFF6C-34CC-0149-2976-1D5EE637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написать полноценную функцию,</a:t>
            </a:r>
            <a:r>
              <a:rPr lang="en-US" dirty="0"/>
              <a:t> </a:t>
            </a:r>
            <a:r>
              <a:rPr lang="ru-RU" dirty="0"/>
              <a:t>нужно её объявить, а затем реализовать её.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Объявление функции</a:t>
            </a:r>
          </a:p>
          <a:p>
            <a:pPr marL="0" indent="0">
              <a:buNone/>
            </a:pPr>
            <a:endParaRPr lang="ru-RU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реализация функции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"foo function work!"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35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3D2A3-092B-BC14-4FE3-E5CC7EF7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Обычная структура для простых программ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91D141-3A87-E33D-B2A4-C7B71EF24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9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3D2A3-092B-BC14-4FE3-E5CC7EF7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Обычная структура для простых программ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91D141-3A87-E33D-B2A4-C7B71EF24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Объявление функции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ru-R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foo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реализация функции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"foo function work!"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0422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589" y="2376133"/>
            <a:ext cx="9896821" cy="210573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Почему стоит придерживаться сначала объявления,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потом реализации?</a:t>
            </a:r>
          </a:p>
        </p:txBody>
      </p:sp>
    </p:spTree>
    <p:extLst>
      <p:ext uri="{BB962C8B-B14F-4D97-AF65-F5344CB8AC3E}">
        <p14:creationId xmlns:p14="http://schemas.microsoft.com/office/powerpoint/2010/main" val="3427336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105BB5-CF77-4AC8-5410-F6816CDD3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91" y="0"/>
            <a:ext cx="3555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03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105BB5-CF77-4AC8-5410-F6816CDD3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91" y="0"/>
            <a:ext cx="3555765" cy="68580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BAA13A-A4B5-511E-1607-5CFD149CE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156" y="0"/>
            <a:ext cx="364368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041E31-28B1-0912-4BFB-D628AAC57CE6}"/>
              </a:ext>
            </a:extLst>
          </p:cNvPr>
          <p:cNvSpPr txBox="1"/>
          <p:nvPr/>
        </p:nvSpPr>
        <p:spPr>
          <a:xfrm>
            <a:off x="5523053" y="127322"/>
            <a:ext cx="11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*.h/*.</a:t>
            </a:r>
            <a:r>
              <a:rPr lang="en-US" b="1" dirty="0" err="1">
                <a:solidFill>
                  <a:schemeClr val="bg1"/>
                </a:solidFill>
              </a:rPr>
              <a:t>hpp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30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F34C4-BE25-7E9B-6FFE-97AA9373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массив и зачем он нужен?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1A6236-683D-5E33-C616-233CCD543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996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105BB5-CF77-4AC8-5410-F6816CDD3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91" y="0"/>
            <a:ext cx="3555765" cy="68580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BAA13A-A4B5-511E-1607-5CFD149CE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156" y="0"/>
            <a:ext cx="3643688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C18DB6-15C3-A728-FC76-981C3FE3F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844" y="0"/>
            <a:ext cx="339340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D43E27-C743-15A9-AAF9-EDE2CD36EE22}"/>
              </a:ext>
            </a:extLst>
          </p:cNvPr>
          <p:cNvSpPr txBox="1"/>
          <p:nvPr/>
        </p:nvSpPr>
        <p:spPr>
          <a:xfrm>
            <a:off x="9245042" y="83481"/>
            <a:ext cx="73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*.</a:t>
            </a:r>
            <a:r>
              <a:rPr lang="en-US" b="1" dirty="0" err="1">
                <a:solidFill>
                  <a:schemeClr val="bg1"/>
                </a:solidFill>
              </a:rPr>
              <a:t>cpp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6AC54-79BA-2DC1-9416-A6C2270A2AE9}"/>
              </a:ext>
            </a:extLst>
          </p:cNvPr>
          <p:cNvSpPr txBox="1"/>
          <p:nvPr/>
        </p:nvSpPr>
        <p:spPr>
          <a:xfrm>
            <a:off x="5349433" y="108560"/>
            <a:ext cx="14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*.h/*.</a:t>
            </a:r>
            <a:r>
              <a:rPr lang="en-US" b="1" dirty="0" err="1">
                <a:solidFill>
                  <a:schemeClr val="bg1"/>
                </a:solidFill>
              </a:rPr>
              <a:t>hpp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29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589" y="2376133"/>
            <a:ext cx="9896821" cy="210573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Параметры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377564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CAC17-B658-796F-80B5-D4E2ACE0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DCDBB8-4A1E-1F78-8959-D7A3E08D7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507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CAC17-B658-796F-80B5-D4E2ACE0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DCDBB8-4A1E-1F78-8959-D7A3E08D7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Параметр функции - это значение, передаваемое функции (или методу) при вызове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511640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CAC17-B658-796F-80B5-D4E2ACE0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DCDBB8-4A1E-1F78-8959-D7A3E08D7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Параметр функции - это значение, передаваемое функции (или методу) при вызове функции.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  <a:r>
              <a:rPr lang="ru-R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int a -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это параметр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 value =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7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8AC81-97FF-D857-D3ED-3309ED79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параметров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A2B31-7AF7-93E7-5E8A-06FF740B0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237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8AC81-97FF-D857-D3ED-3309ED79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параметров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A2B31-7AF7-93E7-5E8A-06FF740B0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ch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936019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8AC81-97FF-D857-D3ED-3309ED79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параметров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A2B31-7AF7-93E7-5E8A-06FF740B0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ch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 value = 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47646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8AC81-97FF-D857-D3ED-3309ED79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параметров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A2B31-7AF7-93E7-5E8A-06FF740B0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ch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 value = 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ch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value = 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ch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21256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8AC81-97FF-D857-D3ED-3309ED79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параметров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A2B31-7AF7-93E7-5E8A-06FF740B0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ch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 value = 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ch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value = 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ch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value = 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217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F34C4-BE25-7E9B-6FFE-97AA9373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массив и зачем он нужен?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1A6236-683D-5E33-C616-233CCD543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Массив – это упорядоченный набор элементов, каждый из которых хранит одно значение, идентифицируемое с помощью одного или нескольких индексов.</a:t>
            </a:r>
          </a:p>
        </p:txBody>
      </p:sp>
    </p:spTree>
    <p:extLst>
      <p:ext uri="{BB962C8B-B14F-4D97-AF65-F5344CB8AC3E}">
        <p14:creationId xmlns:p14="http://schemas.microsoft.com/office/powerpoint/2010/main" val="1560669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3EBB2-D2A3-C2E5-8F9C-5D6EE885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87D75-4311-9E22-AF0F-3DBA6F07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64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3EBB2-D2A3-C2E5-8F9C-5D6EE885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87D75-4311-9E22-AF0F-3DBA6F07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years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7477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3EBB2-D2A3-C2E5-8F9C-5D6EE885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87D75-4311-9E22-AF0F-3DBA6F07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years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"Name: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761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3EBB2-D2A3-C2E5-8F9C-5D6EE885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87D75-4311-9E22-AF0F-3DBA6F07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years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"Name: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Years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years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903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589" y="2376133"/>
            <a:ext cx="9896821" cy="210573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Перегрузка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3533368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D40DE-8239-0224-5C8D-1355E703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C750E-951D-B035-9FE9-407DC722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751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D40DE-8239-0224-5C8D-1355E703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C750E-951D-B035-9FE9-407DC722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u="none" strike="noStrike" dirty="0">
                <a:effectLst/>
                <a:latin typeface="Google Sans"/>
              </a:rPr>
              <a:t>В широком смысле перегрузка (</a:t>
            </a:r>
            <a:r>
              <a:rPr lang="en" b="0" i="0" u="none" strike="noStrike" dirty="0">
                <a:effectLst/>
                <a:latin typeface="Google Sans"/>
              </a:rPr>
              <a:t>overloading) — </a:t>
            </a:r>
            <a:r>
              <a:rPr lang="ru-RU" b="0" i="0" u="none" strike="noStrike" dirty="0">
                <a:effectLst/>
                <a:latin typeface="Google Sans"/>
              </a:rPr>
              <a:t>это возможность одновременно использовать несколько функций с одним именем. Компилятор различает их благодаря тому, что они имеют разный набор параметров. В точке вызова компилятор анализирует типы аргументов и определяет, какая конкретно функция должна быть вызвана.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3859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D40DE-8239-0224-5C8D-1355E703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C750E-951D-B035-9FE9-407DC722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u="none" strike="noStrike" dirty="0">
                <a:effectLst/>
                <a:latin typeface="Google Sans"/>
              </a:rPr>
              <a:t>В широком смысле перегрузка (</a:t>
            </a:r>
            <a:r>
              <a:rPr lang="en" b="0" i="0" u="none" strike="noStrike" dirty="0">
                <a:effectLst/>
                <a:latin typeface="Google Sans"/>
              </a:rPr>
              <a:t>overloading) — </a:t>
            </a:r>
            <a:r>
              <a:rPr lang="ru-RU" b="0" i="0" u="none" strike="noStrike" dirty="0">
                <a:effectLst/>
                <a:latin typeface="Google Sans"/>
              </a:rPr>
              <a:t>это возможность одновременно использовать несколько функций с одним именем. Компилятор различает их благодаря тому, что они имеют разный набор параметров. В точке вызова компилятор анализирует типы аргументов и определяет, какая конкретно функция должна быть вызвана.</a:t>
            </a:r>
          </a:p>
          <a:p>
            <a:r>
              <a:rPr lang="ru-RU" dirty="0">
                <a:latin typeface="Google Sans"/>
              </a:rPr>
              <a:t>Перегрузка может понадобиться,</a:t>
            </a:r>
            <a:r>
              <a:rPr lang="en-US" dirty="0">
                <a:latin typeface="Google Sans"/>
              </a:rPr>
              <a:t> </a:t>
            </a:r>
            <a:r>
              <a:rPr lang="ru-RU" dirty="0">
                <a:latin typeface="Google Sans"/>
              </a:rPr>
              <a:t>когда нам нужна функция</a:t>
            </a:r>
            <a:r>
              <a:rPr lang="en-US" dirty="0">
                <a:latin typeface="Google Sans"/>
              </a:rPr>
              <a:t>, </a:t>
            </a:r>
            <a:r>
              <a:rPr lang="ru-RU" dirty="0">
                <a:latin typeface="Google Sans"/>
              </a:rPr>
              <a:t>которая будет работать с разным количеством параметров и разными типами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6821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EA457-6276-4B42-A933-58D76880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ример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182C7-A5DF-E49F-076A-F7A135BD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4426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EA457-6276-4B42-A933-58D76880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ример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182C7-A5DF-E49F-076A-F7A135BD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4EC9B0"/>
                </a:solidFill>
                <a:latin typeface="Menlo" panose="020B0609030804020204" pitchFamily="49" charset="0"/>
              </a:rPr>
              <a:t>    </a:t>
            </a: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F34C4-BE25-7E9B-6FFE-97AA9373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массив и зачем он нужен?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1A6236-683D-5E33-C616-233CCD543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Массив – это упорядоченный набор элементов, каждый из которых хранит одно значение, идентифицируемое с помощью одного или нескольких индексов.</a:t>
            </a:r>
            <a:endParaRPr lang="en-US" dirty="0"/>
          </a:p>
          <a:p>
            <a:r>
              <a:rPr lang="en-US" dirty="0" err="1"/>
              <a:t>М</a:t>
            </a:r>
            <a:r>
              <a:rPr lang="ru-RU" dirty="0" err="1"/>
              <a:t>ассивы</a:t>
            </a:r>
            <a:r>
              <a:rPr lang="ru-RU" dirty="0"/>
              <a:t> нужны в тех случаях</a:t>
            </a:r>
            <a:r>
              <a:rPr lang="en-US" dirty="0"/>
              <a:t>, </a:t>
            </a:r>
            <a:r>
              <a:rPr lang="en-US" dirty="0" err="1"/>
              <a:t>ко</a:t>
            </a:r>
            <a:r>
              <a:rPr lang="ru-RU" dirty="0" err="1"/>
              <a:t>гда</a:t>
            </a:r>
            <a:r>
              <a:rPr lang="ru-RU" dirty="0"/>
              <a:t> нам нужно хранить несколько элементов или значений в одной переменной.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42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EA457-6276-4B42-A933-58D76880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ример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182C7-A5DF-E49F-076A-F7A135BD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4EC9B0"/>
                </a:solidFill>
                <a:latin typeface="Menlo" panose="020B0609030804020204" pitchFamily="49" charset="0"/>
              </a:rPr>
              <a:t>    </a:t>
            </a: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4EC9B0"/>
                </a:solidFill>
                <a:latin typeface="Menlo" panose="020B0609030804020204" pitchFamily="49" charset="0"/>
              </a:rPr>
              <a:t>    </a:t>
            </a: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801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EA457-6276-4B42-A933-58D76880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ример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182C7-A5DF-E49F-076A-F7A135BD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4EC9B0"/>
                </a:solidFill>
                <a:latin typeface="Menlo" panose="020B0609030804020204" pitchFamily="49" charset="0"/>
              </a:rPr>
              <a:t>    </a:t>
            </a: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4EC9B0"/>
                </a:solidFill>
                <a:latin typeface="Menlo" panose="020B0609030804020204" pitchFamily="49" charset="0"/>
              </a:rPr>
              <a:t>    </a:t>
            </a: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  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987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EA457-6276-4B42-A933-58D76880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ример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182C7-A5DF-E49F-076A-F7A135BDF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6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4EC9B0"/>
                </a:solidFill>
                <a:latin typeface="Menlo" panose="020B0609030804020204" pitchFamily="49" charset="0"/>
              </a:rPr>
              <a:t>    </a:t>
            </a: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4EC9B0"/>
                </a:solidFill>
                <a:latin typeface="Menlo" panose="020B0609030804020204" pitchFamily="49" charset="0"/>
              </a:rPr>
              <a:t>    </a:t>
            </a: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  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A7B8071-92C2-50FE-D8F0-4AAB5916DB4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686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4949DA-75D8-D2BD-E3A8-C11401A6979A}"/>
              </a:ext>
            </a:extLst>
          </p:cNvPr>
          <p:cNvSpPr txBox="1"/>
          <p:nvPr/>
        </p:nvSpPr>
        <p:spPr>
          <a:xfrm>
            <a:off x="6713317" y="2570133"/>
            <a:ext cx="510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746036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EA457-6276-4B42-A933-58D76880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ример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182C7-A5DF-E49F-076A-F7A135BDF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6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4EC9B0"/>
                </a:solidFill>
                <a:latin typeface="Menlo" panose="020B0609030804020204" pitchFamily="49" charset="0"/>
              </a:rPr>
              <a:t>    </a:t>
            </a: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4EC9B0"/>
                </a:solidFill>
                <a:latin typeface="Menlo" panose="020B0609030804020204" pitchFamily="49" charset="0"/>
              </a:rPr>
              <a:t>    </a:t>
            </a: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  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A7B8071-92C2-50FE-D8F0-4AAB5916DB4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686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4949DA-75D8-D2BD-E3A8-C11401A6979A}"/>
              </a:ext>
            </a:extLst>
          </p:cNvPr>
          <p:cNvSpPr txBox="1"/>
          <p:nvPr/>
        </p:nvSpPr>
        <p:spPr>
          <a:xfrm>
            <a:off x="6713317" y="2570133"/>
            <a:ext cx="510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399260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EA457-6276-4B42-A933-58D76880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ример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182C7-A5DF-E49F-076A-F7A135BDF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6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4EC9B0"/>
                </a:solidFill>
                <a:latin typeface="Menlo" panose="020B0609030804020204" pitchFamily="49" charset="0"/>
              </a:rPr>
              <a:t>    </a:t>
            </a: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4EC9B0"/>
                </a:solidFill>
                <a:latin typeface="Menlo" panose="020B0609030804020204" pitchFamily="49" charset="0"/>
              </a:rPr>
              <a:t>    </a:t>
            </a: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  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A7B8071-92C2-50FE-D8F0-4AAB5916DB4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686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4949DA-75D8-D2BD-E3A8-C11401A6979A}"/>
              </a:ext>
            </a:extLst>
          </p:cNvPr>
          <p:cNvSpPr txBox="1"/>
          <p:nvPr/>
        </p:nvSpPr>
        <p:spPr>
          <a:xfrm>
            <a:off x="6713317" y="2570133"/>
            <a:ext cx="5104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double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3.141592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6485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EA457-6276-4B42-A933-58D76880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ример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182C7-A5DF-E49F-076A-F7A135BDF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6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4EC9B0"/>
                </a:solidFill>
                <a:latin typeface="Menlo" panose="020B0609030804020204" pitchFamily="49" charset="0"/>
              </a:rPr>
              <a:t>    </a:t>
            </a: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4EC9B0"/>
                </a:solidFill>
                <a:latin typeface="Menlo" panose="020B0609030804020204" pitchFamily="49" charset="0"/>
              </a:rPr>
              <a:t>    </a:t>
            </a: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  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A7B8071-92C2-50FE-D8F0-4AAB5916DB4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686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4949DA-75D8-D2BD-E3A8-C11401A6979A}"/>
              </a:ext>
            </a:extLst>
          </p:cNvPr>
          <p:cNvSpPr txBox="1"/>
          <p:nvPr/>
        </p:nvSpPr>
        <p:spPr>
          <a:xfrm>
            <a:off x="6713317" y="2570133"/>
            <a:ext cx="5104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double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3.141592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356662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EA457-6276-4B42-A933-58D76880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ример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182C7-A5DF-E49F-076A-F7A135BDF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6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4EC9B0"/>
                </a:solidFill>
                <a:latin typeface="Menlo" panose="020B0609030804020204" pitchFamily="49" charset="0"/>
              </a:rPr>
              <a:t>    </a:t>
            </a: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4EC9B0"/>
                </a:solidFill>
                <a:latin typeface="Menlo" panose="020B0609030804020204" pitchFamily="49" charset="0"/>
              </a:rPr>
              <a:t>    </a:t>
            </a: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  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A7B8071-92C2-50FE-D8F0-4AAB5916DB4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686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4949DA-75D8-D2BD-E3A8-C11401A6979A}"/>
              </a:ext>
            </a:extLst>
          </p:cNvPr>
          <p:cNvSpPr txBox="1"/>
          <p:nvPr/>
        </p:nvSpPr>
        <p:spPr>
          <a:xfrm>
            <a:off x="6713317" y="2570133"/>
            <a:ext cx="5104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double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3.141592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foo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870908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EA457-6276-4B42-A933-58D76880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ример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182C7-A5DF-E49F-076A-F7A135BDF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6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4EC9B0"/>
                </a:solidFill>
                <a:latin typeface="Menlo" panose="020B0609030804020204" pitchFamily="49" charset="0"/>
              </a:rPr>
              <a:t>    </a:t>
            </a: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4EC9B0"/>
                </a:solidFill>
                <a:latin typeface="Menlo" panose="020B0609030804020204" pitchFamily="49" charset="0"/>
              </a:rPr>
              <a:t>    </a:t>
            </a: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  std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1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A7B8071-92C2-50FE-D8F0-4AAB5916DB4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686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4949DA-75D8-D2BD-E3A8-C11401A6979A}"/>
              </a:ext>
            </a:extLst>
          </p:cNvPr>
          <p:cNvSpPr txBox="1"/>
          <p:nvPr/>
        </p:nvSpPr>
        <p:spPr>
          <a:xfrm>
            <a:off x="6713317" y="2570133"/>
            <a:ext cx="5104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double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3.141592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foo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dirty="0">
                <a:solidFill>
                  <a:srgbClr val="DCDCAA"/>
                </a:solidFill>
                <a:latin typeface="Menlo" panose="020B0609030804020204" pitchFamily="49" charset="0"/>
              </a:rPr>
              <a:t>   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0903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790" y="3084452"/>
            <a:ext cx="2982420" cy="689096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41870700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13A64-183A-02D9-3AF8-9D75ED54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за функция?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F5305-7F29-D4ED-B27D-14E080451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27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39" y="3084452"/>
            <a:ext cx="9450722" cy="689096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Объявление и инициализация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38814524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13A64-183A-02D9-3AF8-9D75ED54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за функция?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F5305-7F29-D4ED-B27D-14E080451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42" y="1468176"/>
            <a:ext cx="10515600" cy="52235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sz="1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triangle_area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sz="1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  <a:b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1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7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triangle_area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sz="1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7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4150992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13A64-183A-02D9-3AF8-9D75ED54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за функция?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F5305-7F29-D4ED-B27D-14E080451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42" y="1468176"/>
            <a:ext cx="10515600" cy="52235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sz="1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triangle_area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sz="1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  <a:b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1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7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triangle_area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sz="1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7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" sz="2400" dirty="0"/>
              <a:t>undefined behavior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382502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8C280-7BDE-F234-8778-792C5717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704" y="696191"/>
            <a:ext cx="9116592" cy="415636"/>
          </a:xfrm>
        </p:spPr>
        <p:txBody>
          <a:bodyPr>
            <a:noAutofit/>
          </a:bodyPr>
          <a:lstStyle/>
          <a:p>
            <a:r>
              <a:rPr lang="en" sz="4000" dirty="0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clang++ </a:t>
            </a:r>
            <a:r>
              <a:rPr lang="en" sz="4000" dirty="0" err="1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test.cpp</a:t>
            </a:r>
            <a:r>
              <a:rPr lang="en" sz="4000" dirty="0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 -</a:t>
            </a:r>
            <a:r>
              <a:rPr lang="en" sz="4000" dirty="0" err="1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Weverything</a:t>
            </a:r>
            <a:br>
              <a:rPr lang="en" sz="4000" dirty="0">
                <a:solidFill>
                  <a:srgbClr val="22F66E"/>
                </a:solidFill>
                <a:effectLst/>
                <a:latin typeface="Menlo" panose="020B0609030804020204" pitchFamily="49" charset="0"/>
              </a:rPr>
            </a:br>
            <a:endParaRPr lang="ru-RU" sz="400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F9CFB23-4814-9CA3-0D9A-54F1FDAA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1077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8C280-7BDE-F234-8778-792C5717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704" y="696191"/>
            <a:ext cx="9116592" cy="415636"/>
          </a:xfrm>
        </p:spPr>
        <p:txBody>
          <a:bodyPr>
            <a:noAutofit/>
          </a:bodyPr>
          <a:lstStyle/>
          <a:p>
            <a:r>
              <a:rPr lang="en" sz="4000" dirty="0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clang++ </a:t>
            </a:r>
            <a:r>
              <a:rPr lang="en" sz="4000" dirty="0" err="1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test.cpp</a:t>
            </a:r>
            <a:r>
              <a:rPr lang="en" sz="4000" dirty="0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 -</a:t>
            </a:r>
            <a:r>
              <a:rPr lang="en" sz="4000" dirty="0" err="1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Weverything</a:t>
            </a:r>
            <a:br>
              <a:rPr lang="en" sz="4000" dirty="0">
                <a:solidFill>
                  <a:srgbClr val="22F66E"/>
                </a:solidFill>
                <a:effectLst/>
                <a:latin typeface="Menlo" panose="020B0609030804020204" pitchFamily="49" charset="0"/>
              </a:rPr>
            </a:br>
            <a:endParaRPr lang="ru-RU" sz="4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20E031-957A-1B0B-EFC1-CC1C3E0AB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827"/>
            <a:ext cx="10515600" cy="4966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sz="18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test.cpp:13:32: </a:t>
            </a:r>
            <a:r>
              <a:rPr lang="en" sz="1800" b="1" dirty="0">
                <a:solidFill>
                  <a:srgbClr val="DB28DB"/>
                </a:solidFill>
                <a:effectLst/>
                <a:latin typeface="Menlo" panose="020B0609030804020204" pitchFamily="49" charset="0"/>
              </a:rPr>
              <a:t>warning: </a:t>
            </a:r>
            <a:r>
              <a:rPr lang="en" sz="18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variable 'a' is uninitialized when used here [-</a:t>
            </a:r>
            <a:r>
              <a:rPr lang="en" sz="1800" b="1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Wuninitialized</a:t>
            </a:r>
            <a:r>
              <a:rPr lang="en" sz="18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]</a:t>
            </a:r>
            <a:endParaRPr lang="en" sz="180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1800" dirty="0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    std::cout &lt;&lt; </a:t>
            </a:r>
            <a:r>
              <a:rPr lang="en" sz="1800" dirty="0" err="1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triangle_area</a:t>
            </a:r>
            <a:r>
              <a:rPr lang="en" sz="1800" dirty="0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(a, b) &lt;&lt; std::</a:t>
            </a:r>
            <a:r>
              <a:rPr lang="en" sz="1800" dirty="0" err="1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sz="1800" dirty="0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1" dirty="0">
                <a:solidFill>
                  <a:srgbClr val="3AC026"/>
                </a:solidFill>
                <a:effectLst/>
                <a:latin typeface="Menlo" panose="020B0609030804020204" pitchFamily="49" charset="0"/>
              </a:rPr>
              <a:t>                               ^</a:t>
            </a:r>
            <a:endParaRPr lang="en" sz="1800" dirty="0">
              <a:solidFill>
                <a:srgbClr val="3AC026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18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test.cpp:11:10: </a:t>
            </a:r>
            <a:r>
              <a:rPr lang="e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note: </a:t>
            </a:r>
            <a:r>
              <a:rPr lang="en" sz="1800" dirty="0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initialize the variable 'a' to silence this warning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    int a, b;</a:t>
            </a:r>
          </a:p>
          <a:p>
            <a:pPr marL="0" indent="0">
              <a:buNone/>
            </a:pPr>
            <a:r>
              <a:rPr lang="en" sz="1800" b="1" dirty="0">
                <a:solidFill>
                  <a:srgbClr val="3AC026"/>
                </a:solidFill>
                <a:effectLst/>
                <a:latin typeface="Menlo" panose="020B0609030804020204" pitchFamily="49" charset="0"/>
              </a:rPr>
              <a:t>         ^</a:t>
            </a:r>
            <a:endParaRPr lang="en" sz="1800" dirty="0">
              <a:solidFill>
                <a:srgbClr val="3AC026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18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test.cpp:13:35: </a:t>
            </a:r>
            <a:r>
              <a:rPr lang="en" sz="1800" b="1" dirty="0">
                <a:solidFill>
                  <a:srgbClr val="DB28DB"/>
                </a:solidFill>
                <a:effectLst/>
                <a:latin typeface="Menlo" panose="020B0609030804020204" pitchFamily="49" charset="0"/>
              </a:rPr>
              <a:t>warning: </a:t>
            </a:r>
            <a:r>
              <a:rPr lang="en" sz="18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variable 'b' is uninitialized when used here [-</a:t>
            </a:r>
            <a:r>
              <a:rPr lang="en" sz="1800" b="1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Wuninitialized</a:t>
            </a:r>
            <a:r>
              <a:rPr lang="en" sz="18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]</a:t>
            </a:r>
            <a:endParaRPr lang="en" sz="180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1800" dirty="0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    std::cout &lt;&lt; </a:t>
            </a:r>
            <a:r>
              <a:rPr lang="en" sz="1800" dirty="0" err="1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triangle_area</a:t>
            </a:r>
            <a:r>
              <a:rPr lang="en" sz="1800" dirty="0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(a, b) &lt;&lt; std::</a:t>
            </a:r>
            <a:r>
              <a:rPr lang="en" sz="1800" dirty="0" err="1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sz="1800" dirty="0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800" b="1" dirty="0">
                <a:solidFill>
                  <a:srgbClr val="3AC026"/>
                </a:solidFill>
                <a:effectLst/>
                <a:latin typeface="Menlo" panose="020B0609030804020204" pitchFamily="49" charset="0"/>
              </a:rPr>
              <a:t>                                  ^</a:t>
            </a:r>
            <a:endParaRPr lang="en" sz="1800" dirty="0">
              <a:solidFill>
                <a:srgbClr val="3AC026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18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test.cpp:11:13: </a:t>
            </a:r>
            <a:r>
              <a:rPr lang="e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note: </a:t>
            </a:r>
            <a:r>
              <a:rPr lang="en" sz="1800" dirty="0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initialize the variable 'b' to silence this warning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    int a, b;</a:t>
            </a:r>
          </a:p>
          <a:p>
            <a:pPr marL="0" indent="0">
              <a:buNone/>
            </a:pPr>
            <a:r>
              <a:rPr lang="en" sz="1800" b="1" dirty="0">
                <a:solidFill>
                  <a:srgbClr val="3AC026"/>
                </a:solidFill>
                <a:effectLst/>
                <a:latin typeface="Menlo" panose="020B0609030804020204" pitchFamily="49" charset="0"/>
              </a:rPr>
              <a:t>            ^</a:t>
            </a:r>
            <a:endParaRPr lang="en" sz="1800" dirty="0">
              <a:solidFill>
                <a:srgbClr val="3AC02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3077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AD2404FA-E1FE-8004-839A-130EB41A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test.cpp:4:8: </a:t>
            </a:r>
            <a:r>
              <a:rPr lang="en" b="1" dirty="0">
                <a:solidFill>
                  <a:srgbClr val="DB28DB"/>
                </a:solidFill>
                <a:effectLst/>
                <a:latin typeface="Menlo" panose="020B0609030804020204" pitchFamily="49" charset="0"/>
              </a:rPr>
              <a:t>warning: </a:t>
            </a:r>
            <a:r>
              <a:rPr lang="en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 previous prototype for function '</a:t>
            </a:r>
            <a:r>
              <a:rPr lang="en" b="1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triangle_area</a:t>
            </a:r>
            <a:r>
              <a:rPr lang="en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' [-</a:t>
            </a:r>
            <a:r>
              <a:rPr lang="en" b="1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Wmissing</a:t>
            </a:r>
            <a:r>
              <a:rPr lang="en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-prototypes]</a:t>
            </a:r>
            <a:endParaRPr lang="en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dirty="0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double </a:t>
            </a:r>
            <a:r>
              <a:rPr lang="en" dirty="0" err="1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triangle_area</a:t>
            </a:r>
            <a:r>
              <a:rPr lang="en" dirty="0">
                <a:solidFill>
                  <a:srgbClr val="22F66E"/>
                </a:solidFill>
                <a:effectLst/>
                <a:latin typeface="Menlo" panose="020B0609030804020204" pitchFamily="49" charset="0"/>
              </a:rPr>
              <a:t>(double a, double h)</a:t>
            </a:r>
          </a:p>
          <a:p>
            <a:pPr marL="0" indent="0">
              <a:buNone/>
            </a:pPr>
            <a:r>
              <a:rPr lang="en" b="1" dirty="0">
                <a:solidFill>
                  <a:srgbClr val="3AC026"/>
                </a:solidFill>
                <a:effectLst/>
                <a:latin typeface="Menlo" panose="020B0609030804020204" pitchFamily="49" charset="0"/>
              </a:rPr>
              <a:t>       ^</a:t>
            </a:r>
            <a:endParaRPr lang="en" dirty="0">
              <a:solidFill>
                <a:srgbClr val="3AC026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4B003D7-7BF0-B5B7-648A-50928C731958}"/>
              </a:ext>
            </a:extLst>
          </p:cNvPr>
          <p:cNvSpPr txBox="1">
            <a:spLocks/>
          </p:cNvSpPr>
          <p:nvPr/>
        </p:nvSpPr>
        <p:spPr>
          <a:xfrm>
            <a:off x="1537704" y="696191"/>
            <a:ext cx="9116592" cy="415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4000">
                <a:solidFill>
                  <a:srgbClr val="22F66E"/>
                </a:solidFill>
                <a:latin typeface="Menlo" panose="020B0609030804020204" pitchFamily="49" charset="0"/>
              </a:rPr>
              <a:t>clang++ test.cpp -Weverything</a:t>
            </a:r>
            <a:br>
              <a:rPr lang="en" sz="4000">
                <a:solidFill>
                  <a:srgbClr val="22F66E"/>
                </a:solidFill>
                <a:latin typeface="Menlo" panose="020B0609030804020204" pitchFamily="49" charset="0"/>
              </a:rPr>
            </a:b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7539620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13A64-183A-02D9-3AF8-9D75ED54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за функция?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F5305-7F29-D4ED-B27D-14E080451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42" y="1468176"/>
            <a:ext cx="10515600" cy="52235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sz="1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triangle_area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sz="1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  <a:b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1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sz="1700" dirty="0">
                <a:solidFill>
                  <a:srgbClr val="B5CEA8"/>
                </a:solidFill>
                <a:latin typeface="Menlo" panose="020B0609030804020204" pitchFamily="49" charset="0"/>
              </a:rPr>
              <a:t>24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 = </a:t>
            </a:r>
            <a:r>
              <a:rPr lang="en" sz="1700" dirty="0">
                <a:solidFill>
                  <a:srgbClr val="B5CEA8"/>
                </a:solidFill>
                <a:latin typeface="Menlo" panose="020B0609030804020204" pitchFamily="49" charset="0"/>
              </a:rPr>
              <a:t>100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7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triangle_area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sz="1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17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6020864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770F3-8852-134F-4977-D5FDA4A3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рактика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24D7DB-00D3-5B35-548E-A9E59EC1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2111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770F3-8852-134F-4977-D5FDA4A3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рактика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24D7DB-00D3-5B35-548E-A9E59EC1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функцию,</a:t>
            </a:r>
            <a:r>
              <a:rPr lang="en-US" dirty="0"/>
              <a:t> </a:t>
            </a:r>
            <a:r>
              <a:rPr lang="ru-RU" dirty="0"/>
              <a:t>которая принимает в качестве аргументов целые числа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6120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770F3-8852-134F-4977-D5FDA4A3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рактика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24D7DB-00D3-5B35-548E-A9E59EC1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функцию,</a:t>
            </a:r>
            <a:r>
              <a:rPr lang="en-US" dirty="0"/>
              <a:t> </a:t>
            </a:r>
            <a:r>
              <a:rPr lang="ru-RU" dirty="0"/>
              <a:t>которая принимает в качестве аргументов целые числа</a:t>
            </a:r>
          </a:p>
          <a:p>
            <a:r>
              <a:rPr lang="ru-RU" dirty="0"/>
              <a:t>Вернуть в этой функции сумму этих чисел</a:t>
            </a:r>
          </a:p>
        </p:txBody>
      </p:sp>
    </p:spTree>
    <p:extLst>
      <p:ext uri="{BB962C8B-B14F-4D97-AF65-F5344CB8AC3E}">
        <p14:creationId xmlns:p14="http://schemas.microsoft.com/office/powerpoint/2010/main" val="838285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770F3-8852-134F-4977-D5FDA4A3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рактика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24D7DB-00D3-5B35-548E-A9E59EC1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функцию,</a:t>
            </a:r>
            <a:r>
              <a:rPr lang="en-US" dirty="0"/>
              <a:t> </a:t>
            </a:r>
            <a:r>
              <a:rPr lang="ru-RU" dirty="0"/>
              <a:t>которая принимает в качестве аргументов целые числа</a:t>
            </a:r>
          </a:p>
          <a:p>
            <a:r>
              <a:rPr lang="ru-RU" dirty="0"/>
              <a:t>Вернуть в этой функции сумму этих чисел</a:t>
            </a:r>
          </a:p>
          <a:p>
            <a:r>
              <a:rPr lang="ru-RU" dirty="0"/>
              <a:t>Перегрузить эту функцию в несколько типов данных (</a:t>
            </a:r>
            <a:r>
              <a:rPr lang="ru-RU" dirty="0" err="1"/>
              <a:t>i</a:t>
            </a:r>
            <a:r>
              <a:rPr lang="en-US" dirty="0" err="1"/>
              <a:t>nt</a:t>
            </a:r>
            <a:r>
              <a:rPr lang="en-US" dirty="0"/>
              <a:t>, double, float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369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8FB189-D6ED-2240-CD91-22788865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93" y="0"/>
            <a:ext cx="8525814" cy="68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076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770F3-8852-134F-4977-D5FDA4A3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рактика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24D7DB-00D3-5B35-548E-A9E59EC19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28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286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770F3-8852-134F-4977-D5FDA4A3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рактика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24D7DB-00D3-5B35-548E-A9E59EC19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2862"/>
          </a:xfrm>
        </p:spPr>
        <p:txBody>
          <a:bodyPr/>
          <a:lstStyle/>
          <a:p>
            <a:r>
              <a:rPr lang="ru-RU" dirty="0"/>
              <a:t>Написать функцию для перевода из градусов в радианы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0688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770F3-8852-134F-4977-D5FDA4A3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рактика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24D7DB-00D3-5B35-548E-A9E59EC19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9944"/>
          </a:xfrm>
        </p:spPr>
        <p:txBody>
          <a:bodyPr>
            <a:noAutofit/>
          </a:bodyPr>
          <a:lstStyle/>
          <a:p>
            <a:r>
              <a:rPr lang="ru-RU" dirty="0"/>
              <a:t>Написать функцию для перевода из градусов в радианы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Написать функцию для перевода из рублей в доллары (</a:t>
            </a:r>
            <a:r>
              <a:rPr lang="en-US" dirty="0" err="1"/>
              <a:t>п</a:t>
            </a:r>
            <a:r>
              <a:rPr lang="ru-RU" dirty="0"/>
              <a:t>о текущему курсу).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579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770F3-8852-134F-4977-D5FDA4A3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рактика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24D7DB-00D3-5B35-548E-A9E59EC19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2"/>
          </a:xfrm>
        </p:spPr>
        <p:txBody>
          <a:bodyPr>
            <a:noAutofit/>
          </a:bodyPr>
          <a:lstStyle/>
          <a:p>
            <a:r>
              <a:rPr lang="ru-RU" dirty="0"/>
              <a:t>Написать </a:t>
            </a:r>
            <a:r>
              <a:rPr lang="ru-RU" dirty="0" err="1"/>
              <a:t>функци</a:t>
            </a:r>
            <a:r>
              <a:rPr lang="en-US" dirty="0"/>
              <a:t>ю</a:t>
            </a:r>
            <a:r>
              <a:rPr lang="ru-RU" dirty="0"/>
              <a:t> для перевода из градусов в радианы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Написать функцию для перевода из рублей в доллары (</a:t>
            </a:r>
            <a:r>
              <a:rPr lang="en-US" dirty="0" err="1"/>
              <a:t>п</a:t>
            </a:r>
            <a:r>
              <a:rPr lang="ru-RU" dirty="0"/>
              <a:t>о текущему курсу).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AFEF90-2B91-A8E3-7C79-C6DD66992AD9}"/>
                  </a:ext>
                </a:extLst>
              </p:cNvPr>
              <p:cNvSpPr txBox="1"/>
              <p:nvPr/>
            </p:nvSpPr>
            <p:spPr>
              <a:xfrm>
                <a:off x="3033974" y="3429000"/>
                <a:ext cx="6124051" cy="1930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  <m:r>
                        <a:rPr lang="en-US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𝑔𝑟</m:t>
                              </m:r>
                            </m:sub>
                          </m:sSub>
                          <m:r>
                            <a:rPr lang="en-US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</m:oMath>
                  </m:oMathPara>
                </a14:m>
                <a:endParaRPr lang="ru-RU" sz="7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AFEF90-2B91-A8E3-7C79-C6DD66992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974" y="3429000"/>
                <a:ext cx="6124051" cy="1930400"/>
              </a:xfrm>
              <a:prstGeom prst="rect">
                <a:avLst/>
              </a:prstGeom>
              <a:blipFill>
                <a:blip r:embed="rId2"/>
                <a:stretch>
                  <a:fillRect l="-3527" t="-19737" r="-3320" b="-151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5865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54F68-8DB3-EBE4-290E-11CF6D74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57" y="267153"/>
            <a:ext cx="9078686" cy="1325563"/>
          </a:xfrm>
        </p:spPr>
        <p:txBody>
          <a:bodyPr/>
          <a:lstStyle/>
          <a:p>
            <a:r>
              <a:rPr lang="ru-RU" dirty="0"/>
              <a:t>Все лекции будут доступны на </a:t>
            </a:r>
            <a:r>
              <a:rPr lang="en-US" dirty="0"/>
              <a:t>GitHub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0C41E8-F17A-467F-3D87-09C9C115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2" y="2739669"/>
            <a:ext cx="1664268" cy="1664268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4F93F195-0C01-BFDC-6D6B-9FFB30880DA2}"/>
              </a:ext>
            </a:extLst>
          </p:cNvPr>
          <p:cNvSpPr txBox="1">
            <a:spLocks/>
          </p:cNvSpPr>
          <p:nvPr/>
        </p:nvSpPr>
        <p:spPr>
          <a:xfrm>
            <a:off x="3630468" y="3173018"/>
            <a:ext cx="6186699" cy="797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/>
              <a:t>F</a:t>
            </a:r>
            <a:r>
              <a:rPr lang="en-US" sz="5400" b="1" dirty="0"/>
              <a:t>loyzenCode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53857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C1EFB1-DCE4-45A1-C7BF-9BEBFDC4B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61" y="457200"/>
            <a:ext cx="1221512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3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D2AB69-17F5-AD71-BD0F-7DD46C93A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320" y="0"/>
            <a:ext cx="7755359" cy="687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245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1983</Words>
  <Application>Microsoft Macintosh PowerPoint</Application>
  <PresentationFormat>Широкоэкранный</PresentationFormat>
  <Paragraphs>309</Paragraphs>
  <Slides>74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74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Google Sans</vt:lpstr>
      <vt:lpstr>Menlo</vt:lpstr>
      <vt:lpstr>Тема Office</vt:lpstr>
      <vt:lpstr>Презентация PowerPoint</vt:lpstr>
      <vt:lpstr>Массивы</vt:lpstr>
      <vt:lpstr>Что такое массив и зачем он нужен?</vt:lpstr>
      <vt:lpstr>Что такое массив и зачем он нужен?</vt:lpstr>
      <vt:lpstr>Что такое массив и зачем он нужен?</vt:lpstr>
      <vt:lpstr>Объявление и инициализация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Практика</vt:lpstr>
      <vt:lpstr>Практика</vt:lpstr>
      <vt:lpstr>Практика</vt:lpstr>
      <vt:lpstr>Практика</vt:lpstr>
      <vt:lpstr>Практика</vt:lpstr>
      <vt:lpstr>Функции</vt:lpstr>
      <vt:lpstr>Что такое функции и зачем они нужны?</vt:lpstr>
      <vt:lpstr>Что такое функции и зачем они нужны?</vt:lpstr>
      <vt:lpstr>Что такое функции и зачем они нужны?</vt:lpstr>
      <vt:lpstr>Объявление и реализация</vt:lpstr>
      <vt:lpstr>Объявление функции</vt:lpstr>
      <vt:lpstr>Объявление функции</vt:lpstr>
      <vt:lpstr>Объявление функции</vt:lpstr>
      <vt:lpstr>Объявление функции</vt:lpstr>
      <vt:lpstr>Обычная структура для простых программ</vt:lpstr>
      <vt:lpstr>Обычная структура для простых программ</vt:lpstr>
      <vt:lpstr>Почему стоит придерживаться сначала объявления, а потом реализации?</vt:lpstr>
      <vt:lpstr>Презентация PowerPoint</vt:lpstr>
      <vt:lpstr>Презентация PowerPoint</vt:lpstr>
      <vt:lpstr>Презентация PowerPoint</vt:lpstr>
      <vt:lpstr>Параметры функции</vt:lpstr>
      <vt:lpstr>Параметры функции</vt:lpstr>
      <vt:lpstr>Параметры функции</vt:lpstr>
      <vt:lpstr>Параметры функции</vt:lpstr>
      <vt:lpstr>Несколько параметров функции</vt:lpstr>
      <vt:lpstr>Несколько параметров функции</vt:lpstr>
      <vt:lpstr>Несколько параметров функции</vt:lpstr>
      <vt:lpstr>Несколько параметров функции</vt:lpstr>
      <vt:lpstr>Несколько параметров функции</vt:lpstr>
      <vt:lpstr>Пример</vt:lpstr>
      <vt:lpstr>Пример</vt:lpstr>
      <vt:lpstr>Пример</vt:lpstr>
      <vt:lpstr>Пример</vt:lpstr>
      <vt:lpstr>Перегрузка функций</vt:lpstr>
      <vt:lpstr>Перегрузка функций</vt:lpstr>
      <vt:lpstr>Перегрузка функций</vt:lpstr>
      <vt:lpstr>Перегрузка функций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Практика</vt:lpstr>
      <vt:lpstr>Что это за функция?</vt:lpstr>
      <vt:lpstr>Что это за функция?</vt:lpstr>
      <vt:lpstr>Что это за функция?</vt:lpstr>
      <vt:lpstr>clang++ test.cpp -Weverything </vt:lpstr>
      <vt:lpstr>clang++ test.cpp -Weverything </vt:lpstr>
      <vt:lpstr>Презентация PowerPoint</vt:lpstr>
      <vt:lpstr>Что это за функция?</vt:lpstr>
      <vt:lpstr>Практика</vt:lpstr>
      <vt:lpstr>Практика</vt:lpstr>
      <vt:lpstr>Практика</vt:lpstr>
      <vt:lpstr>Практика</vt:lpstr>
      <vt:lpstr>Практика</vt:lpstr>
      <vt:lpstr>Практика</vt:lpstr>
      <vt:lpstr>Практика</vt:lpstr>
      <vt:lpstr>Практика</vt:lpstr>
      <vt:lpstr>Все лекции будут доступны на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Floyzen Code</dc:creator>
  <cp:lastModifiedBy>Floyzen Code</cp:lastModifiedBy>
  <cp:revision>3</cp:revision>
  <dcterms:created xsi:type="dcterms:W3CDTF">2023-09-29T19:42:46Z</dcterms:created>
  <dcterms:modified xsi:type="dcterms:W3CDTF">2023-10-18T07:12:20Z</dcterms:modified>
</cp:coreProperties>
</file>