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84" r:id="rId17"/>
    <p:sldId id="285" r:id="rId18"/>
    <p:sldId id="286" r:id="rId19"/>
    <p:sldId id="265" r:id="rId20"/>
    <p:sldId id="266" r:id="rId21"/>
    <p:sldId id="267" r:id="rId22"/>
    <p:sldId id="268" r:id="rId23"/>
    <p:sldId id="269" r:id="rId24"/>
    <p:sldId id="270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294" r:id="rId39"/>
    <p:sldId id="301" r:id="rId40"/>
    <p:sldId id="302" r:id="rId41"/>
    <p:sldId id="303" r:id="rId42"/>
    <p:sldId id="304" r:id="rId43"/>
    <p:sldId id="305" r:id="rId44"/>
    <p:sldId id="277" r:id="rId45"/>
    <p:sldId id="278" r:id="rId46"/>
    <p:sldId id="279" r:id="rId47"/>
    <p:sldId id="280" r:id="rId48"/>
    <p:sldId id="281" r:id="rId49"/>
    <p:sldId id="283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662"/>
  </p:normalViewPr>
  <p:slideViewPr>
    <p:cSldViewPr snapToGrid="0">
      <p:cViewPr>
        <p:scale>
          <a:sx n="102" d="100"/>
          <a:sy n="102" d="100"/>
        </p:scale>
        <p:origin x="94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FBEDB-0339-9F34-22B1-DF0DBAD9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E2ABEF-5C3B-A50B-90E5-C573B879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E2B7E-EDEB-3DD7-4CD6-82BF9BC9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D1EB7-DF49-7D91-5DB9-99BDDA8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27D42-3B01-BB9A-DCA9-5ABB68C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2AF26-5559-C848-C19A-A87FA839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5D4013-934C-6720-C331-74E32A05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CE0CD-4E64-F117-FA9A-929060B6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B94AF-09B2-C0C6-4997-7A6176D2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9B9D9-1277-9211-4705-28DC8E4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C1B705-20D1-975C-EFF3-6425FF4AC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101794-246D-0703-65FA-A4F54D9B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CCA15-B14B-A75C-9BF0-B1BF3CC8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29F75-B483-B351-7658-C0F42D5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D43F7-8959-670D-51F9-4BF0DAF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F362D-82D7-66F9-74D7-CB80F90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CC38E-EE6A-CA97-2B0E-57FE19B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3CD39-B174-CD30-F25C-FC1B18AD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6BD4-B0B8-FB58-3BC9-9E10F658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DA08E-DD04-8D6B-550A-67224B07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88259-D17B-E8A7-6C32-78806DFA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9C05C6-3E82-C04F-A78B-E26830D8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F3285-9601-F738-DADD-BA2DED61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AB1E5-9EAF-3C89-226C-BE2E8AA3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9A323-503A-B7F3-64D9-8013907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0DBE9-0EA0-3283-71CB-640E16A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954FF-8346-AA10-41F6-F6DD75A7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DB571-EC34-BEF0-30B2-095768E9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468880-0B1E-D27C-3373-A89AEBA8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BC314-6449-A95E-1A5A-35B16948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039879-A963-048C-63B7-2DDB3530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A6AAB-B753-C8BA-D63D-EAEF7F25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48E-E4C2-6933-E543-44DBB432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CFC962-CF14-779C-50AD-8E431D94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A9811E-9354-86A4-6DD5-3AF8ACAB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7B79E9-76D5-2FBD-6BEF-7AA98D4F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162B2F-EC49-9B4D-1003-AA0198AA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893425-788A-72DE-7FD3-203E6959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CD5B40-772E-D0AD-579E-FD38D216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CE9DC-915B-871C-2F0A-9847161B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58A6BA-9A07-AC83-ADC9-6D37D31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FA2B8-1E97-322E-C7E6-34617713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A25973-E2CC-0AEF-F2BF-31EE609C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CD0F5-F807-6C06-6784-B8EDE1C7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7D1E68-DA18-58BD-E5D5-7386DC7B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6A9E26-B14E-AB02-3B97-5E87E50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9C61-BF2D-87AD-20A1-ED78B9D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95D1E-2E94-19D1-D81A-A75DA1AF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CB1D9-22E7-AF1E-3397-6819F491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0FDF66-F676-A306-3BDA-592007D2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3593E8-0B45-582C-EABB-707453BC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B4C3CC-A212-5F3C-7CE7-AA40EFBF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DF758-992D-41CC-6E4D-13CD053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F2FB41-995C-B8A4-FF04-A9A8A0459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1AE70-8E47-AC19-956A-1EF0ECB8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AC47BF-3FD3-8E2F-BF38-8400E63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EC5F1-D7E8-63A1-0C75-849CF58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C07C96-7F0B-F437-7C30-C425BE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0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8A31A-6D78-0522-4764-492D95E3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23172-2454-2BEB-C48C-4B028627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14A7B-ABBF-F26F-122F-64193C91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74BA-B73B-B545-AE74-E93098D1F92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C110F-66A8-0CD2-3421-03F1D6E11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AEE29-01EA-8841-9086-F5FE34A2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3905194" y="3131049"/>
            <a:ext cx="4381612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Указатели и ссылки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219138" y="6117570"/>
            <a:ext cx="2551522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5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004705" y="5701433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6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12345" y="3137837"/>
            <a:ext cx="2567310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353293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0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  <a:latin typeface="YS Text"/>
              </a:rPr>
              <a:t>	Ссылки (</a:t>
            </a:r>
            <a:r>
              <a:rPr lang="ru-RU" b="0" i="0" u="none" strike="noStrike" dirty="0" err="1">
                <a:effectLst/>
                <a:latin typeface="YS Text"/>
              </a:rPr>
              <a:t>r</a:t>
            </a:r>
            <a:r>
              <a:rPr lang="en-US" b="0" i="0" u="none" strike="noStrike" dirty="0" err="1">
                <a:effectLst/>
                <a:latin typeface="YS Text"/>
              </a:rPr>
              <a:t>eferences</a:t>
            </a:r>
            <a:r>
              <a:rPr lang="en-US" dirty="0">
                <a:latin typeface="YS Text"/>
              </a:rPr>
              <a:t>)</a:t>
            </a:r>
            <a:r>
              <a:rPr lang="ru-RU" b="0" i="0" u="none" strike="noStrike" dirty="0">
                <a:effectLst/>
                <a:latin typeface="YS Text"/>
              </a:rPr>
              <a:t>, с другой стороны, являются переменными, которые “ссылаются” на другие переменные. Когда мы создаем ссылку, она автоматически связывается с другим объектом, поэтому любое изменение в одном объекте будет отражаться в другом. Это позволяет нам использовать ссылки как псевдонимы для других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99691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  <a:latin typeface="YS Text"/>
              </a:rPr>
              <a:t>	Ссылки (</a:t>
            </a:r>
            <a:r>
              <a:rPr lang="ru-RU" b="0" i="0" u="none" strike="noStrike" dirty="0" err="1">
                <a:effectLst/>
                <a:latin typeface="YS Text"/>
              </a:rPr>
              <a:t>r</a:t>
            </a:r>
            <a:r>
              <a:rPr lang="en-US" b="0" i="0" u="none" strike="noStrike" dirty="0" err="1">
                <a:effectLst/>
                <a:latin typeface="YS Text"/>
              </a:rPr>
              <a:t>eferences</a:t>
            </a:r>
            <a:r>
              <a:rPr lang="en-US" dirty="0">
                <a:latin typeface="YS Text"/>
              </a:rPr>
              <a:t>)</a:t>
            </a:r>
            <a:r>
              <a:rPr lang="ru-RU" b="0" i="0" u="none" strike="noStrike" dirty="0">
                <a:effectLst/>
                <a:latin typeface="YS Text"/>
              </a:rPr>
              <a:t>, с другой стороны, являются переменными, которые “ссылаются” на другие переменные. Когда мы создаем ссылку, она автоматически связывается с другим объектом, поэтому любое изменение в одном объекте будет отражаться в другом. Это позволяет нам использовать ссылки как псевдонимы для других переменных.</a:t>
            </a:r>
            <a:endParaRPr lang="en-US" b="0" i="0" u="none" strike="noStrike" dirty="0">
              <a:effectLst/>
              <a:latin typeface="YS Text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YS Text"/>
              </a:rPr>
              <a:t>	</a:t>
            </a:r>
            <a:r>
              <a:rPr lang="ru-RU" b="0" i="0" u="none" strike="noStrike" dirty="0">
                <a:effectLst/>
                <a:latin typeface="YS Text"/>
              </a:rPr>
              <a:t>В реальных задачах указатели и ссылки могут использоваться для различных целей, таких как передача параметров в функции, работа с динамической памятью, реализация стеков, очередей и многое другое. Они также могут быть полезны при создании своих собственных структур данных, таких как связные списки и деревья.</a:t>
            </a:r>
          </a:p>
        </p:txBody>
      </p:sp>
    </p:spTree>
    <p:extLst>
      <p:ext uri="{BB962C8B-B14F-4D97-AF65-F5344CB8AC3E}">
        <p14:creationId xmlns:p14="http://schemas.microsoft.com/office/powerpoint/2010/main" val="121019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079-287B-2588-7190-5401BB8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</a:t>
            </a:r>
            <a:r>
              <a:rPr lang="ru-RU" dirty="0" err="1"/>
              <a:t>бъявление</a:t>
            </a:r>
            <a:r>
              <a:rPr lang="ru-RU" dirty="0"/>
              <a:t>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A0675-948E-C404-3642-F43A0771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7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079-287B-2588-7190-5401BB8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</a:t>
            </a:r>
            <a:r>
              <a:rPr lang="ru-RU" dirty="0" err="1"/>
              <a:t>бъявление</a:t>
            </a:r>
            <a:r>
              <a:rPr lang="ru-RU" dirty="0"/>
              <a:t> ссылки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A55EC-D728-E941-23D2-2D7B1213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7228"/>
            <a:ext cx="10515600" cy="62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AB8F-B790-A4CA-10EE-CA94345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адреса (</a:t>
            </a:r>
            <a:r>
              <a:rPr lang="en-US" dirty="0"/>
              <a:t>&amp;)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9CDB4-4278-D4E3-0629-FDEB1405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44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AB8F-B790-A4CA-10EE-CA94345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адреса (</a:t>
            </a:r>
            <a:r>
              <a:rPr lang="en-US" dirty="0"/>
              <a:t>&amp;)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9CDB4-4278-D4E3-0629-FDEB1405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err="1"/>
              <a:t>myvar</a:t>
            </a:r>
            <a:r>
              <a:rPr lang="en" dirty="0"/>
              <a:t> = 25;</a:t>
            </a:r>
          </a:p>
          <a:p>
            <a:pPr marL="0" indent="0">
              <a:buNone/>
            </a:pPr>
            <a:r>
              <a:rPr lang="en" dirty="0"/>
              <a:t>foo = &amp;</a:t>
            </a:r>
            <a:r>
              <a:rPr lang="en" dirty="0" err="1"/>
              <a:t>myvar</a:t>
            </a:r>
            <a:r>
              <a:rPr lang="en" dirty="0"/>
              <a:t>;</a:t>
            </a:r>
          </a:p>
          <a:p>
            <a:pPr marL="0" indent="0">
              <a:buNone/>
            </a:pPr>
            <a:r>
              <a:rPr lang="en" dirty="0"/>
              <a:t>bar = </a:t>
            </a:r>
            <a:r>
              <a:rPr lang="en" dirty="0" err="1"/>
              <a:t>myvar</a:t>
            </a:r>
            <a:r>
              <a:rPr lang="en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6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AB8F-B790-A4CA-10EE-CA94345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адреса (</a:t>
            </a:r>
            <a:r>
              <a:rPr lang="en-US" dirty="0"/>
              <a:t>&amp;)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9CDB4-4278-D4E3-0629-FDEB1405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err="1"/>
              <a:t>myvar</a:t>
            </a:r>
            <a:r>
              <a:rPr lang="en" dirty="0"/>
              <a:t> = 25;</a:t>
            </a:r>
          </a:p>
          <a:p>
            <a:pPr marL="0" indent="0">
              <a:buNone/>
            </a:pPr>
            <a:r>
              <a:rPr lang="en" dirty="0"/>
              <a:t>foo = &amp;</a:t>
            </a:r>
            <a:r>
              <a:rPr lang="en" dirty="0" err="1"/>
              <a:t>myvar</a:t>
            </a:r>
            <a:r>
              <a:rPr lang="en" dirty="0"/>
              <a:t>;</a:t>
            </a:r>
          </a:p>
          <a:p>
            <a:pPr marL="0" indent="0">
              <a:buNone/>
            </a:pPr>
            <a:r>
              <a:rPr lang="en" dirty="0"/>
              <a:t>bar = </a:t>
            </a:r>
            <a:r>
              <a:rPr lang="en" dirty="0" err="1"/>
              <a:t>myvar</a:t>
            </a:r>
            <a:r>
              <a:rPr lang="en" dirty="0"/>
              <a:t>;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20DF09-C173-68D6-8FC0-ADABF9E8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86" y="3415730"/>
            <a:ext cx="8202487" cy="276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468191" y="3137837"/>
            <a:ext cx="3255618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177453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3255249" y="3137837"/>
            <a:ext cx="5681501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Немного о памяти</a:t>
            </a:r>
          </a:p>
        </p:txBody>
      </p:sp>
    </p:spTree>
    <p:extLst>
      <p:ext uri="{BB962C8B-B14F-4D97-AF65-F5344CB8AC3E}">
        <p14:creationId xmlns:p14="http://schemas.microsoft.com/office/powerpoint/2010/main" val="235581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9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Указатель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(pointer)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— это переменная, в которой хранится адрес памяти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01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Указатель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(pointer)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— это переменная, в которой хранится адрес памяти объекта.</a:t>
            </a:r>
            <a:endParaRPr lang="en-US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Указатели широко используются для трех основных целей: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для выделения новых объектов в куче,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передача функций другим функциям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для итерации элементов в массивах или других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9173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95A9-380D-55CC-8BEE-15C813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66CF6-5C3F-B5F7-7362-B7DAF97B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87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95A9-380D-55CC-8BEE-15C813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указателя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8DA9D9-A67E-FF5E-22A0-BE28D41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" y="1257326"/>
            <a:ext cx="11096613" cy="5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7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F365-A13E-5629-F561-6B4ACC5C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разыменования (*)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0EA4-0F20-9E4C-4C13-D52B8EE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59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F365-A13E-5629-F561-6B4ACC5C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разыменования (*)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0EA4-0F20-9E4C-4C13-D52B8EE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Говорят, что указатели "указывают на" переменную, адрес которой они хранят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15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F365-A13E-5629-F561-6B4ACC5C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разыменования (*)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0EA4-0F20-9E4C-4C13-D52B8EE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Говорят, что указатели "указывают на" переменную, адрес которой они хранят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Указатель на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35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F365-A13E-5629-F561-6B4ACC5C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разыменования (*)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0EA4-0F20-9E4C-4C13-D52B8EE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Говорят, что указатели "указывают на" переменную, адрес которой они хранят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Указатель на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dirty="0" err="1"/>
              <a:t>baz</a:t>
            </a:r>
            <a:r>
              <a:rPr lang="en" dirty="0"/>
              <a:t> = *foo;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54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F365-A13E-5629-F561-6B4ACC5C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разыменования (*)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0EA4-0F20-9E4C-4C13-D52B8EED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Говорят, что указатели "указывают на" переменную, адрес которой они хранят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Указатель на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dirty="0" err="1"/>
              <a:t>baz</a:t>
            </a:r>
            <a:r>
              <a:rPr lang="en" dirty="0"/>
              <a:t> = *foo;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EFF4AA8-BA4E-709D-62CD-94F59E0A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82" y="3810000"/>
            <a:ext cx="60833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9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7C3371-94F3-CD93-D75F-AB323AE7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0" t="7652" r="5483" b="7452"/>
          <a:stretch/>
        </p:blipFill>
        <p:spPr>
          <a:xfrm>
            <a:off x="1187669" y="97220"/>
            <a:ext cx="9816662" cy="66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8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7C3371-94F3-CD93-D75F-AB323AE7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l="5290" t="7652" r="5483" b="7452"/>
          <a:stretch/>
        </p:blipFill>
        <p:spPr>
          <a:xfrm>
            <a:off x="1187669" y="97220"/>
            <a:ext cx="9816662" cy="6663559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D4FF9F-C7DE-EF56-F289-1C406442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1" y="2407690"/>
            <a:ext cx="11347877" cy="20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4FC2-9FE8-DBEA-AD8C-A2FFFA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5267C-4AEA-F689-DF6C-45189DE6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613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4FC2-9FE8-DBEA-AD8C-A2FFFA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5267C-4AEA-F689-DF6C-45189DE6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C9D1D9"/>
                </a:solidFill>
                <a:effectLst/>
                <a:latin typeface=""/>
              </a:rPr>
              <a:t>	</a:t>
            </a:r>
            <a:r>
              <a:rPr lang="ru-RU" b="0" i="0" u="none" strike="noStrike" dirty="0">
                <a:effectLst/>
                <a:latin typeface=""/>
              </a:rPr>
              <a:t>Указатель на функцию в </a:t>
            </a:r>
            <a:r>
              <a:rPr lang="en" b="0" i="0" u="none" strike="noStrike" dirty="0">
                <a:effectLst/>
                <a:latin typeface=""/>
              </a:rPr>
              <a:t>C++ </a:t>
            </a:r>
            <a:r>
              <a:rPr lang="ru-RU" b="0" i="0" u="none" strike="noStrike" dirty="0">
                <a:effectLst/>
                <a:latin typeface=""/>
              </a:rPr>
              <a:t>представляет собой переменную, которая содержит адрес функции. Он позволяет передавать функции в качестве аргументов других функций или сохранять указатель на функцию в структурах данных для последующего вызова.</a:t>
            </a:r>
            <a:endParaRPr lang="ru-RU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3666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4FC2-9FE8-DBEA-AD8C-A2FFFA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5267C-4AEA-F689-DF6C-45189DE6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C9D1D9"/>
                </a:solidFill>
                <a:effectLst/>
                <a:latin typeface=""/>
              </a:rPr>
              <a:t>	</a:t>
            </a:r>
            <a:r>
              <a:rPr lang="ru-RU" b="0" i="0" u="none" strike="noStrike" dirty="0">
                <a:effectLst/>
                <a:latin typeface=""/>
              </a:rPr>
              <a:t>Указатель на функцию в </a:t>
            </a:r>
            <a:r>
              <a:rPr lang="en" b="0" i="0" u="none" strike="noStrike" dirty="0">
                <a:effectLst/>
                <a:latin typeface=""/>
              </a:rPr>
              <a:t>C++ </a:t>
            </a:r>
            <a:r>
              <a:rPr lang="ru-RU" b="0" i="0" u="none" strike="noStrike" dirty="0">
                <a:effectLst/>
                <a:latin typeface=""/>
              </a:rPr>
              <a:t>представляет собой переменную, которая содержит адрес функции. Он позволяет передавать функции в качестве аргументов других функций или сохранять указатель на функцию в структурах данных для последующего вызова.</a:t>
            </a: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return_type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pointer_name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parameter_list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301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4FC2-9FE8-DBEA-AD8C-A2FFFA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5267C-4AEA-F689-DF6C-45189DE6F8D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reflection stA="0" endPos="65000" dist="50800" dir="5400000" sy="-100000" algn="bl" rotWithShape="0"/>
          </a:effectLst>
        </p:spPr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C9D1D9"/>
                </a:solidFill>
                <a:effectLst/>
                <a:latin typeface=""/>
              </a:rPr>
              <a:t>	</a:t>
            </a:r>
            <a:r>
              <a:rPr lang="ru-RU" b="0" i="0" u="none" strike="noStrike" dirty="0">
                <a:effectLst/>
                <a:latin typeface=""/>
              </a:rPr>
              <a:t>Указатель на функцию в </a:t>
            </a:r>
            <a:r>
              <a:rPr lang="en" b="0" i="0" u="none" strike="noStrike" dirty="0">
                <a:effectLst/>
                <a:latin typeface=""/>
              </a:rPr>
              <a:t>C++ </a:t>
            </a:r>
            <a:r>
              <a:rPr lang="ru-RU" b="0" i="0" u="none" strike="noStrike" dirty="0">
                <a:effectLst/>
                <a:latin typeface=""/>
              </a:rPr>
              <a:t>представляет собой переменную, которая содержит адрес функции. Он позволяет передавать функции в качестве аргументов других функций или сохранять указатель на функцию в структурах данных для последующего вызова.</a:t>
            </a: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return_type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pointer_name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parameter_list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effectLst/>
                <a:latin typeface="Menlo" panose="020B0609030804020204" pitchFamily="49" charset="0"/>
              </a:rPr>
              <a:t>Тип функции</a:t>
            </a:r>
            <a:endParaRPr lang="en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C2A6AFD-E1A3-FCA6-2C76-169EA0E9C6B2}"/>
              </a:ext>
            </a:extLst>
          </p:cNvPr>
          <p:cNvCxnSpPr>
            <a:cxnSpLocks/>
          </p:cNvCxnSpPr>
          <p:nvPr/>
        </p:nvCxnSpPr>
        <p:spPr>
          <a:xfrm flipV="1">
            <a:off x="1946031" y="4900246"/>
            <a:ext cx="398584" cy="55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4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4FC2-9FE8-DBEA-AD8C-A2FFFA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5267C-4AEA-F689-DF6C-45189DE6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C9D1D9"/>
                </a:solidFill>
                <a:effectLst/>
                <a:latin typeface=""/>
              </a:rPr>
              <a:t>	</a:t>
            </a:r>
            <a:r>
              <a:rPr lang="ru-RU" b="0" i="0" u="none" strike="noStrike" dirty="0">
                <a:effectLst/>
                <a:latin typeface=""/>
              </a:rPr>
              <a:t>Указатель на функцию в </a:t>
            </a:r>
            <a:r>
              <a:rPr lang="en" b="0" i="0" u="none" strike="noStrike" dirty="0">
                <a:effectLst/>
                <a:latin typeface=""/>
              </a:rPr>
              <a:t>C++ </a:t>
            </a:r>
            <a:r>
              <a:rPr lang="ru-RU" b="0" i="0" u="none" strike="noStrike" dirty="0">
                <a:effectLst/>
                <a:latin typeface=""/>
              </a:rPr>
              <a:t>представляет собой переменную, которая содержит адрес функции. Он позволяет передавать функции в качестве аргументов других функций или сохранять указатель на функцию в структурах данных для последующего вызова.</a:t>
            </a: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return_type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pointer_name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parameter_list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effectLst/>
                <a:latin typeface="Menlo" panose="020B0609030804020204" pitchFamily="49" charset="0"/>
              </a:rPr>
              <a:t>Тип функции   Название</a:t>
            </a:r>
            <a:endParaRPr lang="en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C2A6AFD-E1A3-FCA6-2C76-169EA0E9C6B2}"/>
              </a:ext>
            </a:extLst>
          </p:cNvPr>
          <p:cNvCxnSpPr>
            <a:cxnSpLocks/>
          </p:cNvCxnSpPr>
          <p:nvPr/>
        </p:nvCxnSpPr>
        <p:spPr>
          <a:xfrm flipV="1">
            <a:off x="1946031" y="4900246"/>
            <a:ext cx="398584" cy="55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42B5188-048F-379A-253B-D2FF35430337}"/>
              </a:ext>
            </a:extLst>
          </p:cNvPr>
          <p:cNvCxnSpPr>
            <a:cxnSpLocks/>
          </p:cNvCxnSpPr>
          <p:nvPr/>
        </p:nvCxnSpPr>
        <p:spPr>
          <a:xfrm flipV="1">
            <a:off x="4900246" y="4900246"/>
            <a:ext cx="0" cy="55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1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4FC2-9FE8-DBEA-AD8C-A2FFFA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5267C-4AEA-F689-DF6C-45189DE6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C9D1D9"/>
                </a:solidFill>
                <a:effectLst/>
                <a:latin typeface=""/>
              </a:rPr>
              <a:t>	</a:t>
            </a:r>
            <a:r>
              <a:rPr lang="ru-RU" b="0" i="0" u="none" strike="noStrike" dirty="0">
                <a:effectLst/>
                <a:latin typeface=""/>
              </a:rPr>
              <a:t>Указатель на функцию в </a:t>
            </a:r>
            <a:r>
              <a:rPr lang="en" b="0" i="0" u="none" strike="noStrike" dirty="0">
                <a:effectLst/>
                <a:latin typeface=""/>
              </a:rPr>
              <a:t>C++ </a:t>
            </a:r>
            <a:r>
              <a:rPr lang="ru-RU" b="0" i="0" u="none" strike="noStrike" dirty="0">
                <a:effectLst/>
                <a:latin typeface=""/>
              </a:rPr>
              <a:t>представляет собой переменную, которая содержит адрес функции. Он позволяет передавать функции в качестве аргументов других функций или сохранять указатель на функцию в структурах данных для последующего вызова.</a:t>
            </a: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return_type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pointer_name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parameter_list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effectLst/>
                <a:latin typeface="Menlo" panose="020B0609030804020204" pitchFamily="49" charset="0"/>
              </a:rPr>
              <a:t>Тип функции   Название   Параметризация функции</a:t>
            </a:r>
            <a:endParaRPr lang="en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C2A6AFD-E1A3-FCA6-2C76-169EA0E9C6B2}"/>
              </a:ext>
            </a:extLst>
          </p:cNvPr>
          <p:cNvCxnSpPr>
            <a:cxnSpLocks/>
          </p:cNvCxnSpPr>
          <p:nvPr/>
        </p:nvCxnSpPr>
        <p:spPr>
          <a:xfrm flipV="1">
            <a:off x="1946031" y="4900246"/>
            <a:ext cx="398584" cy="55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42B5188-048F-379A-253B-D2FF35430337}"/>
              </a:ext>
            </a:extLst>
          </p:cNvPr>
          <p:cNvCxnSpPr>
            <a:cxnSpLocks/>
          </p:cNvCxnSpPr>
          <p:nvPr/>
        </p:nvCxnSpPr>
        <p:spPr>
          <a:xfrm flipV="1">
            <a:off x="4900246" y="4900246"/>
            <a:ext cx="0" cy="55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638088-7318-20AD-1B9D-2223316C6C77}"/>
              </a:ext>
            </a:extLst>
          </p:cNvPr>
          <p:cNvCxnSpPr>
            <a:cxnSpLocks/>
          </p:cNvCxnSpPr>
          <p:nvPr/>
        </p:nvCxnSpPr>
        <p:spPr>
          <a:xfrm flipH="1" flipV="1">
            <a:off x="8475784" y="4900245"/>
            <a:ext cx="293078" cy="550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83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068DD-A1D4-332E-40AD-75CEE2CE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87" y="-211215"/>
            <a:ext cx="6283398" cy="72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4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068DD-A1D4-332E-40AD-75CEE2CE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4138" t="22030" r="6207" b="3444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6FAAFA-7B71-B280-81B9-5E0E925A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51112" cy="35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1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49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068DD-A1D4-332E-40AD-75CEE2CE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4138" t="22030" r="6207" b="3444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6FAAFA-7B71-B280-81B9-5E0E925A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51112" cy="35485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813A63-D3CB-3A7D-FB83-70357279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945" y="0"/>
            <a:ext cx="6980055" cy="35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17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068DD-A1D4-332E-40AD-75CEE2CE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4138" t="22030" r="6207" b="3444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6FAAFA-7B71-B280-81B9-5E0E925A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51112" cy="35485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813A63-D3CB-3A7D-FB83-70357279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945" y="0"/>
            <a:ext cx="6980055" cy="35485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2C2F0-EA1F-5DAB-B988-2AAEBE5013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8" t="12368" r="6384" b="11617"/>
          <a:stretch/>
        </p:blipFill>
        <p:spPr>
          <a:xfrm>
            <a:off x="2150301" y="3118981"/>
            <a:ext cx="7891398" cy="3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22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068DD-A1D4-332E-40AD-75CEE2CE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4138" t="22030" r="6207" b="3444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3DC303-337A-67A9-C6D1-E4D71826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7" y="-379782"/>
            <a:ext cx="10009125" cy="76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068DD-A1D4-332E-40AD-75CEE2CE3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4138" t="22030" r="6207" b="3444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D5D23F-02F8-30B8-EAA1-9BDD6F85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0" y="2651168"/>
            <a:ext cx="10816719" cy="15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50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12344" y="3137837"/>
            <a:ext cx="299770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рактика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66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91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</p:txBody>
      </p:sp>
    </p:spTree>
    <p:extLst>
      <p:ext uri="{BB962C8B-B14F-4D97-AF65-F5344CB8AC3E}">
        <p14:creationId xmlns:p14="http://schemas.microsoft.com/office/powerpoint/2010/main" val="2647195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</a:p>
        </p:txBody>
      </p:sp>
    </p:spTree>
    <p:extLst>
      <p:ext uri="{BB962C8B-B14F-4D97-AF65-F5344CB8AC3E}">
        <p14:creationId xmlns:p14="http://schemas.microsoft.com/office/powerpoint/2010/main" val="1976819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сделать функцию </a:t>
            </a:r>
            <a:r>
              <a:rPr lang="en-US" dirty="0" err="1"/>
              <a:t>н</a:t>
            </a:r>
            <a:r>
              <a:rPr lang="ru-RU" dirty="0" err="1"/>
              <a:t>ужно</a:t>
            </a:r>
            <a:r>
              <a:rPr lang="ru-RU" dirty="0"/>
              <a:t> через указатели).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29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/>
        </p:nvSpPr>
        <p:spPr>
          <a:xfrm>
            <a:off x="1556657" y="292096"/>
            <a:ext cx="9078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9" y="2596865"/>
            <a:ext cx="1664268" cy="166426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5592832" y="3030215"/>
            <a:ext cx="3818297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61457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499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517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8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53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45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76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862</Words>
  <Application>Microsoft Macintosh PowerPoint</Application>
  <PresentationFormat>Широкоэкранный</PresentationFormat>
  <Paragraphs>143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Menlo</vt:lpstr>
      <vt:lpstr>Roboto</vt:lpstr>
      <vt:lpstr>Segoe UI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  <vt:lpstr>Ссылки</vt:lpstr>
      <vt:lpstr>Ссылки</vt:lpstr>
      <vt:lpstr>Объявление ссылки</vt:lpstr>
      <vt:lpstr>Объявление ссылки</vt:lpstr>
      <vt:lpstr>Оператор адреса (&amp;)</vt:lpstr>
      <vt:lpstr>Оператор адреса (&amp;)</vt:lpstr>
      <vt:lpstr>Оператор адреса (&amp;)</vt:lpstr>
      <vt:lpstr>Презентация PowerPoint</vt:lpstr>
      <vt:lpstr>Указатель</vt:lpstr>
      <vt:lpstr>Указатель</vt:lpstr>
      <vt:lpstr>Указатель</vt:lpstr>
      <vt:lpstr>Объявление указателя</vt:lpstr>
      <vt:lpstr>Объявление указателя</vt:lpstr>
      <vt:lpstr>Оператор разыменования (*)</vt:lpstr>
      <vt:lpstr>Оператор разыменования (*)</vt:lpstr>
      <vt:lpstr>Оператор разыменования (*)</vt:lpstr>
      <vt:lpstr>Оператор разыменования (*)</vt:lpstr>
      <vt:lpstr>Оператор разыменования (*)</vt:lpstr>
      <vt:lpstr>Презентация PowerPoint</vt:lpstr>
      <vt:lpstr>Презентация PowerPoint</vt:lpstr>
      <vt:lpstr>Указатель на функцию</vt:lpstr>
      <vt:lpstr>Указатель на функцию</vt:lpstr>
      <vt:lpstr>Указатель на функцию</vt:lpstr>
      <vt:lpstr>Указатель на функцию</vt:lpstr>
      <vt:lpstr>Указатель на функцию</vt:lpstr>
      <vt:lpstr>Указатель на функцию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  <vt:lpstr>Практика</vt:lpstr>
      <vt:lpstr>Практика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7</cp:revision>
  <dcterms:created xsi:type="dcterms:W3CDTF">2023-10-18T07:43:20Z</dcterms:created>
  <dcterms:modified xsi:type="dcterms:W3CDTF">2023-10-19T12:02:28Z</dcterms:modified>
</cp:coreProperties>
</file>