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0" r:id="rId18"/>
    <p:sldId id="285" r:id="rId19"/>
    <p:sldId id="286" r:id="rId20"/>
    <p:sldId id="287" r:id="rId21"/>
    <p:sldId id="288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3" r:id="rId64"/>
    <p:sldId id="324" r:id="rId65"/>
    <p:sldId id="327" r:id="rId66"/>
    <p:sldId id="328" r:id="rId67"/>
    <p:sldId id="329" r:id="rId68"/>
    <p:sldId id="330" r:id="rId69"/>
    <p:sldId id="331" r:id="rId70"/>
    <p:sldId id="332" r:id="rId71"/>
    <p:sldId id="320" r:id="rId72"/>
    <p:sldId id="325" r:id="rId73"/>
    <p:sldId id="333" r:id="rId74"/>
    <p:sldId id="321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2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2"/>
    <p:restoredTop sz="94608"/>
  </p:normalViewPr>
  <p:slideViewPr>
    <p:cSldViewPr snapToGrid="0">
      <p:cViewPr>
        <p:scale>
          <a:sx n="100" d="100"/>
          <a:sy n="100" d="100"/>
        </p:scale>
        <p:origin x="1928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D745A-4412-564D-933F-ED5E08E11F85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7F9BB-30CA-054B-9AC6-E4606DABC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82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7F9BB-30CA-054B-9AC6-E4606DABC56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37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D2B33-BD98-F21D-59DB-986BE8BF3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8BFD13-EA76-B98C-197D-76301D46F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317919-A625-54BC-4BF5-4F03EE41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DB8B-1351-8C4C-B277-BC4015F6D43E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22D10D-29FE-A0AC-9E57-E1A77452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372A28-DBFE-38E3-875B-267F9FE6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7F3-C594-F84D-97FF-30AC732AC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11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0F58F-0735-F421-273A-58B450B6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9CB473-D184-C9FB-BC7C-2253EC60B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6078B2-C2BD-70CD-0C3E-3CD732FC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DB8B-1351-8C4C-B277-BC4015F6D43E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B635A7-57E4-69CF-83A2-628B9FEB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44D10E-30F3-5732-F441-49F5B34A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7F3-C594-F84D-97FF-30AC732AC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66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568A01B-55D2-3790-31B8-0719E5A93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B7D975-4093-3552-4AC4-F5FAB33E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8C82E6-F767-CB6E-6709-14BE774F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DB8B-1351-8C4C-B277-BC4015F6D43E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C68A7A-EDC7-CEE2-FFBD-62ED9A2D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4ADEE2-1243-E87D-FF51-9E206CC1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7F3-C594-F84D-97FF-30AC732AC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79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73264-E960-7B29-8B20-EEFF18EE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37C15-BE1E-B5A6-CDE7-9DF2765F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D8A5D8-AF87-74DA-A832-BA741CD7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DB8B-1351-8C4C-B277-BC4015F6D43E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D50DC8-7A92-3742-C9E5-18BC4115B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E29B54-1ED4-809A-BE81-DCA3E13F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7F3-C594-F84D-97FF-30AC732AC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1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CE9D2-3155-87CD-2E46-596FCDA7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F3D4E5-878A-A046-7DA5-33786494E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DD2B70-5B7B-0769-4D49-94FDDD57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DB8B-1351-8C4C-B277-BC4015F6D43E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095B5F-EC15-B32D-FE1E-38C59FF4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D3651F-62FB-1834-4947-B4F9A150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7F3-C594-F84D-97FF-30AC732AC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2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4DF04-1A41-E30F-374D-2D7ABFAD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C0D49-8CC9-D10A-278F-ABC1507EB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E628B1-570E-54D0-FB19-46F0D0A54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0EB6CD-8E16-51E4-071D-336DFD8B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DB8B-1351-8C4C-B277-BC4015F6D43E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FAAD15-A0D0-E7B8-99CC-EBD586D1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C91FC0-72C2-1905-74A8-8DE8147E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7F3-C594-F84D-97FF-30AC732AC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32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72104-F647-87CD-BD27-38523F76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6A5C91-E5D2-C597-1BE6-AF61B8B17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5D819B-C09F-1E33-E1B2-F2247E4E0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852241-B951-EC7D-4F5F-A2B4FB7CB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E4C9885-BEC5-2745-0495-4DAA057DB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AB9798-0502-2AED-2D08-38B0F28E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DB8B-1351-8C4C-B277-BC4015F6D43E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CD131AE-6D2E-1EED-2957-7E6D6419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E2BC4A2-19FA-3C4F-E1D4-3EE8279B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7F3-C594-F84D-97FF-30AC732AC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5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9C359-DBA4-B6E1-E952-922EDFBD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FE43BB-17D0-A735-7856-2060A3C1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DB8B-1351-8C4C-B277-BC4015F6D43E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CFDD94-BD59-2C5F-79F0-B537832C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6BC002-B84C-C88E-9DE6-63972A0F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7F3-C594-F84D-97FF-30AC732AC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40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998301-5233-4920-6555-CEC31676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DB8B-1351-8C4C-B277-BC4015F6D43E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D26E6A-36ED-84DD-4864-95B44A27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3731DB-8EED-7160-3CC6-CC43EE30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7F3-C594-F84D-97FF-30AC732AC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53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EFB56-6933-86BB-7E7A-F1A8CBF9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D10421-27C4-CE7E-D322-DEA226F69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E907C3-F9EC-C7E7-65DE-82EA618CD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E3E2B1-EED8-6CD8-5955-B703DF78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DB8B-1351-8C4C-B277-BC4015F6D43E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5051A1-732F-1250-2079-E2FCFDAF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A836CF-9458-3E84-F037-756D8EF6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7F3-C594-F84D-97FF-30AC732AC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84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1F3D3-8D0A-06D4-D01D-C63529BC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95CC68-BF33-A400-7F45-E7A321239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D55103-489A-7300-C6F8-A8324E895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4F5D61-BF6F-1289-F4DE-A647A3CE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DB8B-1351-8C4C-B277-BC4015F6D43E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BB0F7E-F7C4-A64E-55EE-5EBD972F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3FBA78-0603-4D93-8F8D-13E83F59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7F3-C594-F84D-97FF-30AC732AC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71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65AB7-B4FC-2DD3-7BDC-C0FB6E2A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FA0F73-C559-F8D8-ECDA-8E7B60ADB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B9CF22-FAA3-1C85-CF16-071CAED4D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4DB8B-1351-8C4C-B277-BC4015F6D43E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256EBE-8702-039A-36AD-C5F3E4F0F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0C4DA3-F768-DD42-D0BF-CE8999853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037F3-C594-F84D-97FF-30AC732AC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23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ies/otus/articles/59425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6E024E6A-2ACA-5E72-C226-2C7FE227158C}"/>
              </a:ext>
            </a:extLst>
          </p:cNvPr>
          <p:cNvSpPr txBox="1"/>
          <p:nvPr/>
        </p:nvSpPr>
        <p:spPr>
          <a:xfrm>
            <a:off x="817416" y="-464374"/>
            <a:ext cx="10557165" cy="7786747"/>
          </a:xfrm>
          <a:prstGeom prst="rect">
            <a:avLst/>
          </a:prstGeom>
          <a:ln w="22225">
            <a:solidFill>
              <a:schemeClr val="accent1">
                <a:shade val="15000"/>
                <a:alpha val="0"/>
              </a:schemeClr>
            </a:solidFill>
          </a:ln>
          <a:effectLst>
            <a:reflection stA="0" endPos="65000" dist="508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0000" b="1" dirty="0">
                <a:solidFill>
                  <a:srgbClr val="7030A0">
                    <a:alpha val="14287"/>
                  </a:srgbClr>
                </a:solidFill>
              </a:rPr>
              <a:t>С++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CFE4F4D-6021-40D1-4054-A4A00E37737C}"/>
              </a:ext>
            </a:extLst>
          </p:cNvPr>
          <p:cNvSpPr>
            <a:spLocks noGrp="1"/>
          </p:cNvSpPr>
          <p:nvPr/>
        </p:nvSpPr>
        <p:spPr>
          <a:xfrm>
            <a:off x="3386188" y="3131048"/>
            <a:ext cx="5419620" cy="5959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Standard Template Library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11081FCE-93E3-2759-AE9C-9E84FD53DA9E}"/>
              </a:ext>
            </a:extLst>
          </p:cNvPr>
          <p:cNvSpPr>
            <a:spLocks noGrp="1"/>
          </p:cNvSpPr>
          <p:nvPr/>
        </p:nvSpPr>
        <p:spPr>
          <a:xfrm>
            <a:off x="9815756" y="6117570"/>
            <a:ext cx="1980165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Майоров Василий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3B0149-D699-4FC4-95B0-287C518D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90" y="5642515"/>
            <a:ext cx="475055" cy="475055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9A1F108A-DFA5-B600-4806-D00DC2E6B84C}"/>
              </a:ext>
            </a:extLst>
          </p:cNvPr>
          <p:cNvSpPr txBox="1">
            <a:spLocks/>
          </p:cNvSpPr>
          <p:nvPr/>
        </p:nvSpPr>
        <p:spPr>
          <a:xfrm>
            <a:off x="10426046" y="5701433"/>
            <a:ext cx="1369876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F</a:t>
            </a:r>
            <a:r>
              <a:rPr lang="en-US" dirty="0"/>
              <a:t>loyzenCode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4A35F36-4DD4-C525-938C-98356135E3F6}"/>
              </a:ext>
            </a:extLst>
          </p:cNvPr>
          <p:cNvSpPr/>
          <p:nvPr/>
        </p:nvSpPr>
        <p:spPr>
          <a:xfrm>
            <a:off x="191031" y="166256"/>
            <a:ext cx="11809937" cy="6525489"/>
          </a:xfrm>
          <a:prstGeom prst="rect">
            <a:avLst/>
          </a:prstGeom>
          <a:noFill/>
          <a:ln w="12700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4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FDCCF-9B59-54EE-1D1B-440F7378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прежде всего,</a:t>
            </a:r>
            <a:r>
              <a:rPr lang="en-US" dirty="0"/>
              <a:t> </a:t>
            </a:r>
            <a:r>
              <a:rPr lang="ru-RU" dirty="0"/>
              <a:t>разберёмся с S</a:t>
            </a:r>
            <a:r>
              <a:rPr lang="en-US" dirty="0"/>
              <a:t>TL </a:t>
            </a:r>
            <a:r>
              <a:rPr lang="ru-RU" dirty="0"/>
              <a:t>получше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012CF9-182C-79FB-138D-2D1A03E0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Библиотека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STL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содержит пять основных видов компонентов: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контейнер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container)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управляет набором объектов в памяти.</a:t>
            </a:r>
          </a:p>
        </p:txBody>
      </p:sp>
    </p:spTree>
    <p:extLst>
      <p:ext uri="{BB962C8B-B14F-4D97-AF65-F5344CB8AC3E}">
        <p14:creationId xmlns:p14="http://schemas.microsoft.com/office/powerpoint/2010/main" val="169785229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F7F161E-C73D-2D54-31FC-CC89F7DC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57" y="267153"/>
            <a:ext cx="9078686" cy="1325563"/>
          </a:xfrm>
        </p:spPr>
        <p:txBody>
          <a:bodyPr/>
          <a:lstStyle/>
          <a:p>
            <a:r>
              <a:rPr lang="ru-RU" dirty="0"/>
              <a:t>Все лекции будут доступны на </a:t>
            </a:r>
            <a:r>
              <a:rPr lang="en-US" dirty="0"/>
              <a:t>GitHub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9BF0FE-C46E-3D01-75D1-60355C26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2" y="2739669"/>
            <a:ext cx="1664268" cy="1664268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B06B905-31FD-B228-8854-B919AE5EC708}"/>
              </a:ext>
            </a:extLst>
          </p:cNvPr>
          <p:cNvSpPr txBox="1">
            <a:spLocks/>
          </p:cNvSpPr>
          <p:nvPr/>
        </p:nvSpPr>
        <p:spPr>
          <a:xfrm>
            <a:off x="3630468" y="3173018"/>
            <a:ext cx="6186699" cy="797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/>
              <a:t>F</a:t>
            </a:r>
            <a:r>
              <a:rPr lang="en-US" sz="5400" b="1" dirty="0"/>
              <a:t>loyzenCode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426702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FDCCF-9B59-54EE-1D1B-440F7378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прежде всего,</a:t>
            </a:r>
            <a:r>
              <a:rPr lang="en-US" dirty="0"/>
              <a:t> </a:t>
            </a:r>
            <a:r>
              <a:rPr lang="ru-RU" dirty="0"/>
              <a:t>разберёмся с S</a:t>
            </a:r>
            <a:r>
              <a:rPr lang="en-US" dirty="0"/>
              <a:t>TL </a:t>
            </a:r>
            <a:r>
              <a:rPr lang="ru-RU" dirty="0"/>
              <a:t>получше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012CF9-182C-79FB-138D-2D1A03E0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Библиотека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STL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содержит пять основных видов компонентов: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контейнер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container)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управляет набором объектов в памяти.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итератор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iterator)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обеспечивает для алгоритма средство доступа к содержимому контейнера. </a:t>
            </a:r>
          </a:p>
        </p:txBody>
      </p:sp>
    </p:spTree>
    <p:extLst>
      <p:ext uri="{BB962C8B-B14F-4D97-AF65-F5344CB8AC3E}">
        <p14:creationId xmlns:p14="http://schemas.microsoft.com/office/powerpoint/2010/main" val="135826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FDCCF-9B59-54EE-1D1B-440F7378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прежде всего,</a:t>
            </a:r>
            <a:r>
              <a:rPr lang="en-US" dirty="0"/>
              <a:t> </a:t>
            </a:r>
            <a:r>
              <a:rPr lang="ru-RU" dirty="0"/>
              <a:t>разберёмся с S</a:t>
            </a:r>
            <a:r>
              <a:rPr lang="en-US" dirty="0"/>
              <a:t>TL </a:t>
            </a:r>
            <a:r>
              <a:rPr lang="ru-RU" dirty="0"/>
              <a:t>получше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012CF9-182C-79FB-138D-2D1A03E0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Библиотека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STL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содержит пять основных видов компонентов: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контейнер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container)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управляет набором объектов в памяти.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итератор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iterator)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обеспечивает для алгоритма средство доступа к содержимому контейнера.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алгоритм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algorithm)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определяет вычислительную процедуру.</a:t>
            </a:r>
          </a:p>
        </p:txBody>
      </p:sp>
    </p:spTree>
    <p:extLst>
      <p:ext uri="{BB962C8B-B14F-4D97-AF65-F5344CB8AC3E}">
        <p14:creationId xmlns:p14="http://schemas.microsoft.com/office/powerpoint/2010/main" val="126463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FDCCF-9B59-54EE-1D1B-440F7378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прежде всего,</a:t>
            </a:r>
            <a:r>
              <a:rPr lang="en-US" dirty="0"/>
              <a:t> </a:t>
            </a:r>
            <a:r>
              <a:rPr lang="ru-RU" dirty="0"/>
              <a:t>разберёмся с S</a:t>
            </a:r>
            <a:r>
              <a:rPr lang="en-US" dirty="0"/>
              <a:t>TL </a:t>
            </a:r>
            <a:r>
              <a:rPr lang="ru-RU" dirty="0"/>
              <a:t>получше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012CF9-182C-79FB-138D-2D1A03E0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Библиотека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STL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содержит пять основных видов компонентов: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контейнер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container)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управляет набором объектов в памяти.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итератор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iterator)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обеспечивает для алгоритма средство доступа к содержимому контейнера.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алгоритм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algorithm)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определяет вычислительную процедуру.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функциональный объект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function object)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инкапсулирует функцию в объекте для использования другими компонентами. </a:t>
            </a:r>
          </a:p>
        </p:txBody>
      </p:sp>
    </p:spTree>
    <p:extLst>
      <p:ext uri="{BB962C8B-B14F-4D97-AF65-F5344CB8AC3E}">
        <p14:creationId xmlns:p14="http://schemas.microsoft.com/office/powerpoint/2010/main" val="333580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FDCCF-9B59-54EE-1D1B-440F7378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прежде всего,</a:t>
            </a:r>
            <a:r>
              <a:rPr lang="en-US" dirty="0"/>
              <a:t> </a:t>
            </a:r>
            <a:r>
              <a:rPr lang="ru-RU" dirty="0"/>
              <a:t>разберёмся с S</a:t>
            </a:r>
            <a:r>
              <a:rPr lang="en-US" dirty="0"/>
              <a:t>TL </a:t>
            </a:r>
            <a:r>
              <a:rPr lang="ru-RU" dirty="0"/>
              <a:t>получше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012CF9-182C-79FB-138D-2D1A03E0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Библиотека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STL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содержит пять основных видов компонентов: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контейнер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container)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управляет набором объектов в памяти.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итератор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iterator)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обеспечивает для алгоритма средство доступа к содержимому контейнера.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алгоритм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algorithm)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определяет вычислительную процедуру.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функциональный объект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function object)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инкапсулирует функцию в объекте для использования другими компонентами.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адаптер (</a:t>
            </a:r>
            <a:r>
              <a:rPr lang="en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adaptor)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адаптирует компонент для обеспечения различного интерфейса.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3153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4D3B6-4E52-213E-A178-7B8F1200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3115"/>
            <a:ext cx="7772400" cy="679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22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97E3BE-5E19-C9D6-729F-AE010B2F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23" y="458107"/>
            <a:ext cx="10034553" cy="59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34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4486135" y="2820775"/>
            <a:ext cx="3219729" cy="1216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std::string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08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A78D9-B5E9-42E0-4BF9-62CA3207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ru-RU" dirty="0" err="1"/>
              <a:t>s</a:t>
            </a:r>
            <a:r>
              <a:rPr lang="en-US" dirty="0"/>
              <a:t>td::string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A9375-7AAE-091D-2C1A-6BECED27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33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A78D9-B5E9-42E0-4BF9-62CA3207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ru-RU" dirty="0" err="1"/>
              <a:t>s</a:t>
            </a:r>
            <a:r>
              <a:rPr lang="en-US" dirty="0"/>
              <a:t>td::string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A9375-7AAE-091D-2C1A-6BECED27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3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4511571" y="3137837"/>
            <a:ext cx="3168857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7370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A78D9-B5E9-42E0-4BF9-62CA3207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ru-RU" dirty="0" err="1"/>
              <a:t>s</a:t>
            </a:r>
            <a:r>
              <a:rPr lang="en-US" dirty="0"/>
              <a:t>td::string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A9375-7AAE-091D-2C1A-6BECED278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6575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60D8D44-ABF5-8D10-7FD5-7865A96F4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20734"/>
              </p:ext>
            </p:extLst>
          </p:nvPr>
        </p:nvGraphicFramePr>
        <p:xfrm>
          <a:off x="3840842" y="4084321"/>
          <a:ext cx="451031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63">
                  <a:extLst>
                    <a:ext uri="{9D8B030D-6E8A-4147-A177-3AD203B41FA5}">
                      <a16:colId xmlns:a16="http://schemas.microsoft.com/office/drawing/2014/main" val="1065690211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2318901132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1678973376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1207926886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2696723227"/>
                    </a:ext>
                  </a:extLst>
                </a:gridCol>
              </a:tblGrid>
              <a:tr h="81522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H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e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l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l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o</a:t>
                      </a:r>
                      <a:endParaRPr lang="ru-RU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85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89E8AB-2B1D-3D1C-6910-DEE2501A3F1A}"/>
              </a:ext>
            </a:extLst>
          </p:cNvPr>
          <p:cNvSpPr txBox="1"/>
          <p:nvPr/>
        </p:nvSpPr>
        <p:spPr>
          <a:xfrm>
            <a:off x="3840842" y="3429000"/>
            <a:ext cx="45103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  0       1       2       3      4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773156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A78D9-B5E9-42E0-4BF9-62CA3207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ru-RU" dirty="0" err="1"/>
              <a:t>s</a:t>
            </a:r>
            <a:r>
              <a:rPr lang="en-US" dirty="0"/>
              <a:t>td::string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A9375-7AAE-091D-2C1A-6BECED278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37318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index_ch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'l'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60D8D44-ABF5-8D10-7FD5-7865A96F4DC6}"/>
              </a:ext>
            </a:extLst>
          </p:cNvPr>
          <p:cNvGraphicFramePr>
            <a:graphicFrameLocks noGrp="1"/>
          </p:cNvGraphicFramePr>
          <p:nvPr/>
        </p:nvGraphicFramePr>
        <p:xfrm>
          <a:off x="3840842" y="4084321"/>
          <a:ext cx="451031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63">
                  <a:extLst>
                    <a:ext uri="{9D8B030D-6E8A-4147-A177-3AD203B41FA5}">
                      <a16:colId xmlns:a16="http://schemas.microsoft.com/office/drawing/2014/main" val="1065690211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2318901132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1678973376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1207926886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2696723227"/>
                    </a:ext>
                  </a:extLst>
                </a:gridCol>
              </a:tblGrid>
              <a:tr h="81522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H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e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l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l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o</a:t>
                      </a:r>
                      <a:endParaRPr lang="ru-RU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85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89E8AB-2B1D-3D1C-6910-DEE2501A3F1A}"/>
              </a:ext>
            </a:extLst>
          </p:cNvPr>
          <p:cNvSpPr txBox="1"/>
          <p:nvPr/>
        </p:nvSpPr>
        <p:spPr>
          <a:xfrm>
            <a:off x="3840842" y="3429000"/>
            <a:ext cx="45103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  0       1       2       3      4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6442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109BC0-7440-94F8-AC40-9D97BB6E8776}"/>
              </a:ext>
            </a:extLst>
          </p:cNvPr>
          <p:cNvSpPr txBox="1"/>
          <p:nvPr/>
        </p:nvSpPr>
        <p:spPr>
          <a:xfrm>
            <a:off x="326571" y="315686"/>
            <a:ext cx="1166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&lt;string&gt;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98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109BC0-7440-94F8-AC40-9D97BB6E8776}"/>
              </a:ext>
            </a:extLst>
          </p:cNvPr>
          <p:cNvSpPr txBox="1"/>
          <p:nvPr/>
        </p:nvSpPr>
        <p:spPr>
          <a:xfrm>
            <a:off x="326571" y="315686"/>
            <a:ext cx="11669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&lt;string&gt;</a:t>
            </a:r>
          </a:p>
          <a:p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"Hello, Alex!"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создание строки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09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109BC0-7440-94F8-AC40-9D97BB6E8776}"/>
              </a:ext>
            </a:extLst>
          </p:cNvPr>
          <p:cNvSpPr txBox="1"/>
          <p:nvPr/>
        </p:nvSpPr>
        <p:spPr>
          <a:xfrm>
            <a:off x="326571" y="315686"/>
            <a:ext cx="116694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&lt;string&gt;</a:t>
            </a:r>
          </a:p>
          <a:p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"Hello, Alex!"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создание строки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How are you?"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612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109BC0-7440-94F8-AC40-9D97BB6E8776}"/>
              </a:ext>
            </a:extLst>
          </p:cNvPr>
          <p:cNvSpPr txBox="1"/>
          <p:nvPr/>
        </p:nvSpPr>
        <p:spPr>
          <a:xfrm>
            <a:off x="326571" y="315686"/>
            <a:ext cx="116694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&lt;string&gt;</a:t>
            </a:r>
          </a:p>
          <a:p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"Hello, Alex!"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создание строки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How are you?"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concatenate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конкатенация - сложение строк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79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109BC0-7440-94F8-AC40-9D97BB6E8776}"/>
              </a:ext>
            </a:extLst>
          </p:cNvPr>
          <p:cNvSpPr txBox="1"/>
          <p:nvPr/>
        </p:nvSpPr>
        <p:spPr>
          <a:xfrm>
            <a:off x="326571" y="315686"/>
            <a:ext cx="11669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&lt;string&gt;</a:t>
            </a:r>
          </a:p>
          <a:p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"Hello, Alex!"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создание строки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How are you?"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concatenate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конкатенация - сложение строк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'e'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93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109BC0-7440-94F8-AC40-9D97BB6E8776}"/>
              </a:ext>
            </a:extLst>
          </p:cNvPr>
          <p:cNvSpPr txBox="1"/>
          <p:nvPr/>
        </p:nvSpPr>
        <p:spPr>
          <a:xfrm>
            <a:off x="326571" y="315686"/>
            <a:ext cx="116694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&lt;string&gt;</a:t>
            </a:r>
          </a:p>
          <a:p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"Hello, Alex!"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создание строки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How are you?"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concatenate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конкатенация - сложение строк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‘e’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size_str2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13</a:t>
            </a:r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733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109BC0-7440-94F8-AC40-9D97BB6E8776}"/>
              </a:ext>
            </a:extLst>
          </p:cNvPr>
          <p:cNvSpPr txBox="1"/>
          <p:nvPr/>
        </p:nvSpPr>
        <p:spPr>
          <a:xfrm>
            <a:off x="326571" y="315686"/>
            <a:ext cx="116694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&lt;string&gt;</a:t>
            </a:r>
          </a:p>
          <a:p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"Hello, Alex!"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создание строки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How are you?"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concatenate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конкатенация - сложение строк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‘e’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size_str2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13</a:t>
            </a:r>
          </a:p>
          <a:p>
            <a:endParaRPr lang="en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 empty"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else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"str1 not empty"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05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109BC0-7440-94F8-AC40-9D97BB6E8776}"/>
              </a:ext>
            </a:extLst>
          </p:cNvPr>
          <p:cNvSpPr txBox="1"/>
          <p:nvPr/>
        </p:nvSpPr>
        <p:spPr>
          <a:xfrm>
            <a:off x="326571" y="315686"/>
            <a:ext cx="116694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&lt;string&gt;</a:t>
            </a:r>
          </a:p>
          <a:p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"Hello, Alex!"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создание строки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How are you?"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concatenate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конкатенация - сложение строк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‘e’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size_str2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13</a:t>
            </a:r>
          </a:p>
          <a:p>
            <a:endParaRPr lang="en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 empty"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else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"str1 not empty"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isEqual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Проверить, равны ли строки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isNotEqual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Проверить, не равны ли строки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isLess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Проверить, меньше ли первая строка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9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68CF4-49F4-B226-0CA3-22555018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Template Library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B60951-AFA4-8BD8-5AC6-118D8108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292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109BC0-7440-94F8-AC40-9D97BB6E8776}"/>
              </a:ext>
            </a:extLst>
          </p:cNvPr>
          <p:cNvSpPr txBox="1"/>
          <p:nvPr/>
        </p:nvSpPr>
        <p:spPr>
          <a:xfrm>
            <a:off x="326571" y="315686"/>
            <a:ext cx="11669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&lt;string&gt;</a:t>
            </a:r>
          </a:p>
          <a:p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2"/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 World"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"Beautiful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"Hello Beautiful World"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26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109BC0-7440-94F8-AC40-9D97BB6E8776}"/>
              </a:ext>
            </a:extLst>
          </p:cNvPr>
          <p:cNvSpPr txBox="1"/>
          <p:nvPr/>
        </p:nvSpPr>
        <p:spPr>
          <a:xfrm>
            <a:off x="326571" y="315686"/>
            <a:ext cx="11669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&lt;string&gt;</a:t>
            </a:r>
          </a:p>
          <a:p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2"/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 World"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"Beautiful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"Hello Beautiful World"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pPr lvl="2"/>
            <a:endParaRPr lang="en" dirty="0">
              <a:solidFill>
                <a:srgbClr val="4EC9B0"/>
              </a:solidFill>
              <a:latin typeface="Menlo" panose="020B0609030804020204" pitchFamily="49" charset="0"/>
            </a:endParaRPr>
          </a:p>
          <a:p>
            <a:pPr lvl="2"/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 Beautiful World"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"str3: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"Hello World”</a:t>
            </a:r>
            <a:endParaRPr lang="en" dirty="0">
              <a:solidFill>
                <a:srgbClr val="6A9955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456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109BC0-7440-94F8-AC40-9D97BB6E8776}"/>
              </a:ext>
            </a:extLst>
          </p:cNvPr>
          <p:cNvSpPr txBox="1"/>
          <p:nvPr/>
        </p:nvSpPr>
        <p:spPr>
          <a:xfrm>
            <a:off x="326571" y="315686"/>
            <a:ext cx="116694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&lt;string&gt;</a:t>
            </a:r>
          </a:p>
          <a:p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2"/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 World"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"Beautiful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"Hello Beautiful World"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pPr lvl="2"/>
            <a:endParaRPr lang="en" dirty="0">
              <a:solidFill>
                <a:srgbClr val="4EC9B0"/>
              </a:solidFill>
              <a:latin typeface="Menlo" panose="020B0609030804020204" pitchFamily="49" charset="0"/>
            </a:endParaRPr>
          </a:p>
          <a:p>
            <a:pPr lvl="2"/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 Beautiful World"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"str3: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"Hello World”</a:t>
            </a:r>
          </a:p>
          <a:p>
            <a:pPr lvl="2"/>
            <a:endParaRPr lang="en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pPr lvl="2"/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str_num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"1234"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stoi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str_num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Преобразовать строку в 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int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stod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str_num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Преобразовать строку в 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double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"num: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num2: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0071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3870482" y="2820775"/>
            <a:ext cx="4451036" cy="1216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std::vector&lt;T&gt;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70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15A0F-2AE1-E4FC-2F2E-0FA93B3D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std::vector&lt;T&gt;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DCAD4-D763-8E15-00AF-56E12D1E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211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15A0F-2AE1-E4FC-2F2E-0FA93B3D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std::vector&lt;T&gt;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DCAD4-D763-8E15-00AF-56E12D1E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3069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15A0F-2AE1-E4FC-2F2E-0FA93B3D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std::vector&lt;T&gt;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DCAD4-D763-8E15-00AF-56E12D1E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BD713D8-D8F9-0512-4670-E20829065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15265"/>
              </p:ext>
            </p:extLst>
          </p:nvPr>
        </p:nvGraphicFramePr>
        <p:xfrm>
          <a:off x="3840842" y="4084321"/>
          <a:ext cx="451031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63">
                  <a:extLst>
                    <a:ext uri="{9D8B030D-6E8A-4147-A177-3AD203B41FA5}">
                      <a16:colId xmlns:a16="http://schemas.microsoft.com/office/drawing/2014/main" val="1065690211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2318901132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1678973376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1207926886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2696723227"/>
                    </a:ext>
                  </a:extLst>
                </a:gridCol>
              </a:tblGrid>
              <a:tr h="81522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3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4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5</a:t>
                      </a:r>
                      <a:endParaRPr lang="ru-RU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85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C783B0-A771-5ADB-6149-1876245F4A42}"/>
              </a:ext>
            </a:extLst>
          </p:cNvPr>
          <p:cNvSpPr txBox="1"/>
          <p:nvPr/>
        </p:nvSpPr>
        <p:spPr>
          <a:xfrm>
            <a:off x="3840842" y="3429000"/>
            <a:ext cx="45103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  0       1       2       3      4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106368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15A0F-2AE1-E4FC-2F2E-0FA93B3D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std::vector&lt;T&gt;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DCAD4-D763-8E15-00AF-56E12D1E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index_v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3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BD713D8-D8F9-0512-4670-E20829065874}"/>
              </a:ext>
            </a:extLst>
          </p:cNvPr>
          <p:cNvGraphicFramePr>
            <a:graphicFrameLocks noGrp="1"/>
          </p:cNvGraphicFramePr>
          <p:nvPr/>
        </p:nvGraphicFramePr>
        <p:xfrm>
          <a:off x="3840842" y="4084321"/>
          <a:ext cx="451031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63">
                  <a:extLst>
                    <a:ext uri="{9D8B030D-6E8A-4147-A177-3AD203B41FA5}">
                      <a16:colId xmlns:a16="http://schemas.microsoft.com/office/drawing/2014/main" val="1065690211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2318901132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1678973376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1207926886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2696723227"/>
                    </a:ext>
                  </a:extLst>
                </a:gridCol>
              </a:tblGrid>
              <a:tr h="81522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3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4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5</a:t>
                      </a:r>
                      <a:endParaRPr lang="ru-RU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85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C783B0-A771-5ADB-6149-1876245F4A42}"/>
              </a:ext>
            </a:extLst>
          </p:cNvPr>
          <p:cNvSpPr txBox="1"/>
          <p:nvPr/>
        </p:nvSpPr>
        <p:spPr>
          <a:xfrm>
            <a:off x="3840842" y="3429000"/>
            <a:ext cx="45103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  0       1       2       3      4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4132443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15A0F-2AE1-E4FC-2F2E-0FA93B3D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std::vector&lt;T&gt;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DCAD4-D763-8E15-00AF-56E12D1E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index_v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3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BD713D8-D8F9-0512-4670-E20829065874}"/>
              </a:ext>
            </a:extLst>
          </p:cNvPr>
          <p:cNvGraphicFramePr>
            <a:graphicFrameLocks noGrp="1"/>
          </p:cNvGraphicFramePr>
          <p:nvPr/>
        </p:nvGraphicFramePr>
        <p:xfrm>
          <a:off x="3840842" y="4084321"/>
          <a:ext cx="451031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63">
                  <a:extLst>
                    <a:ext uri="{9D8B030D-6E8A-4147-A177-3AD203B41FA5}">
                      <a16:colId xmlns:a16="http://schemas.microsoft.com/office/drawing/2014/main" val="1065690211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2318901132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1678973376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1207926886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2696723227"/>
                    </a:ext>
                  </a:extLst>
                </a:gridCol>
              </a:tblGrid>
              <a:tr h="81522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3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4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5</a:t>
                      </a:r>
                      <a:endParaRPr lang="ru-RU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85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C783B0-A771-5ADB-6149-1876245F4A42}"/>
              </a:ext>
            </a:extLst>
          </p:cNvPr>
          <p:cNvSpPr txBox="1"/>
          <p:nvPr/>
        </p:nvSpPr>
        <p:spPr>
          <a:xfrm>
            <a:off x="3840842" y="3429000"/>
            <a:ext cx="45103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  0       1       2       3      4</a:t>
            </a:r>
            <a:endParaRPr lang="ru-RU" sz="35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5CE9842-CAA3-167D-20D7-D5F96BF07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664254"/>
              </p:ext>
            </p:extLst>
          </p:nvPr>
        </p:nvGraphicFramePr>
        <p:xfrm>
          <a:off x="8351157" y="4084321"/>
          <a:ext cx="90532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329">
                  <a:extLst>
                    <a:ext uri="{9D8B030D-6E8A-4147-A177-3AD203B41FA5}">
                      <a16:colId xmlns:a16="http://schemas.microsoft.com/office/drawing/2014/main" val="2361181832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26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918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15A0F-2AE1-E4FC-2F2E-0FA93B3D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std::vector&lt;T&gt;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DCAD4-D763-8E15-00AF-56E12D1E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index_v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3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BD713D8-D8F9-0512-4670-E20829065874}"/>
              </a:ext>
            </a:extLst>
          </p:cNvPr>
          <p:cNvGraphicFramePr>
            <a:graphicFrameLocks noGrp="1"/>
          </p:cNvGraphicFramePr>
          <p:nvPr/>
        </p:nvGraphicFramePr>
        <p:xfrm>
          <a:off x="3840842" y="4084321"/>
          <a:ext cx="451031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63">
                  <a:extLst>
                    <a:ext uri="{9D8B030D-6E8A-4147-A177-3AD203B41FA5}">
                      <a16:colId xmlns:a16="http://schemas.microsoft.com/office/drawing/2014/main" val="1065690211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2318901132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1678973376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1207926886"/>
                    </a:ext>
                  </a:extLst>
                </a:gridCol>
                <a:gridCol w="902063">
                  <a:extLst>
                    <a:ext uri="{9D8B030D-6E8A-4147-A177-3AD203B41FA5}">
                      <a16:colId xmlns:a16="http://schemas.microsoft.com/office/drawing/2014/main" val="2696723227"/>
                    </a:ext>
                  </a:extLst>
                </a:gridCol>
              </a:tblGrid>
              <a:tr h="81522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3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4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5</a:t>
                      </a:r>
                      <a:endParaRPr lang="ru-RU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85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C783B0-A771-5ADB-6149-1876245F4A42}"/>
              </a:ext>
            </a:extLst>
          </p:cNvPr>
          <p:cNvSpPr txBox="1"/>
          <p:nvPr/>
        </p:nvSpPr>
        <p:spPr>
          <a:xfrm>
            <a:off x="3840842" y="3429000"/>
            <a:ext cx="45103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  0       1       2       3      4</a:t>
            </a:r>
            <a:endParaRPr lang="ru-RU" sz="35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5CE9842-CAA3-167D-20D7-D5F96BF07D88}"/>
              </a:ext>
            </a:extLst>
          </p:cNvPr>
          <p:cNvGraphicFramePr>
            <a:graphicFrameLocks noGrp="1"/>
          </p:cNvGraphicFramePr>
          <p:nvPr/>
        </p:nvGraphicFramePr>
        <p:xfrm>
          <a:off x="8351157" y="4084321"/>
          <a:ext cx="90532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329">
                  <a:extLst>
                    <a:ext uri="{9D8B030D-6E8A-4147-A177-3AD203B41FA5}">
                      <a16:colId xmlns:a16="http://schemas.microsoft.com/office/drawing/2014/main" val="2361181832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263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BC0588-624E-4B75-85FC-EF8659BF633E}"/>
              </a:ext>
            </a:extLst>
          </p:cNvPr>
          <p:cNvSpPr txBox="1"/>
          <p:nvPr/>
        </p:nvSpPr>
        <p:spPr>
          <a:xfrm>
            <a:off x="3679372" y="5172790"/>
            <a:ext cx="11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V1.begin()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43161D-6854-A216-C392-1E44C372FC4F}"/>
              </a:ext>
            </a:extLst>
          </p:cNvPr>
          <p:cNvSpPr txBox="1"/>
          <p:nvPr/>
        </p:nvSpPr>
        <p:spPr>
          <a:xfrm>
            <a:off x="8275410" y="5174866"/>
            <a:ext cx="105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V1.end()</a:t>
            </a:r>
            <a:endParaRPr lang="ru-RU" b="1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6ED1574-828A-9F6D-8C81-23CA71056658}"/>
              </a:ext>
            </a:extLst>
          </p:cNvPr>
          <p:cNvCxnSpPr>
            <a:cxnSpLocks/>
          </p:cNvCxnSpPr>
          <p:nvPr/>
        </p:nvCxnSpPr>
        <p:spPr>
          <a:xfrm flipV="1">
            <a:off x="4325815" y="4965895"/>
            <a:ext cx="0" cy="2743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5DB7CF-C852-D3E6-B4D7-F9800C20698B}"/>
              </a:ext>
            </a:extLst>
          </p:cNvPr>
          <p:cNvCxnSpPr>
            <a:cxnSpLocks/>
          </p:cNvCxnSpPr>
          <p:nvPr/>
        </p:nvCxnSpPr>
        <p:spPr>
          <a:xfrm flipV="1">
            <a:off x="8803821" y="4980792"/>
            <a:ext cx="0" cy="2743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0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68CF4-49F4-B226-0CA3-22555018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Template Library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B60951-AFA4-8BD8-5AC6-118D8108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Standard Template Library</a:t>
            </a:r>
            <a:r>
              <a:rPr lang="ru-RU" b="1" dirty="0"/>
              <a:t> (</a:t>
            </a:r>
            <a:r>
              <a:rPr lang="en-US" b="1" dirty="0"/>
              <a:t>STL</a:t>
            </a:r>
            <a:r>
              <a:rPr lang="ru-RU" b="1" dirty="0"/>
              <a:t>)</a:t>
            </a:r>
            <a:r>
              <a:rPr lang="en-US" dirty="0"/>
              <a:t> – </a:t>
            </a:r>
            <a:r>
              <a:rPr lang="ru-RU" dirty="0"/>
              <a:t>это набор согласованных обобщённых алгоритмов, контейнеров, средств доступа к их содержимому и различных вспомогательных функций в </a:t>
            </a:r>
            <a:r>
              <a:rPr lang="en" dirty="0"/>
              <a:t>C++.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044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171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ru-RU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403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ru-RU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index_v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3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666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ru-RU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index_v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3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1, 2, 3, 4, 5, 6 (vector copy)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0061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1, 2, 3, 4, 5, 6, 2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7402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1, 2, 3, 4, 5, 6, 2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 2 123 3 4 5 6 2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5432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1, 2, 3, 4, 5, 6, 2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 2 123 3 4 5 6 2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 2 123 4 5 6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8393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1, 2, 3, 4, 5, 6, 2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 2 123 3 4 5 6 2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 2 123 4 5 6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not value’s</a:t>
            </a:r>
          </a:p>
          <a:p>
            <a:pPr marL="0" indent="0">
              <a:buNone/>
            </a:pP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v1_size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6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26722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1, 2, 3, 4, 5, 6, 2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 2 123 3 4 5 6 2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 2 123 4 5 6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not value’s</a:t>
            </a:r>
          </a:p>
          <a:p>
            <a:pPr marL="0" indent="0">
              <a:buNone/>
            </a:pP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v1_size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6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capacity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capacity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6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529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1, 2, 3, 4, 5, 6, 2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 2 123 3 4 5 6 2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1 2 123 4 5 6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not value’s</a:t>
            </a:r>
          </a:p>
          <a:p>
            <a:pPr marL="0" indent="0">
              <a:buNone/>
            </a:pP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v1_size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6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capacity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capacity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6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true/false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679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68CF4-49F4-B226-0CA3-22555018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Template Library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B60951-AFA4-8BD8-5AC6-118D8108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Standard Template Library</a:t>
            </a:r>
            <a:r>
              <a:rPr lang="ru-RU" b="1" dirty="0"/>
              <a:t> (</a:t>
            </a:r>
            <a:r>
              <a:rPr lang="en-US" b="1" dirty="0"/>
              <a:t>STL</a:t>
            </a:r>
            <a:r>
              <a:rPr lang="ru-RU" b="1" dirty="0"/>
              <a:t>)</a:t>
            </a:r>
            <a:r>
              <a:rPr lang="en-US" dirty="0"/>
              <a:t> – </a:t>
            </a:r>
            <a:r>
              <a:rPr lang="ru-RU" dirty="0"/>
              <a:t>это набор согласованных обобщённых алгоритмов, контейнеров, средств доступа к их содержимому и различных вспомогательных функций в </a:t>
            </a:r>
            <a:r>
              <a:rPr lang="en" dirty="0"/>
              <a:t>C++.</a:t>
            </a:r>
          </a:p>
          <a:p>
            <a:pPr marL="0" indent="0">
              <a:buNone/>
            </a:pPr>
            <a:r>
              <a:rPr lang="en" dirty="0"/>
              <a:t>	</a:t>
            </a:r>
            <a:r>
              <a:rPr lang="ru-RU" dirty="0"/>
              <a:t>В этой стандартной библиотеке находятся все структуры данных и их алгоритмы.</a:t>
            </a:r>
            <a:r>
              <a:rPr lang="en-US" dirty="0"/>
              <a:t> </a:t>
            </a:r>
            <a:r>
              <a:rPr lang="ru-RU" dirty="0"/>
              <a:t>Например:</a:t>
            </a:r>
            <a:r>
              <a:rPr lang="en-US" dirty="0"/>
              <a:t> std::vector, std::string, std::map, std::set, std::list, std::allocator </a:t>
            </a:r>
            <a:r>
              <a:rPr lang="ru-RU" dirty="0"/>
              <a:t>и так далее – это и есть стандартная библиотека шаблонов.</a:t>
            </a:r>
          </a:p>
        </p:txBody>
      </p:sp>
    </p:spTree>
    <p:extLst>
      <p:ext uri="{BB962C8B-B14F-4D97-AF65-F5344CB8AC3E}">
        <p14:creationId xmlns:p14="http://schemas.microsoft.com/office/powerpoint/2010/main" val="20252760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3870482" y="2820775"/>
            <a:ext cx="4451036" cy="1216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8389840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&lt;algorithm&gt;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845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&lt;algorithm&gt;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345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935941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&lt;algorithm&gt;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345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sort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33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Поиск значения в векторе (возвращает итератор)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Обратное расположение элементов вектора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reverse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pPr marL="0" indent="0">
              <a:buNone/>
            </a:pPr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Поиск минимального/максимального значения в векторе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min_element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max_element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pPr marL="0" indent="0">
              <a:buNone/>
            </a:pPr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Удаление дубликатов из вектора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sort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pPr marL="0" indent="0">
              <a:buNone/>
            </a:pP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unique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()),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myVector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999654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3870482" y="2820775"/>
            <a:ext cx="4451036" cy="1216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td::list&lt;T&gt;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106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&lt;list&gt;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945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&lt;list&gt;</a:t>
            </a:r>
          </a:p>
          <a:p>
            <a:pPr marL="0" indent="0">
              <a:buNone/>
            </a:pPr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endParaRPr lang="en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795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&lt;list&gt;</a:t>
            </a:r>
          </a:p>
          <a:p>
            <a:pPr marL="0" indent="0">
              <a:buNone/>
            </a:pPr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Вставка элемента в конец списка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push_front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Вставка элемента в начало списка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pop_back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Удаление элемента с конца списка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pop_front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Удаление элемента с начала списка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99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&lt;list&gt;</a:t>
            </a:r>
          </a:p>
          <a:p>
            <a:pPr marL="0" indent="0">
              <a:buNone/>
            </a:pPr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list_size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firstElement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front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Получение первого элемента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lastElement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Получение последнего элемента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endParaRPr lang="en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42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68CF4-49F4-B226-0CA3-22555018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Template Library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B60951-AFA4-8BD8-5AC6-118D8108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Standard Template Library</a:t>
            </a:r>
            <a:r>
              <a:rPr lang="ru-RU" b="1" dirty="0"/>
              <a:t> (</a:t>
            </a:r>
            <a:r>
              <a:rPr lang="en-US" b="1" dirty="0"/>
              <a:t>STL</a:t>
            </a:r>
            <a:r>
              <a:rPr lang="ru-RU" b="1" dirty="0"/>
              <a:t>)</a:t>
            </a:r>
            <a:r>
              <a:rPr lang="en-US" dirty="0"/>
              <a:t> – </a:t>
            </a:r>
            <a:r>
              <a:rPr lang="ru-RU" dirty="0"/>
              <a:t>это набор согласованных обобщённых алгоритмов, контейнеров, средств доступа к их содержимому и различных вспомогательных функций в </a:t>
            </a:r>
            <a:r>
              <a:rPr lang="en" dirty="0"/>
              <a:t>C++.</a:t>
            </a:r>
          </a:p>
          <a:p>
            <a:pPr marL="0" indent="0">
              <a:buNone/>
            </a:pPr>
            <a:r>
              <a:rPr lang="en" dirty="0"/>
              <a:t>	</a:t>
            </a:r>
            <a:r>
              <a:rPr lang="ru-RU" dirty="0"/>
              <a:t>В этой стандартной библиотеке находятся все структуры данных и их алгоритмы.</a:t>
            </a:r>
            <a:r>
              <a:rPr lang="en-US" dirty="0"/>
              <a:t> </a:t>
            </a:r>
            <a:r>
              <a:rPr lang="ru-RU" dirty="0"/>
              <a:t>Например:</a:t>
            </a:r>
            <a:r>
              <a:rPr lang="en-US" dirty="0"/>
              <a:t> std::vector, std::string, std::map, std::set, std::list, std::allocator </a:t>
            </a:r>
            <a:r>
              <a:rPr lang="ru-RU" dirty="0"/>
              <a:t>и так далее – это и есть стандартная библиотека шаблонов.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Все компоненты S</a:t>
            </a:r>
            <a:r>
              <a:rPr lang="en-US" dirty="0"/>
              <a:t>TL </a:t>
            </a:r>
            <a:r>
              <a:rPr lang="ru-RU" dirty="0"/>
              <a:t>разбиты на файлы,</a:t>
            </a:r>
            <a:r>
              <a:rPr lang="en-US" dirty="0"/>
              <a:t> </a:t>
            </a:r>
            <a:r>
              <a:rPr lang="ru-RU" dirty="0"/>
              <a:t>для подключения нужен #</a:t>
            </a:r>
            <a:r>
              <a:rPr lang="en-US" dirty="0"/>
              <a:t>include &lt;T&gt;,</a:t>
            </a:r>
            <a:r>
              <a:rPr lang="ru-RU" dirty="0"/>
              <a:t> где </a:t>
            </a:r>
            <a:r>
              <a:rPr lang="en-US" dirty="0"/>
              <a:t>T – </a:t>
            </a:r>
            <a:r>
              <a:rPr lang="ru-RU" dirty="0"/>
              <a:t>название коллекции.</a:t>
            </a:r>
          </a:p>
        </p:txBody>
      </p:sp>
    </p:spTree>
    <p:extLst>
      <p:ext uri="{BB962C8B-B14F-4D97-AF65-F5344CB8AC3E}">
        <p14:creationId xmlns:p14="http://schemas.microsoft.com/office/powerpoint/2010/main" val="15349695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Переход к следующему элементу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Вставка элемента перед итератором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Удаление элемента по итератору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sort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Сортировка списка по возрастанию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sort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greater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&gt;());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Сортировка списка по убыванию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reverse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Изменение порядка элементов на обратный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endParaRPr lang="en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2594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	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Элемент найден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	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Элемент не найден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50706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2913141" y="2820775"/>
            <a:ext cx="6365718" cy="1216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td::map&lt;key, value&gt;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0489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64EED-6ADA-5933-C832-229D043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9C798-3124-B701-184B-385D0F45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4745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64EED-6ADA-5933-C832-229D043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9C798-3124-B701-184B-385D0F45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" dirty="0"/>
              <a:t>	std::map </a:t>
            </a:r>
            <a:r>
              <a:rPr lang="ru-RU" dirty="0"/>
              <a:t>является одной из структур данных в стандартной библиотеке </a:t>
            </a:r>
            <a:r>
              <a:rPr lang="en" dirty="0"/>
              <a:t>C++ (&lt;map&gt;), </a:t>
            </a:r>
            <a:r>
              <a:rPr lang="ru-RU" dirty="0"/>
              <a:t>которая реализует отсортированный ассоциативный контейнер, позволяющий хранить пары ключ-значение. Ключи в </a:t>
            </a:r>
            <a:r>
              <a:rPr lang="en" dirty="0"/>
              <a:t>std::map </a:t>
            </a:r>
            <a:r>
              <a:rPr lang="ru-RU" dirty="0"/>
              <a:t>уникальны и автоматически сортируются по возрастанию.</a:t>
            </a:r>
          </a:p>
        </p:txBody>
      </p:sp>
    </p:spTree>
    <p:extLst>
      <p:ext uri="{BB962C8B-B14F-4D97-AF65-F5344CB8AC3E}">
        <p14:creationId xmlns:p14="http://schemas.microsoft.com/office/powerpoint/2010/main" val="27692375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64EED-6ADA-5933-C832-229D043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std::map</a:t>
            </a:r>
            <a:endParaRPr lang="ru-RU" dirty="0"/>
          </a:p>
        </p:txBody>
      </p:sp>
      <p:pic>
        <p:nvPicPr>
          <p:cNvPr id="1026" name="Picture 2" descr="C++ Map">
            <a:extLst>
              <a:ext uri="{FF2B5EF4-FFF2-40B4-BE49-F238E27FC236}">
                <a16:creationId xmlns:a16="http://schemas.microsoft.com/office/drawing/2014/main" id="{8B0752BE-0C74-BB0D-CFA6-DEAC9D024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463442"/>
            <a:ext cx="7277100" cy="502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471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&lt;map&gt;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470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&lt;map&gt;</a:t>
            </a:r>
          </a:p>
          <a:p>
            <a:pPr marL="0" indent="0">
              <a:buNone/>
            </a:pPr>
            <a:endParaRPr lang="en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uint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1"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3"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2"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5"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4"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23222670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insert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uint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last_key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make_pair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last_key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6"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7"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129075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insert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uint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last_key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rbegin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make_pair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last_key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6"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7"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erase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Удаление элемента с указанным ключом или итератором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Удаление всех элементов из 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map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5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2549700" y="2820775"/>
            <a:ext cx="7092600" cy="1216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Большое путешествие по 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STL </a:t>
            </a:r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начинается</a:t>
            </a:r>
          </a:p>
        </p:txBody>
      </p:sp>
    </p:spTree>
    <p:extLst>
      <p:ext uri="{BB962C8B-B14F-4D97-AF65-F5344CB8AC3E}">
        <p14:creationId xmlns:p14="http://schemas.microsoft.com/office/powerpoint/2010/main" val="20201443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Поиск элемента по ключу (возвращает итератор к найденному элементу или `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end()`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если элемент не найден)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"Find!</a:t>
            </a:r>
            <a:r>
              <a:rPr lang="e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key: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value: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161225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1231145" y="3009900"/>
            <a:ext cx="972971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td::unordered_map&lt;key, value&gt;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459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64EED-6ADA-5933-C832-229D043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std::unordered_map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9C798-3124-B701-184B-385D0F45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То же самое</a:t>
            </a:r>
            <a:r>
              <a:rPr lang="en-US" dirty="0"/>
              <a:t>,</a:t>
            </a:r>
            <a:r>
              <a:rPr lang="ru-RU" dirty="0"/>
              <a:t> что и </a:t>
            </a:r>
            <a:r>
              <a:rPr lang="ru-RU" dirty="0" err="1"/>
              <a:t>s</a:t>
            </a:r>
            <a:r>
              <a:rPr lang="en-US" dirty="0"/>
              <a:t>td::map, </a:t>
            </a:r>
            <a:r>
              <a:rPr lang="ru-RU" dirty="0"/>
              <a:t>но все имеющиеся элементы внутри не отсортированы по умолчанию в отличии от </a:t>
            </a:r>
            <a:r>
              <a:rPr lang="ru-RU" dirty="0" err="1"/>
              <a:t>s</a:t>
            </a:r>
            <a:r>
              <a:rPr lang="en-US" dirty="0"/>
              <a:t>td::map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0925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64EED-6ADA-5933-C832-229D043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std::unordered_map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9C798-3124-B701-184B-385D0F45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	То же самое</a:t>
            </a:r>
            <a:r>
              <a:rPr lang="en-US" dirty="0"/>
              <a:t>,</a:t>
            </a:r>
            <a:r>
              <a:rPr lang="ru-RU" dirty="0"/>
              <a:t> что и </a:t>
            </a:r>
            <a:r>
              <a:rPr lang="ru-RU" dirty="0" err="1"/>
              <a:t>s</a:t>
            </a:r>
            <a:r>
              <a:rPr lang="en-US" dirty="0"/>
              <a:t>td::map, </a:t>
            </a:r>
            <a:r>
              <a:rPr lang="ru-RU" dirty="0"/>
              <a:t>но все имеющиеся элементы внутри не отсортированы по умолчанию в отличии от </a:t>
            </a:r>
            <a:r>
              <a:rPr lang="ru-RU" dirty="0" err="1"/>
              <a:t>s</a:t>
            </a:r>
            <a:r>
              <a:rPr lang="en-US" dirty="0"/>
              <a:t>td::map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unordered_map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uint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un_map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1"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3"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2"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5"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"object 4"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3463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3870482" y="2820775"/>
            <a:ext cx="4451036" cy="1216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td::set&lt;T&gt;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2518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64EED-6ADA-5933-C832-229D043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9C798-3124-B701-184B-385D0F45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std::set </a:t>
            </a:r>
            <a:r>
              <a:rPr lang="ru-RU" dirty="0"/>
              <a:t>– это контейнер, реализующий упорядоченное множество уникальных элементов. Он основан на красно-чёрном дереве, что обеспечивает эффективные операции вставки, удаления и поиска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13449740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&lt;set&gt;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367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&lt;set&gt;</a:t>
            </a:r>
            <a:endParaRPr lang="ru-RU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6363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&lt;set&gt;</a:t>
            </a:r>
            <a:endParaRPr lang="ru-RU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вставка одного элемента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ru-RU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9101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&lt;set&gt;</a:t>
            </a:r>
            <a:endParaRPr lang="ru-RU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вставка одного элемента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ru-RU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удаление элемента по значению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98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FDCCF-9B59-54EE-1D1B-440F7378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прежде всего,</a:t>
            </a:r>
            <a:r>
              <a:rPr lang="en-US" dirty="0"/>
              <a:t> </a:t>
            </a:r>
            <a:r>
              <a:rPr lang="ru-RU" dirty="0"/>
              <a:t>разберёмся с S</a:t>
            </a:r>
            <a:r>
              <a:rPr lang="en-US" dirty="0"/>
              <a:t>TL </a:t>
            </a:r>
            <a:r>
              <a:rPr lang="ru-RU" dirty="0"/>
              <a:t>получше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012CF9-182C-79FB-138D-2D1A03E0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0152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&gt;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"element 5 find</a:t>
            </a:r>
            <a:r>
              <a:rPr lang="e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917181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&gt;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"element 5 find</a:t>
            </a:r>
            <a:r>
              <a:rPr lang="e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iter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iter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"element 5 find</a:t>
            </a:r>
            <a:r>
              <a:rPr lang="e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"element 5 not find</a:t>
            </a:r>
            <a:r>
              <a:rPr lang="e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6783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19E996-4413-3720-EC24-4C1729AF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6400"/>
            <a:ext cx="10591800" cy="621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&amp;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item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item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 '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b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mySet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846713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2659895" y="2820775"/>
            <a:ext cx="6872209" cy="1216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td::unordered_set&lt;T&gt;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404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64EED-6ADA-5933-C832-229D043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std::unordered_set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9C798-3124-B701-184B-385D0F45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То же самое</a:t>
            </a:r>
            <a:r>
              <a:rPr lang="en-US" dirty="0"/>
              <a:t>,</a:t>
            </a:r>
            <a:r>
              <a:rPr lang="ru-RU" dirty="0"/>
              <a:t> что и </a:t>
            </a:r>
            <a:r>
              <a:rPr lang="ru-RU" dirty="0" err="1"/>
              <a:t>s</a:t>
            </a:r>
            <a:r>
              <a:rPr lang="en-US" dirty="0"/>
              <a:t>td::set, </a:t>
            </a:r>
            <a:r>
              <a:rPr lang="ru-RU" dirty="0"/>
              <a:t>но все имеющиеся элементы внутри не отсортированы по умолчанию в отличии от </a:t>
            </a:r>
            <a:r>
              <a:rPr lang="ru-RU" dirty="0" err="1"/>
              <a:t>s</a:t>
            </a:r>
            <a:r>
              <a:rPr lang="en-US" dirty="0"/>
              <a:t>td::set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6258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3046491" y="2820775"/>
            <a:ext cx="6099018" cy="1216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Большая 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39553009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824DA-8EEF-34EB-F4AB-C4B35C0F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F061C-7085-FC1C-25AC-84D32D64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5581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824DA-8EEF-34EB-F4AB-C4B35C0F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F061C-7085-FC1C-25AC-84D32D64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ru-RU" dirty="0"/>
              <a:t>Написать программу с вектором,</a:t>
            </a:r>
            <a:r>
              <a:rPr lang="en-US" dirty="0"/>
              <a:t> </a:t>
            </a:r>
            <a:r>
              <a:rPr lang="ru-RU" dirty="0"/>
              <a:t>пользователь заполняет вектор с клавиатуры</a:t>
            </a:r>
            <a:r>
              <a:rPr lang="en-US" dirty="0"/>
              <a:t>, </a:t>
            </a:r>
            <a:r>
              <a:rPr lang="ru-RU" dirty="0"/>
              <a:t>если он введёт 0</a:t>
            </a:r>
            <a:r>
              <a:rPr lang="en-US" dirty="0"/>
              <a:t>,</a:t>
            </a:r>
            <a:r>
              <a:rPr lang="ru-RU" dirty="0"/>
              <a:t> то поток ввода прерывается и</a:t>
            </a:r>
            <a:r>
              <a:rPr lang="en-US" dirty="0"/>
              <a:t> </a:t>
            </a:r>
            <a:r>
              <a:rPr lang="ru-RU" dirty="0"/>
              <a:t>вектор выводится в консоль.</a:t>
            </a:r>
          </a:p>
          <a:p>
            <a:pPr marL="514350" indent="-514350">
              <a:buAutoNum type="arabicParenR"/>
            </a:pPr>
            <a:r>
              <a:rPr lang="ru-RU" dirty="0"/>
              <a:t>Написать программу с вектором,</a:t>
            </a:r>
            <a:r>
              <a:rPr lang="en-US" dirty="0"/>
              <a:t> </a:t>
            </a:r>
            <a:r>
              <a:rPr lang="ru-RU" dirty="0"/>
              <a:t>где пользователь заполняет вектор,</a:t>
            </a:r>
            <a:r>
              <a:rPr lang="en-US" dirty="0"/>
              <a:t> </a:t>
            </a:r>
            <a:r>
              <a:rPr lang="ru-RU" dirty="0"/>
              <a:t>после чего создаётся переменная с результатом суммы всех элементов этого вектора.</a:t>
            </a:r>
            <a:endParaRPr lang="en-US" dirty="0"/>
          </a:p>
          <a:p>
            <a:pPr marL="514350" indent="-514350">
              <a:buAutoNum type="arabicParenR"/>
            </a:pPr>
            <a:r>
              <a:rPr lang="ru-RU" dirty="0"/>
              <a:t>Заполнить вектор с помощью </a:t>
            </a:r>
            <a:r>
              <a:rPr lang="en-US" dirty="0"/>
              <a:t>rand() % 1000 </a:t>
            </a:r>
            <a:r>
              <a:rPr lang="ru-RU" dirty="0"/>
              <a:t>и вывести отсортированный вектор в консоль</a:t>
            </a:r>
          </a:p>
          <a:p>
            <a:pPr marL="514350" indent="-514350">
              <a:buAutoNum type="arabicParenR"/>
            </a:pPr>
            <a:r>
              <a:rPr lang="ru-RU" dirty="0"/>
              <a:t>Написать класс компании,</a:t>
            </a:r>
            <a:r>
              <a:rPr lang="en-US" dirty="0"/>
              <a:t> </a:t>
            </a:r>
            <a:r>
              <a:rPr lang="ru-RU" dirty="0"/>
              <a:t>которая управляет сотрудниками (добавляет новых</a:t>
            </a:r>
            <a:r>
              <a:rPr lang="en-US" dirty="0"/>
              <a:t>, </a:t>
            </a:r>
            <a:r>
              <a:rPr lang="ru-RU" dirty="0"/>
              <a:t>удаляет).</a:t>
            </a:r>
            <a:r>
              <a:rPr lang="en-US" dirty="0"/>
              <a:t> </a:t>
            </a:r>
            <a:r>
              <a:rPr lang="ru-RU" dirty="0"/>
              <a:t>У сотрудника должно быть ФИО</a:t>
            </a:r>
            <a:r>
              <a:rPr lang="en-US" dirty="0"/>
              <a:t>,</a:t>
            </a:r>
            <a:r>
              <a:rPr lang="ru-RU" dirty="0"/>
              <a:t> I</a:t>
            </a:r>
            <a:r>
              <a:rPr lang="en-US" dirty="0"/>
              <a:t>D, </a:t>
            </a:r>
            <a:r>
              <a:rPr lang="ru-RU" dirty="0"/>
              <a:t>должность,</a:t>
            </a:r>
            <a:r>
              <a:rPr lang="en-US" dirty="0"/>
              <a:t> </a:t>
            </a:r>
            <a:r>
              <a:rPr lang="ru-RU" dirty="0"/>
              <a:t>зарплата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6730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824DA-8EEF-34EB-F4AB-C4B35C0F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F061C-7085-FC1C-25AC-84D32D64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1)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ru-RU" dirty="0"/>
              <a:t>Написать программу, которая выводит строку с задержкой </a:t>
            </a:r>
            <a:r>
              <a:rPr lang="en-US" dirty="0"/>
              <a:t>	</a:t>
            </a:r>
            <a:r>
              <a:rPr lang="ru-RU" dirty="0"/>
              <a:t>для </a:t>
            </a:r>
            <a:r>
              <a:rPr lang="en-US" dirty="0"/>
              <a:t> </a:t>
            </a:r>
            <a:r>
              <a:rPr lang="ru-RU" dirty="0"/>
              <a:t>каждого символа,</a:t>
            </a:r>
            <a:r>
              <a:rPr lang="en-US" dirty="0"/>
              <a:t> </a:t>
            </a:r>
            <a:r>
              <a:rPr lang="ru-RU" dirty="0"/>
              <a:t>для задержки подключаете:                                     </a:t>
            </a:r>
            <a:r>
              <a:rPr lang="en-US" dirty="0"/>
              <a:t>	</a:t>
            </a: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&lt;thread&gt;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&lt;chrono&gt;</a:t>
            </a:r>
            <a:r>
              <a:rPr lang="en-US" dirty="0"/>
              <a:t>, </a:t>
            </a:r>
            <a:r>
              <a:rPr lang="ru-RU" dirty="0"/>
              <a:t>а для задержки: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</a:rPr>
              <a:t> 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this_thread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sleep_for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chrono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milliseconds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dirty="0">
                <a:latin typeface="Menlo" panose="020B0609030804020204" pitchFamily="49" charset="0"/>
              </a:rPr>
              <a:t>2) </a:t>
            </a:r>
            <a:r>
              <a:rPr lang="ru-RU" dirty="0">
                <a:latin typeface="Menlo" panose="020B0609030804020204" pitchFamily="49" charset="0"/>
              </a:rPr>
              <a:t>Н</a:t>
            </a:r>
            <a:r>
              <a:rPr lang="ru-RU" dirty="0"/>
              <a:t>аписать класс, который будет представлять простой текстовый редактор</a:t>
            </a:r>
            <a:r>
              <a:rPr lang="en" dirty="0"/>
              <a:t>, </a:t>
            </a:r>
            <a:r>
              <a:rPr lang="ru-RU" dirty="0"/>
              <a:t>который использует </a:t>
            </a:r>
            <a:r>
              <a:rPr lang="en" dirty="0"/>
              <a:t>std::string </a:t>
            </a:r>
            <a:r>
              <a:rPr lang="ru-RU" dirty="0"/>
              <a:t>для хранения и обработки текста.</a:t>
            </a:r>
            <a:r>
              <a:rPr lang="en-US" dirty="0"/>
              <a:t> </a:t>
            </a:r>
            <a:r>
              <a:rPr lang="ru-RU" dirty="0"/>
              <a:t>Написать в классе метод для добавления текста, удаления текста</a:t>
            </a:r>
            <a:r>
              <a:rPr lang="en-US" dirty="0"/>
              <a:t>,</a:t>
            </a:r>
            <a:r>
              <a:rPr lang="ru-RU" dirty="0"/>
              <a:t> менять местами строки друг у друга (аналог </a:t>
            </a:r>
            <a:r>
              <a:rPr lang="en-US" dirty="0"/>
              <a:t>std::swap(a, b);</a:t>
            </a:r>
            <a:r>
              <a:rPr lang="ru-RU" dirty="0"/>
              <a:t>)</a:t>
            </a:r>
            <a:endParaRPr lang="en" dirty="0"/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644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824DA-8EEF-34EB-F4AB-C4B35C0F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F061C-7085-FC1C-25AC-84D32D64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ru-RU" dirty="0"/>
              <a:t>Написать программу с </a:t>
            </a:r>
            <a:r>
              <a:rPr lang="en-US" dirty="0"/>
              <a:t>std::map, </a:t>
            </a:r>
            <a:r>
              <a:rPr lang="ru-RU" dirty="0"/>
              <a:t>который содержит в себе:</a:t>
            </a:r>
            <a:r>
              <a:rPr lang="en-US" dirty="0"/>
              <a:t> </a:t>
            </a:r>
            <a:r>
              <a:rPr lang="ru-RU" dirty="0"/>
              <a:t>страна – столица.</a:t>
            </a:r>
            <a:r>
              <a:rPr lang="en-US" dirty="0"/>
              <a:t> </a:t>
            </a:r>
            <a:r>
              <a:rPr lang="ru-RU" dirty="0"/>
              <a:t>Принять строку от пользователя (страну), найти и вывести столицу к заданной стране</a:t>
            </a:r>
            <a:r>
              <a:rPr lang="en-US" dirty="0"/>
              <a:t>, </a:t>
            </a:r>
            <a:r>
              <a:rPr lang="ru-RU" dirty="0"/>
              <a:t>если страны нет,</a:t>
            </a:r>
            <a:r>
              <a:rPr lang="en-US" dirty="0"/>
              <a:t> </a:t>
            </a:r>
            <a:r>
              <a:rPr lang="ru-RU" dirty="0"/>
              <a:t>вернуть ошибку, что такая столица не найдена</a:t>
            </a:r>
            <a:r>
              <a:rPr lang="en-US" dirty="0"/>
              <a:t>.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ru-RU" b="0" i="0" dirty="0">
                <a:effectLst/>
                <a:latin typeface="Noto Sans SC"/>
              </a:rPr>
              <a:t>Напишите программу, которая считывает список студентов и их оценок по предмету и определяет максимальную оценку и имя студента, получившего эту оценку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5998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FDCCF-9B59-54EE-1D1B-440F7378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прежде всего,</a:t>
            </a:r>
            <a:r>
              <a:rPr lang="en-US" dirty="0"/>
              <a:t> </a:t>
            </a:r>
            <a:r>
              <a:rPr lang="ru-RU" dirty="0"/>
              <a:t>разберёмся с S</a:t>
            </a:r>
            <a:r>
              <a:rPr lang="en-US" dirty="0"/>
              <a:t>TL </a:t>
            </a:r>
            <a:r>
              <a:rPr lang="ru-RU" dirty="0"/>
              <a:t>получше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012CF9-182C-79FB-138D-2D1A03E0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Библиотека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STL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содержит пять основных видов компонентов: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14798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824DA-8EEF-34EB-F4AB-C4B35C0F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F061C-7085-FC1C-25AC-84D32D64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arenR"/>
            </a:pPr>
            <a:r>
              <a:rPr lang="ru-RU" b="0" i="0" dirty="0">
                <a:effectLst/>
                <a:latin typeface="Noto Sans SC"/>
              </a:rPr>
              <a:t>Найти пересечение двух множеств.</a:t>
            </a:r>
            <a:endParaRPr lang="en-US" b="0" i="0" dirty="0">
              <a:effectLst/>
              <a:latin typeface="Noto Sans SC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set1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set2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dirty="0">
                <a:latin typeface="Menlo" panose="020B0609030804020204" pitchFamily="49" charset="0"/>
              </a:rPr>
              <a:t>2)</a:t>
            </a:r>
            <a:r>
              <a:rPr lang="ru-RU" b="0" i="0" dirty="0">
                <a:effectLst/>
                <a:latin typeface="Noto Sans SC"/>
              </a:rPr>
              <a:t> Проверить, содержит ли множество положительные элементы</a:t>
            </a:r>
            <a:r>
              <a:rPr lang="en-US" b="0" i="0" dirty="0">
                <a:effectLst/>
                <a:latin typeface="Noto Sans SC"/>
              </a:rPr>
              <a:t>.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set1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set2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{-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05277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824DA-8EEF-34EB-F4AB-C4B35C0F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F061C-7085-FC1C-25AC-84D32D64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arenR"/>
            </a:pPr>
            <a:r>
              <a:rPr lang="ru-RU" b="0" i="0" dirty="0">
                <a:effectLst/>
                <a:latin typeface="Noto Sans SC"/>
              </a:rPr>
              <a:t>Удалить повторяющиеся элементы из связного списка</a:t>
            </a:r>
            <a:endParaRPr lang="en-US" b="0" i="0" dirty="0">
              <a:effectLst/>
              <a:latin typeface="Noto Sans SC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dirty="0">
                <a:latin typeface="Menlo" panose="020B0609030804020204" pitchFamily="49" charset="0"/>
              </a:rPr>
              <a:t>2) </a:t>
            </a:r>
            <a:r>
              <a:rPr lang="ru-RU" b="0" i="0" dirty="0">
                <a:effectLst/>
                <a:latin typeface="Noto Sans SC"/>
              </a:rPr>
              <a:t>Отсортировать связный список в обратном порядке</a:t>
            </a:r>
            <a:endParaRPr lang="en-US" b="0" i="0" dirty="0">
              <a:effectLst/>
              <a:latin typeface="Noto Sans SC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--------------------------------------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effectLst/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726692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1063C9-74AB-B3F7-F857-3AA1D08EEF28}"/>
              </a:ext>
            </a:extLst>
          </p:cNvPr>
          <p:cNvSpPr>
            <a:spLocks noGrp="1"/>
          </p:cNvSpPr>
          <p:nvPr/>
        </p:nvSpPr>
        <p:spPr>
          <a:xfrm>
            <a:off x="3046490" y="2820775"/>
            <a:ext cx="7304009" cy="1216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Несколько слов об S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4544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1CE63-D5ED-AD27-C2FE-CB7AE2E2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7C2B48-EA8D-CA8E-9DF1-58053EB3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Статьи на </a:t>
            </a:r>
            <a:r>
              <a:rPr lang="ru-RU" dirty="0" err="1"/>
              <a:t>Хабре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0492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1CE63-D5ED-AD27-C2FE-CB7AE2E2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7C2B48-EA8D-CA8E-9DF1-58053EB3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Статьи на </a:t>
            </a:r>
            <a:r>
              <a:rPr lang="ru-RU" dirty="0" err="1"/>
              <a:t>Хабре</a:t>
            </a:r>
            <a:endParaRPr lang="ru-RU" dirty="0"/>
          </a:p>
          <a:p>
            <a:r>
              <a:rPr lang="ru-RU" dirty="0"/>
              <a:t>Посмотреть </a:t>
            </a:r>
            <a:r>
              <a:rPr lang="en-US" dirty="0" err="1"/>
              <a:t>cppreference.com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59571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1CE63-D5ED-AD27-C2FE-CB7AE2E2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7C2B48-EA8D-CA8E-9DF1-58053EB3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Статьи на </a:t>
            </a:r>
            <a:r>
              <a:rPr lang="ru-RU" dirty="0" err="1"/>
              <a:t>Хабре</a:t>
            </a:r>
            <a:endParaRPr lang="ru-RU" dirty="0"/>
          </a:p>
          <a:p>
            <a:r>
              <a:rPr lang="ru-RU" dirty="0"/>
              <a:t>Посмотреть </a:t>
            </a:r>
            <a:r>
              <a:rPr lang="en-US" dirty="0" err="1"/>
              <a:t>cppreference.com</a:t>
            </a:r>
            <a:endParaRPr lang="ru-RU" dirty="0"/>
          </a:p>
          <a:p>
            <a:r>
              <a:rPr lang="ru-RU" dirty="0" err="1"/>
              <a:t>Мейерс</a:t>
            </a:r>
            <a:r>
              <a:rPr lang="ru-RU" dirty="0"/>
              <a:t> Скотт – Эффективное использование S</a:t>
            </a:r>
            <a:r>
              <a:rPr lang="en-US" dirty="0"/>
              <a:t>TL (</a:t>
            </a:r>
            <a:r>
              <a:rPr lang="ru-RU" dirty="0"/>
              <a:t>книга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26305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09C23-7408-BF28-09FF-933AB8FA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std::ranges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9FFD4-FA4A-A3EA-0104-4604427E1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40098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09C23-7408-BF28-09FF-933AB8FA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std::ranges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9FFD4-FA4A-A3EA-0104-4604427E1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	</a:t>
            </a:r>
            <a:r>
              <a:rPr lang="en" b="1" i="0" dirty="0">
                <a:solidFill>
                  <a:srgbClr val="333333"/>
                </a:solidFill>
                <a:effectLst/>
                <a:latin typeface="-apple-system"/>
              </a:rPr>
              <a:t>C++20 Ranges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также известная как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STL v2,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представляет из себя более эффективную замену существующих алгоритмов и технических средств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10136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09C23-7408-BF28-09FF-933AB8FA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std::ranges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9FFD4-FA4A-A3EA-0104-4604427E1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	</a:t>
            </a:r>
            <a:r>
              <a:rPr lang="en" b="1" i="0" dirty="0">
                <a:solidFill>
                  <a:srgbClr val="333333"/>
                </a:solidFill>
                <a:effectLst/>
                <a:latin typeface="-apple-system"/>
              </a:rPr>
              <a:t>C++20 Ranges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также известная как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STL v2,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представляет из себя более эффективную замену существующих алгоритмов и технических средств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STL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333333"/>
                </a:solidFill>
                <a:latin typeface="-apple-system"/>
              </a:rPr>
              <a:t>	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Д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иапазоны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(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ranges) —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это замещающая замена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STL.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Они вносят как подкапотные, так и видимые пользователю изменения, которые в целом делают их более полезными.</a:t>
            </a:r>
          </a:p>
        </p:txBody>
      </p:sp>
    </p:spTree>
    <p:extLst>
      <p:ext uri="{BB962C8B-B14F-4D97-AF65-F5344CB8AC3E}">
        <p14:creationId xmlns:p14="http://schemas.microsoft.com/office/powerpoint/2010/main" val="254378271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09C23-7408-BF28-09FF-933AB8FA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std::ranges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9FFD4-FA4A-A3EA-0104-4604427E1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	</a:t>
            </a:r>
            <a:r>
              <a:rPr lang="en" b="1" i="0" dirty="0">
                <a:solidFill>
                  <a:srgbClr val="333333"/>
                </a:solidFill>
                <a:effectLst/>
                <a:latin typeface="-apple-system"/>
              </a:rPr>
              <a:t>C++20 Ranges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также известная как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STL v2,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представляет из себя более эффективную замену существующих алгоритмов и технических средств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STL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333333"/>
                </a:solidFill>
                <a:latin typeface="-apple-system"/>
              </a:rPr>
              <a:t>	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Д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иапазоны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(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ranges) —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это замещающая замена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STL.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Они вносят как подкапотные, так и видимые пользователю изменения, которые в целом делают их более полезными.</a:t>
            </a:r>
          </a:p>
          <a:p>
            <a:pPr marL="0" indent="0">
              <a:buNone/>
            </a:pPr>
            <a:endParaRPr lang="ru-RU" dirty="0"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latin typeface="-apple-system"/>
              </a:rPr>
              <a:t>Статья на </a:t>
            </a:r>
            <a:r>
              <a:rPr lang="ru-RU" dirty="0" err="1">
                <a:latin typeface="-apple-system"/>
              </a:rPr>
              <a:t>Хабре</a:t>
            </a:r>
            <a:r>
              <a:rPr lang="ru-RU" dirty="0">
                <a:latin typeface="-apple-system"/>
              </a:rPr>
              <a:t> </a:t>
            </a:r>
            <a:r>
              <a:rPr lang="ru-RU" b="0" i="0" dirty="0" err="1">
                <a:effectLst/>
                <a:latin typeface="Fira Sans" panose="020F0502020204030204" pitchFamily="34" charset="0"/>
              </a:rPr>
              <a:t>C</a:t>
            </a:r>
            <a:r>
              <a:rPr lang="ru-RU" b="0" i="0" dirty="0">
                <a:effectLst/>
                <a:latin typeface="Fira Sans" panose="020F0502020204030204" pitchFamily="34" charset="0"/>
              </a:rPr>
              <a:t>++20 </a:t>
            </a:r>
            <a:r>
              <a:rPr lang="ru-RU" b="0" i="0" dirty="0" err="1">
                <a:effectLst/>
                <a:latin typeface="Fira Sans" panose="020F0502020204030204" pitchFamily="34" charset="0"/>
              </a:rPr>
              <a:t>Ranges</a:t>
            </a:r>
            <a:r>
              <a:rPr lang="ru-RU" b="0" i="0" dirty="0">
                <a:effectLst/>
                <a:latin typeface="Fira Sans" panose="020F0502020204030204" pitchFamily="34" charset="0"/>
              </a:rPr>
              <a:t> — Полное руководство:</a:t>
            </a:r>
          </a:p>
          <a:p>
            <a:pPr marL="0" indent="0">
              <a:buNone/>
            </a:pPr>
            <a:r>
              <a:rPr lang="en" dirty="0">
                <a:solidFill>
                  <a:srgbClr val="00B0F0"/>
                </a:solidFill>
                <a:latin typeface="-apple-system"/>
                <a:hlinkClick r:id="rId2"/>
              </a:rPr>
              <a:t>https://habr.com/ru/companies/otus/articles/594251/</a:t>
            </a:r>
            <a:endParaRPr lang="ru-RU" dirty="0">
              <a:solidFill>
                <a:srgbClr val="00B0F0"/>
              </a:solidFill>
              <a:latin typeface="-apple-system"/>
            </a:endParaRPr>
          </a:p>
          <a:p>
            <a:pPr marL="0" indent="0">
              <a:buNone/>
            </a:pPr>
            <a:endParaRPr lang="ru-RU" b="0" i="0" dirty="0">
              <a:effectLst/>
              <a:latin typeface="Fira Sans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4677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4318</Words>
  <Application>Microsoft Macintosh PowerPoint</Application>
  <PresentationFormat>Широкоэкранный</PresentationFormat>
  <Paragraphs>516</Paragraphs>
  <Slides>100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100</vt:i4>
      </vt:variant>
    </vt:vector>
  </HeadingPairs>
  <TitlesOfParts>
    <vt:vector size="108" baseType="lpstr">
      <vt:lpstr>-apple-system</vt:lpstr>
      <vt:lpstr>Arial</vt:lpstr>
      <vt:lpstr>Calibri</vt:lpstr>
      <vt:lpstr>Calibri Light</vt:lpstr>
      <vt:lpstr>Fira Sans</vt:lpstr>
      <vt:lpstr>Menlo</vt:lpstr>
      <vt:lpstr>Noto Sans SC</vt:lpstr>
      <vt:lpstr>Тема Office</vt:lpstr>
      <vt:lpstr>Презентация PowerPoint</vt:lpstr>
      <vt:lpstr>Презентация PowerPoint</vt:lpstr>
      <vt:lpstr>Standard Template Library</vt:lpstr>
      <vt:lpstr>Standard Template Library</vt:lpstr>
      <vt:lpstr>Standard Template Library</vt:lpstr>
      <vt:lpstr>Standard Template Library</vt:lpstr>
      <vt:lpstr>Презентация PowerPoint</vt:lpstr>
      <vt:lpstr>Но прежде всего, разберёмся с STL получше</vt:lpstr>
      <vt:lpstr>Но прежде всего, разберёмся с STL получше</vt:lpstr>
      <vt:lpstr>Но прежде всего, разберёмся с STL получше</vt:lpstr>
      <vt:lpstr>Но прежде всего, разберёмся с STL получше</vt:lpstr>
      <vt:lpstr>Но прежде всего, разберёмся с STL получше</vt:lpstr>
      <vt:lpstr>Но прежде всего, разберёмся с STL получше</vt:lpstr>
      <vt:lpstr>Но прежде всего, разберёмся с STL получше</vt:lpstr>
      <vt:lpstr>Презентация PowerPoint</vt:lpstr>
      <vt:lpstr>Презентация PowerPoint</vt:lpstr>
      <vt:lpstr>Презентация PowerPoint</vt:lpstr>
      <vt:lpstr>Внутреннее устройство std::string</vt:lpstr>
      <vt:lpstr>Внутреннее устройство std::string</vt:lpstr>
      <vt:lpstr>Внутреннее устройство std::string</vt:lpstr>
      <vt:lpstr>Внутреннее устройство std::string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Внутреннее устройство std::vector&lt;T&gt;</vt:lpstr>
      <vt:lpstr>Внутреннее устройство std::vector&lt;T&gt;</vt:lpstr>
      <vt:lpstr>Внутреннее устройство std::vector&lt;T&gt;</vt:lpstr>
      <vt:lpstr>Внутреннее устройство std::vector&lt;T&gt;</vt:lpstr>
      <vt:lpstr>Внутреннее устройство std::vector&lt;T&gt;</vt:lpstr>
      <vt:lpstr>Внутреннее устройство std::vector&lt;T&gt;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Внутреннее устройство std::map</vt:lpstr>
      <vt:lpstr>Внутреннее устройство std::map</vt:lpstr>
      <vt:lpstr>Внутреннее устройство std::map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Внутреннее устройство std::unordered_map</vt:lpstr>
      <vt:lpstr>Внутреннее устройство std::unordered_map</vt:lpstr>
      <vt:lpstr>Презентация PowerPoint</vt:lpstr>
      <vt:lpstr>Внутреннее устройство std::set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Внутреннее устройство std::unordered_set</vt:lpstr>
      <vt:lpstr>Презентация PowerPoint</vt:lpstr>
      <vt:lpstr>Практика</vt:lpstr>
      <vt:lpstr>Практика</vt:lpstr>
      <vt:lpstr>Практика</vt:lpstr>
      <vt:lpstr>Практика</vt:lpstr>
      <vt:lpstr>Практика</vt:lpstr>
      <vt:lpstr>Практика</vt:lpstr>
      <vt:lpstr>Презентация PowerPoint</vt:lpstr>
      <vt:lpstr>Что почитать?</vt:lpstr>
      <vt:lpstr>Что почитать?</vt:lpstr>
      <vt:lpstr>Что почитать?</vt:lpstr>
      <vt:lpstr>std::ranges</vt:lpstr>
      <vt:lpstr>std::ranges</vt:lpstr>
      <vt:lpstr>std::ranges</vt:lpstr>
      <vt:lpstr>std::ranges</vt:lpstr>
      <vt:lpstr>Все лекции будут доступны на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Floyzen Code</dc:creator>
  <cp:lastModifiedBy>Floyzen Code</cp:lastModifiedBy>
  <cp:revision>10</cp:revision>
  <dcterms:created xsi:type="dcterms:W3CDTF">2023-11-13T16:27:32Z</dcterms:created>
  <dcterms:modified xsi:type="dcterms:W3CDTF">2023-11-15T22:07:24Z</dcterms:modified>
</cp:coreProperties>
</file>