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63" r:id="rId4"/>
    <p:sldId id="259" r:id="rId5"/>
    <p:sldId id="257" r:id="rId6"/>
    <p:sldId id="265" r:id="rId7"/>
    <p:sldId id="267" r:id="rId8"/>
    <p:sldId id="268" r:id="rId9"/>
    <p:sldId id="269" r:id="rId10"/>
    <p:sldId id="270" r:id="rId11"/>
    <p:sldId id="271" r:id="rId12"/>
    <p:sldId id="272" r:id="rId13"/>
    <p:sldId id="273"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005F9C64-3FC0-4629-9ED7-D17668D92EA1}" type="datetimeFigureOut">
              <a:rPr lang="es-ES" smtClean="0"/>
              <a:t>20/03/2022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249278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05F9C64-3FC0-4629-9ED7-D17668D92EA1}" type="datetimeFigureOut">
              <a:rPr lang="es-ES" smtClean="0"/>
              <a:t>20/03/2022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103318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05F9C64-3FC0-4629-9ED7-D17668D92EA1}" type="datetimeFigureOut">
              <a:rPr lang="es-ES" smtClean="0"/>
              <a:t>20/03/2022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9656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05F9C64-3FC0-4629-9ED7-D17668D92EA1}" type="datetimeFigureOut">
              <a:rPr lang="es-ES" smtClean="0"/>
              <a:t>20/03/2022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172833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05F9C64-3FC0-4629-9ED7-D17668D92EA1}" type="datetimeFigureOut">
              <a:rPr lang="es-ES" smtClean="0"/>
              <a:t>20/03/2022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285817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005F9C64-3FC0-4629-9ED7-D17668D92EA1}" type="datetimeFigureOut">
              <a:rPr lang="es-ES" smtClean="0"/>
              <a:t>20/03/2022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394119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005F9C64-3FC0-4629-9ED7-D17668D92EA1}" type="datetimeFigureOut">
              <a:rPr lang="es-ES" smtClean="0"/>
              <a:t>20/03/2022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95470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005F9C64-3FC0-4629-9ED7-D17668D92EA1}" type="datetimeFigureOut">
              <a:rPr lang="es-ES" smtClean="0"/>
              <a:t>20/03/2022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15157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05F9C64-3FC0-4629-9ED7-D17668D92EA1}" type="datetimeFigureOut">
              <a:rPr lang="es-ES" smtClean="0"/>
              <a:t>20/03/2022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226530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05F9C64-3FC0-4629-9ED7-D17668D92EA1}" type="datetimeFigureOut">
              <a:rPr lang="es-ES" smtClean="0"/>
              <a:t>20/03/2022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230258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05F9C64-3FC0-4629-9ED7-D17668D92EA1}" type="datetimeFigureOut">
              <a:rPr lang="es-ES" smtClean="0"/>
              <a:t>20/03/2022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5B6D8A4-2067-4D56-A1BB-E9A4E83EFC3D}" type="slidenum">
              <a:rPr lang="es-ES" smtClean="0"/>
              <a:t>‹Nº›</a:t>
            </a:fld>
            <a:endParaRPr lang="es-ES"/>
          </a:p>
        </p:txBody>
      </p:sp>
    </p:spTree>
    <p:extLst>
      <p:ext uri="{BB962C8B-B14F-4D97-AF65-F5344CB8AC3E}">
        <p14:creationId xmlns:p14="http://schemas.microsoft.com/office/powerpoint/2010/main" val="297877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F9C64-3FC0-4629-9ED7-D17668D92EA1}" type="datetimeFigureOut">
              <a:rPr lang="es-ES" smtClean="0"/>
              <a:t>20/03/2022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6D8A4-2067-4D56-A1BB-E9A4E83EFC3D}" type="slidenum">
              <a:rPr lang="es-ES" smtClean="0"/>
              <a:t>‹Nº›</a:t>
            </a:fld>
            <a:endParaRPr lang="es-ES"/>
          </a:p>
        </p:txBody>
      </p:sp>
    </p:spTree>
    <p:extLst>
      <p:ext uri="{BB962C8B-B14F-4D97-AF65-F5344CB8AC3E}">
        <p14:creationId xmlns:p14="http://schemas.microsoft.com/office/powerpoint/2010/main" val="1731994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orden%20y%20aseo.pptx"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30311" y="1184856"/>
            <a:ext cx="9478851" cy="1384995"/>
          </a:xfrm>
          <a:prstGeom prst="rect">
            <a:avLst/>
          </a:prstGeom>
          <a:noFill/>
        </p:spPr>
        <p:txBody>
          <a:bodyPr wrap="square" rtlCol="0">
            <a:spAutoFit/>
          </a:bodyPr>
          <a:lstStyle/>
          <a:p>
            <a:pPr algn="ctr"/>
            <a:r>
              <a:rPr lang="es-ES" sz="2800" dirty="0">
                <a:solidFill>
                  <a:schemeClr val="accent5">
                    <a:lumMod val="75000"/>
                  </a:schemeClr>
                </a:solidFill>
              </a:rPr>
              <a:t>COPASST</a:t>
            </a:r>
          </a:p>
          <a:p>
            <a:pPr algn="ctr"/>
            <a:endParaRPr lang="es-ES" sz="2800" dirty="0">
              <a:solidFill>
                <a:schemeClr val="accent5">
                  <a:lumMod val="75000"/>
                </a:schemeClr>
              </a:solidFill>
            </a:endParaRPr>
          </a:p>
          <a:p>
            <a:pPr algn="ctr"/>
            <a:r>
              <a:rPr lang="es-ES" sz="2800" dirty="0">
                <a:solidFill>
                  <a:schemeClr val="accent5">
                    <a:lumMod val="75000"/>
                  </a:schemeClr>
                </a:solidFill>
              </a:rPr>
              <a:t>COMITÉ PARITARIO DE SEGURIDAD Y SALUD EN EL TRABAJO</a:t>
            </a:r>
          </a:p>
        </p:txBody>
      </p:sp>
      <p:sp>
        <p:nvSpPr>
          <p:cNvPr id="5" name="CuadroTexto 4"/>
          <p:cNvSpPr txBox="1"/>
          <p:nvPr/>
        </p:nvSpPr>
        <p:spPr>
          <a:xfrm>
            <a:off x="2615120" y="5597101"/>
            <a:ext cx="7182970"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s-ES" dirty="0">
              <a:solidFill>
                <a:srgbClr val="002060"/>
              </a:solidFill>
            </a:endParaRPr>
          </a:p>
        </p:txBody>
      </p:sp>
      <p:pic>
        <p:nvPicPr>
          <p:cNvPr id="6" name="Imagen 5"/>
          <p:cNvPicPr>
            <a:picLocks noChangeAspect="1"/>
          </p:cNvPicPr>
          <p:nvPr/>
        </p:nvPicPr>
        <p:blipFill>
          <a:blip r:embed="rId2"/>
          <a:stretch>
            <a:fillRect/>
          </a:stretch>
        </p:blipFill>
        <p:spPr>
          <a:xfrm>
            <a:off x="3790121" y="2730322"/>
            <a:ext cx="4558749" cy="2517540"/>
          </a:xfrm>
          <a:prstGeom prst="rect">
            <a:avLst/>
          </a:prstGeom>
        </p:spPr>
      </p:pic>
    </p:spTree>
    <p:extLst>
      <p:ext uri="{BB962C8B-B14F-4D97-AF65-F5344CB8AC3E}">
        <p14:creationId xmlns:p14="http://schemas.microsoft.com/office/powerpoint/2010/main" val="2834603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5459" y="719043"/>
            <a:ext cx="8397025" cy="4801314"/>
          </a:xfrm>
          <a:prstGeom prst="rect">
            <a:avLst/>
          </a:prstGeom>
        </p:spPr>
        <p:txBody>
          <a:bodyPr wrap="square">
            <a:spAutoFit/>
          </a:bodyPr>
          <a:lstStyle/>
          <a:p>
            <a:r>
              <a:rPr lang="es-ES" b="1" dirty="0">
                <a:solidFill>
                  <a:schemeClr val="accent5">
                    <a:lumMod val="75000"/>
                  </a:schemeClr>
                </a:solidFill>
              </a:rPr>
              <a:t>4. PROMOCIÓN DE LA SEGURIDAD</a:t>
            </a:r>
          </a:p>
          <a:p>
            <a:endParaRPr lang="es-ES" dirty="0">
              <a:solidFill>
                <a:srgbClr val="0070C0"/>
              </a:solidFill>
            </a:endParaRPr>
          </a:p>
          <a:p>
            <a:r>
              <a:rPr lang="es-ES" dirty="0">
                <a:solidFill>
                  <a:srgbClr val="0070C0"/>
                </a:solidFill>
              </a:rPr>
              <a:t>Seleccionar los temas más necesarios: la promoción de la seguridad debe hacerse con base a los temas que sea más importante o necesario comunicar. Por ejemplo, el orden y la limpieza, uso de los EPP, protección de maquinarias, etc.</a:t>
            </a:r>
          </a:p>
          <a:p>
            <a:endParaRPr lang="es-ES" dirty="0">
              <a:solidFill>
                <a:srgbClr val="0070C0"/>
              </a:solidFill>
            </a:endParaRPr>
          </a:p>
          <a:p>
            <a:r>
              <a:rPr lang="es-ES" dirty="0">
                <a:solidFill>
                  <a:srgbClr val="0070C0"/>
                </a:solidFill>
              </a:rPr>
              <a:t>Solicitar material necesario: entidades como las administradoras de riesgos profesionales disponen de muchas publicaciones sobre diferentes temas que pueden ser útiles para el Comité Paritario.</a:t>
            </a:r>
          </a:p>
          <a:p>
            <a:endParaRPr lang="es-ES" dirty="0">
              <a:solidFill>
                <a:srgbClr val="0070C0"/>
              </a:solidFill>
            </a:endParaRPr>
          </a:p>
          <a:p>
            <a:r>
              <a:rPr lang="es-ES" dirty="0">
                <a:solidFill>
                  <a:srgbClr val="0070C0"/>
                </a:solidFill>
              </a:rPr>
              <a:t>Disponer de medios para publicaciones: las publicaciones con las cuales el Comité Paritario proporcione a la seguridad, deben instalarse en paneles o pizarras destinadas solo para este fin.</a:t>
            </a:r>
          </a:p>
          <a:p>
            <a:endParaRPr lang="es-ES" dirty="0">
              <a:solidFill>
                <a:srgbClr val="0070C0"/>
              </a:solidFill>
            </a:endParaRPr>
          </a:p>
          <a:p>
            <a:r>
              <a:rPr lang="es-ES" dirty="0">
                <a:solidFill>
                  <a:srgbClr val="0070C0"/>
                </a:solidFill>
              </a:rPr>
              <a:t>Publicar material sobre promoción de la seguridad: el Comité Paritario puede publicar material adquirido así como artículos preparados por el propio comité, sobre temas de interés, estadísticas de accidentes, lecciones aprendidas, consejos prácticos, etc.</a:t>
            </a:r>
          </a:p>
        </p:txBody>
      </p:sp>
      <p:pic>
        <p:nvPicPr>
          <p:cNvPr id="4" name="Imagen 3"/>
          <p:cNvPicPr>
            <a:picLocks noChangeAspect="1"/>
          </p:cNvPicPr>
          <p:nvPr/>
        </p:nvPicPr>
        <p:blipFill>
          <a:blip r:embed="rId2"/>
          <a:stretch>
            <a:fillRect/>
          </a:stretch>
        </p:blipFill>
        <p:spPr>
          <a:xfrm>
            <a:off x="9092484" y="2661902"/>
            <a:ext cx="2667000" cy="1714500"/>
          </a:xfrm>
          <a:prstGeom prst="rect">
            <a:avLst/>
          </a:prstGeom>
        </p:spPr>
      </p:pic>
    </p:spTree>
    <p:extLst>
      <p:ext uri="{BB962C8B-B14F-4D97-AF65-F5344CB8AC3E}">
        <p14:creationId xmlns:p14="http://schemas.microsoft.com/office/powerpoint/2010/main" val="52018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9854" y="780476"/>
            <a:ext cx="7727324" cy="4801314"/>
          </a:xfrm>
          <a:prstGeom prst="rect">
            <a:avLst/>
          </a:prstGeom>
        </p:spPr>
        <p:txBody>
          <a:bodyPr wrap="square">
            <a:spAutoFit/>
          </a:bodyPr>
          <a:lstStyle/>
          <a:p>
            <a:pPr algn="just"/>
            <a:r>
              <a:rPr lang="es-ES" b="1" dirty="0">
                <a:solidFill>
                  <a:schemeClr val="accent5">
                    <a:lumMod val="75000"/>
                  </a:schemeClr>
                </a:solidFill>
              </a:rPr>
              <a:t>5. INVESTIGACIÓN DE INCIDENTES</a:t>
            </a:r>
          </a:p>
          <a:p>
            <a:pPr algn="just"/>
            <a:endParaRPr lang="es-ES" dirty="0">
              <a:solidFill>
                <a:srgbClr val="0070C0"/>
              </a:solidFill>
            </a:endParaRPr>
          </a:p>
          <a:p>
            <a:pPr algn="just"/>
            <a:r>
              <a:rPr lang="es-ES" dirty="0">
                <a:solidFill>
                  <a:srgbClr val="0070C0"/>
                </a:solidFill>
              </a:rPr>
              <a:t>Promover el reporte de todos los incidentes: esto es fundamental para la investigación de incidentes. Un incidente puede haber sido leve y no ser informado, pero repetirse en forma similar y ser grave.</a:t>
            </a:r>
          </a:p>
          <a:p>
            <a:pPr algn="just"/>
            <a:endParaRPr lang="es-ES" dirty="0">
              <a:solidFill>
                <a:srgbClr val="0070C0"/>
              </a:solidFill>
            </a:endParaRPr>
          </a:p>
          <a:p>
            <a:pPr algn="just"/>
            <a:r>
              <a:rPr lang="es-ES" dirty="0">
                <a:solidFill>
                  <a:srgbClr val="0070C0"/>
                </a:solidFill>
              </a:rPr>
              <a:t>Investigar con la línea de mando las causas de cada incidente: cada investigación de un incidente debe considerarse como una oportunidad para identificar las causas que lo produjeron, con el fin de controlarlas y eliminarlas.</a:t>
            </a:r>
          </a:p>
          <a:p>
            <a:pPr algn="just"/>
            <a:endParaRPr lang="es-ES" dirty="0">
              <a:solidFill>
                <a:srgbClr val="0070C0"/>
              </a:solidFill>
            </a:endParaRPr>
          </a:p>
          <a:p>
            <a:pPr algn="just"/>
            <a:r>
              <a:rPr lang="es-ES" dirty="0">
                <a:solidFill>
                  <a:srgbClr val="0070C0"/>
                </a:solidFill>
              </a:rPr>
              <a:t>Verificar el cumplimiento de las recomendaciones: la investigación de un incidente no debe considerarse concluida hasta que se haya verificado que las recomendaciones para evitar su repetición han sido puestas en práctica.</a:t>
            </a:r>
          </a:p>
          <a:p>
            <a:pPr algn="just"/>
            <a:endParaRPr lang="es-ES" dirty="0">
              <a:solidFill>
                <a:srgbClr val="0070C0"/>
              </a:solidFill>
            </a:endParaRPr>
          </a:p>
          <a:p>
            <a:pPr algn="just"/>
            <a:r>
              <a:rPr lang="es-ES" dirty="0">
                <a:solidFill>
                  <a:srgbClr val="0070C0"/>
                </a:solidFill>
              </a:rPr>
              <a:t>Reunión: una vez verificadas las recomendaciones pendientes, deben ser analizadas para que adopten las decisiones que permitan ponerlas definitivamente en práctica. </a:t>
            </a:r>
          </a:p>
        </p:txBody>
      </p:sp>
      <p:pic>
        <p:nvPicPr>
          <p:cNvPr id="4" name="Imagen 3"/>
          <p:cNvPicPr>
            <a:picLocks noChangeAspect="1"/>
          </p:cNvPicPr>
          <p:nvPr/>
        </p:nvPicPr>
        <p:blipFill>
          <a:blip r:embed="rId2"/>
          <a:stretch>
            <a:fillRect/>
          </a:stretch>
        </p:blipFill>
        <p:spPr>
          <a:xfrm>
            <a:off x="9009577" y="2381033"/>
            <a:ext cx="2857500" cy="1600200"/>
          </a:xfrm>
          <a:prstGeom prst="rect">
            <a:avLst/>
          </a:prstGeom>
        </p:spPr>
      </p:pic>
    </p:spTree>
    <p:extLst>
      <p:ext uri="{BB962C8B-B14F-4D97-AF65-F5344CB8AC3E}">
        <p14:creationId xmlns:p14="http://schemas.microsoft.com/office/powerpoint/2010/main" val="1467955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12383" y="854787"/>
            <a:ext cx="6096000" cy="3139321"/>
          </a:xfrm>
          <a:prstGeom prst="rect">
            <a:avLst/>
          </a:prstGeom>
        </p:spPr>
        <p:txBody>
          <a:bodyPr>
            <a:spAutoFit/>
          </a:bodyPr>
          <a:lstStyle/>
          <a:p>
            <a:r>
              <a:rPr lang="es-ES" b="1" dirty="0">
                <a:solidFill>
                  <a:schemeClr val="accent5">
                    <a:lumMod val="75000"/>
                  </a:schemeClr>
                </a:solidFill>
              </a:rPr>
              <a:t>6. CUMPLIMIENTO A DISPOSICIONES LEGALES</a:t>
            </a:r>
          </a:p>
          <a:p>
            <a:endParaRPr lang="es-ES" dirty="0">
              <a:solidFill>
                <a:srgbClr val="0070C0"/>
              </a:solidFill>
            </a:endParaRPr>
          </a:p>
          <a:p>
            <a:r>
              <a:rPr lang="es-ES" dirty="0">
                <a:solidFill>
                  <a:srgbClr val="0070C0"/>
                </a:solidFill>
              </a:rPr>
              <a:t>Verificar cuáles son las disposiciones que se cumplen en la empresa: una vez definidas las disposiciones legales que la empresa debe cumplir, el COPASO debe participar en la tarea de verificar cuales efectivamente se cumplen.</a:t>
            </a:r>
          </a:p>
          <a:p>
            <a:endParaRPr lang="es-ES" dirty="0">
              <a:solidFill>
                <a:srgbClr val="0070C0"/>
              </a:solidFill>
            </a:endParaRPr>
          </a:p>
          <a:p>
            <a:r>
              <a:rPr lang="es-ES" dirty="0">
                <a:solidFill>
                  <a:srgbClr val="0070C0"/>
                </a:solidFill>
              </a:rPr>
              <a:t>Promover el cumplimiento de las disposiciones pendientes: esta es una tarea importante que puede efectuara un COPASO, ayudando así a su empresa para que se mantenga al día a las disposiciones legales que le son exigibles. </a:t>
            </a:r>
          </a:p>
        </p:txBody>
      </p:sp>
      <p:pic>
        <p:nvPicPr>
          <p:cNvPr id="4" name="Imagen 3"/>
          <p:cNvPicPr>
            <a:picLocks noChangeAspect="1"/>
          </p:cNvPicPr>
          <p:nvPr/>
        </p:nvPicPr>
        <p:blipFill>
          <a:blip r:embed="rId2"/>
          <a:stretch>
            <a:fillRect/>
          </a:stretch>
        </p:blipFill>
        <p:spPr>
          <a:xfrm>
            <a:off x="1412383" y="4109204"/>
            <a:ext cx="6175783" cy="1316850"/>
          </a:xfrm>
          <a:prstGeom prst="rect">
            <a:avLst/>
          </a:prstGeom>
        </p:spPr>
      </p:pic>
      <p:pic>
        <p:nvPicPr>
          <p:cNvPr id="5" name="Imagen 4"/>
          <p:cNvPicPr>
            <a:picLocks noChangeAspect="1"/>
          </p:cNvPicPr>
          <p:nvPr/>
        </p:nvPicPr>
        <p:blipFill>
          <a:blip r:embed="rId3"/>
          <a:stretch>
            <a:fillRect/>
          </a:stretch>
        </p:blipFill>
        <p:spPr>
          <a:xfrm>
            <a:off x="9478918" y="2376854"/>
            <a:ext cx="1914525" cy="2390775"/>
          </a:xfrm>
          <a:prstGeom prst="rect">
            <a:avLst/>
          </a:prstGeom>
        </p:spPr>
      </p:pic>
    </p:spTree>
    <p:extLst>
      <p:ext uri="{BB962C8B-B14F-4D97-AF65-F5344CB8AC3E}">
        <p14:creationId xmlns:p14="http://schemas.microsoft.com/office/powerpoint/2010/main" val="1926042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298892" y="1585238"/>
            <a:ext cx="5100033" cy="2677656"/>
          </a:xfrm>
          <a:prstGeom prst="rect">
            <a:avLst/>
          </a:prstGeom>
          <a:noFill/>
        </p:spPr>
        <p:txBody>
          <a:bodyPr wrap="square" rtlCol="0">
            <a:spAutoFit/>
          </a:bodyPr>
          <a:lstStyle/>
          <a:p>
            <a:r>
              <a:rPr lang="es-ES" sz="2800" b="1" dirty="0">
                <a:solidFill>
                  <a:schemeClr val="accent5">
                    <a:lumMod val="75000"/>
                  </a:schemeClr>
                </a:solidFill>
              </a:rPr>
              <a:t>No trabaje con esfuerzo ….</a:t>
            </a:r>
          </a:p>
          <a:p>
            <a:r>
              <a:rPr lang="es-ES" sz="2800" b="1" dirty="0">
                <a:solidFill>
                  <a:schemeClr val="accent5">
                    <a:lumMod val="75000"/>
                  </a:schemeClr>
                </a:solidFill>
              </a:rPr>
              <a:t>Trabaje con seguridad e inteligencia </a:t>
            </a:r>
          </a:p>
          <a:p>
            <a:endParaRPr lang="es-ES" sz="2800" b="1" dirty="0">
              <a:solidFill>
                <a:schemeClr val="accent5">
                  <a:lumMod val="75000"/>
                </a:schemeClr>
              </a:solidFill>
            </a:endParaRPr>
          </a:p>
          <a:p>
            <a:endParaRPr lang="es-ES" sz="2800" b="1" dirty="0">
              <a:solidFill>
                <a:schemeClr val="accent5">
                  <a:lumMod val="75000"/>
                </a:schemeClr>
              </a:solidFill>
            </a:endParaRPr>
          </a:p>
          <a:p>
            <a:r>
              <a:rPr lang="es-ES" sz="2800" b="1" dirty="0">
                <a:solidFill>
                  <a:schemeClr val="accent5">
                    <a:lumMod val="75000"/>
                  </a:schemeClr>
                </a:solidFill>
              </a:rPr>
              <a:t>Gracias por su atención </a:t>
            </a:r>
          </a:p>
        </p:txBody>
      </p:sp>
      <p:pic>
        <p:nvPicPr>
          <p:cNvPr id="2" name="Imagen 1"/>
          <p:cNvPicPr>
            <a:picLocks noChangeAspect="1"/>
          </p:cNvPicPr>
          <p:nvPr/>
        </p:nvPicPr>
        <p:blipFill>
          <a:blip r:embed="rId2"/>
          <a:stretch>
            <a:fillRect/>
          </a:stretch>
        </p:blipFill>
        <p:spPr>
          <a:xfrm>
            <a:off x="687829" y="1748863"/>
            <a:ext cx="2828789" cy="3798137"/>
          </a:xfrm>
          <a:prstGeom prst="rect">
            <a:avLst/>
          </a:prstGeom>
        </p:spPr>
      </p:pic>
    </p:spTree>
    <p:extLst>
      <p:ext uri="{BB962C8B-B14F-4D97-AF65-F5344CB8AC3E}">
        <p14:creationId xmlns:p14="http://schemas.microsoft.com/office/powerpoint/2010/main" val="4045762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77604" y="1093151"/>
            <a:ext cx="6096000" cy="4154984"/>
          </a:xfrm>
          <a:prstGeom prst="rect">
            <a:avLst/>
          </a:prstGeom>
        </p:spPr>
        <p:txBody>
          <a:bodyPr>
            <a:spAutoFit/>
          </a:bodyPr>
          <a:lstStyle/>
          <a:p>
            <a:r>
              <a:rPr lang="es-ES" sz="2400" b="1" dirty="0">
                <a:solidFill>
                  <a:schemeClr val="accent5">
                    <a:lumMod val="75000"/>
                  </a:schemeClr>
                </a:solidFill>
              </a:rPr>
              <a:t>COMO ESTA REGLAMENTADO</a:t>
            </a:r>
          </a:p>
          <a:p>
            <a:endParaRPr lang="es-ES" sz="2400" dirty="0">
              <a:solidFill>
                <a:srgbClr val="0070C0"/>
              </a:solidFill>
            </a:endParaRPr>
          </a:p>
          <a:p>
            <a:pPr algn="just"/>
            <a:r>
              <a:rPr lang="es-ES" sz="2400" dirty="0">
                <a:solidFill>
                  <a:srgbClr val="0070C0"/>
                </a:solidFill>
              </a:rPr>
              <a:t>La resolución 2013 de 1986 resuelve que todas las empresas e instituciones públicas o privadas que tengan a su servicio 10 o más trabajadores, están obligadas a conformar un Comité Paritario de Salud Ocupacional (COPASST).  El artículo 35 del Decreto 1295 de 1994 establece para empresas de menos de 10 trabajadores, la obligación es de nombrar por lo menos un vigía ocupacional.</a:t>
            </a:r>
          </a:p>
        </p:txBody>
      </p:sp>
      <p:pic>
        <p:nvPicPr>
          <p:cNvPr id="4" name="Imagen 3"/>
          <p:cNvPicPr>
            <a:picLocks noChangeAspect="1"/>
          </p:cNvPicPr>
          <p:nvPr/>
        </p:nvPicPr>
        <p:blipFill>
          <a:blip r:embed="rId2"/>
          <a:stretch>
            <a:fillRect/>
          </a:stretch>
        </p:blipFill>
        <p:spPr>
          <a:xfrm>
            <a:off x="8851207" y="2310740"/>
            <a:ext cx="1933575" cy="2362200"/>
          </a:xfrm>
          <a:prstGeom prst="rect">
            <a:avLst/>
          </a:prstGeom>
        </p:spPr>
      </p:pic>
    </p:spTree>
    <p:extLst>
      <p:ext uri="{BB962C8B-B14F-4D97-AF65-F5344CB8AC3E}">
        <p14:creationId xmlns:p14="http://schemas.microsoft.com/office/powerpoint/2010/main" val="3759588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6821" t="19700" r="4328" b="16037"/>
          <a:stretch/>
        </p:blipFill>
        <p:spPr>
          <a:xfrm>
            <a:off x="856734" y="1425146"/>
            <a:ext cx="10832757" cy="4407243"/>
          </a:xfrm>
          <a:prstGeom prst="rect">
            <a:avLst/>
          </a:prstGeom>
        </p:spPr>
      </p:pic>
      <p:sp>
        <p:nvSpPr>
          <p:cNvPr id="3" name="Rectángulo 2"/>
          <p:cNvSpPr/>
          <p:nvPr/>
        </p:nvSpPr>
        <p:spPr>
          <a:xfrm>
            <a:off x="927278" y="1372904"/>
            <a:ext cx="9040969" cy="3477875"/>
          </a:xfrm>
          <a:prstGeom prst="rect">
            <a:avLst/>
          </a:prstGeom>
        </p:spPr>
        <p:txBody>
          <a:bodyPr wrap="square">
            <a:spAutoFit/>
          </a:bodyPr>
          <a:lstStyle/>
          <a:p>
            <a:r>
              <a:rPr lang="es-ES" sz="2000" b="1" dirty="0">
                <a:solidFill>
                  <a:schemeClr val="accent5">
                    <a:lumMod val="75000"/>
                  </a:schemeClr>
                </a:solidFill>
              </a:rPr>
              <a:t>COPASST:</a:t>
            </a:r>
          </a:p>
          <a:p>
            <a:endParaRPr lang="es-ES" sz="2000" dirty="0">
              <a:solidFill>
                <a:srgbClr val="0070C0"/>
              </a:solidFill>
            </a:endParaRPr>
          </a:p>
          <a:p>
            <a:pPr algn="just"/>
            <a:r>
              <a:rPr lang="es-ES" sz="2000" dirty="0">
                <a:solidFill>
                  <a:srgbClr val="0070C0"/>
                </a:solidFill>
              </a:rPr>
              <a:t>Debe estar conformado por igual número de representantes por parte del empleador  e igual número de representantes por parte de los trabajadores. El empleador debe nombrar sus representantes y los trabajadores elegirán los suyos mediante votación libre. </a:t>
            </a:r>
          </a:p>
          <a:p>
            <a:pPr algn="just"/>
            <a:r>
              <a:rPr lang="es-ES" sz="2000" dirty="0">
                <a:solidFill>
                  <a:srgbClr val="0070C0"/>
                </a:solidFill>
              </a:rPr>
              <a:t>El periodo de vigencia de los miembros del comité es de 2 años al cabo del cual podrán ser reelegidos. Está conformado tanto por la dirección de la sede como de los empleados y varía de acuerdo al número de empleados  de la organización o empresa.</a:t>
            </a:r>
          </a:p>
          <a:p>
            <a:pPr algn="just"/>
            <a:endParaRPr lang="es-ES" sz="2000" dirty="0"/>
          </a:p>
        </p:txBody>
      </p:sp>
      <p:pic>
        <p:nvPicPr>
          <p:cNvPr id="2" name="Imagen 1"/>
          <p:cNvPicPr>
            <a:picLocks noChangeAspect="1"/>
          </p:cNvPicPr>
          <p:nvPr/>
        </p:nvPicPr>
        <p:blipFill>
          <a:blip r:embed="rId3"/>
          <a:stretch>
            <a:fillRect/>
          </a:stretch>
        </p:blipFill>
        <p:spPr>
          <a:xfrm>
            <a:off x="9662576" y="4582598"/>
            <a:ext cx="1933575" cy="1504950"/>
          </a:xfrm>
          <a:prstGeom prst="rect">
            <a:avLst/>
          </a:prstGeom>
        </p:spPr>
      </p:pic>
    </p:spTree>
    <p:extLst>
      <p:ext uri="{BB962C8B-B14F-4D97-AF65-F5344CB8AC3E}">
        <p14:creationId xmlns:p14="http://schemas.microsoft.com/office/powerpoint/2010/main" val="3603376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541" t="20781" r="10608" b="16036"/>
          <a:stretch/>
        </p:blipFill>
        <p:spPr>
          <a:xfrm>
            <a:off x="675503" y="1425146"/>
            <a:ext cx="10223156" cy="4333103"/>
          </a:xfrm>
          <a:prstGeom prst="rect">
            <a:avLst/>
          </a:prstGeom>
        </p:spPr>
      </p:pic>
      <p:sp>
        <p:nvSpPr>
          <p:cNvPr id="3" name="Rectángulo 2"/>
          <p:cNvSpPr/>
          <p:nvPr/>
        </p:nvSpPr>
        <p:spPr>
          <a:xfrm>
            <a:off x="3009363" y="1582339"/>
            <a:ext cx="7692980" cy="3477875"/>
          </a:xfrm>
          <a:prstGeom prst="rect">
            <a:avLst/>
          </a:prstGeom>
        </p:spPr>
        <p:txBody>
          <a:bodyPr wrap="square">
            <a:spAutoFit/>
          </a:bodyPr>
          <a:lstStyle/>
          <a:p>
            <a:pPr algn="just"/>
            <a:r>
              <a:rPr lang="es-ES" sz="2000" b="1" dirty="0">
                <a:solidFill>
                  <a:schemeClr val="accent5">
                    <a:lumMod val="75000"/>
                  </a:schemeClr>
                </a:solidFill>
              </a:rPr>
              <a:t>COMITE PARITARIO DE SALUD OCUPACIONAL</a:t>
            </a:r>
            <a:r>
              <a:rPr lang="es-ES" sz="2000" dirty="0">
                <a:solidFill>
                  <a:srgbClr val="0070C0"/>
                </a:solidFill>
              </a:rPr>
              <a:t>:</a:t>
            </a:r>
          </a:p>
          <a:p>
            <a:pPr algn="just"/>
            <a:endParaRPr lang="es-ES" sz="2000" dirty="0">
              <a:solidFill>
                <a:srgbClr val="0070C0"/>
              </a:solidFill>
            </a:endParaRPr>
          </a:p>
          <a:p>
            <a:pPr algn="just"/>
            <a:r>
              <a:rPr lang="es-ES" sz="2000" dirty="0">
                <a:solidFill>
                  <a:srgbClr val="0070C0"/>
                </a:solidFill>
              </a:rPr>
              <a:t>El  Comité Paritario de Salud Ocupacional (COPASST), es el grupo  encargado de ayudar al Departamento de </a:t>
            </a:r>
            <a:r>
              <a:rPr lang="es-ES" sz="2000" dirty="0" smtClean="0">
                <a:solidFill>
                  <a:srgbClr val="0070C0"/>
                </a:solidFill>
              </a:rPr>
              <a:t>Seguridad y salud en trabajo a </a:t>
            </a:r>
            <a:r>
              <a:rPr lang="es-ES" sz="2000" dirty="0">
                <a:solidFill>
                  <a:srgbClr val="0070C0"/>
                </a:solidFill>
              </a:rPr>
              <a:t>coordinar, fomentar, controlar y hacer seguimiento de todas las actividades de salud ocupacional.                                      </a:t>
            </a:r>
          </a:p>
          <a:p>
            <a:pPr algn="just"/>
            <a:endParaRPr lang="es-ES" sz="2000" dirty="0">
              <a:solidFill>
                <a:srgbClr val="0070C0"/>
              </a:solidFill>
            </a:endParaRPr>
          </a:p>
          <a:p>
            <a:pPr algn="just"/>
            <a:r>
              <a:rPr lang="es-ES" sz="2000" dirty="0">
                <a:solidFill>
                  <a:srgbClr val="0070C0"/>
                </a:solidFill>
              </a:rPr>
              <a:t>Además es un organismo de coordinación entre el empleador y sus trabajadores, encargándose de ayudar a promover y vigilar las normas y programas de Salud Ocupacional.</a:t>
            </a:r>
          </a:p>
          <a:p>
            <a:pPr algn="just"/>
            <a:r>
              <a:rPr lang="es-ES" sz="2000" dirty="0">
                <a:solidFill>
                  <a:srgbClr val="0070C0"/>
                </a:solidFill>
              </a:rPr>
              <a:t>Tiene entre otras, las siguientes funciones:</a:t>
            </a:r>
          </a:p>
        </p:txBody>
      </p:sp>
      <p:pic>
        <p:nvPicPr>
          <p:cNvPr id="5" name="Imagen 4"/>
          <p:cNvPicPr>
            <a:picLocks noChangeAspect="1"/>
          </p:cNvPicPr>
          <p:nvPr/>
        </p:nvPicPr>
        <p:blipFill>
          <a:blip r:embed="rId3"/>
          <a:stretch>
            <a:fillRect/>
          </a:stretch>
        </p:blipFill>
        <p:spPr>
          <a:xfrm>
            <a:off x="710014" y="2357437"/>
            <a:ext cx="1955913" cy="2143125"/>
          </a:xfrm>
          <a:prstGeom prst="rect">
            <a:avLst/>
          </a:prstGeom>
        </p:spPr>
      </p:pic>
    </p:spTree>
    <p:extLst>
      <p:ext uri="{BB962C8B-B14F-4D97-AF65-F5344CB8AC3E}">
        <p14:creationId xmlns:p14="http://schemas.microsoft.com/office/powerpoint/2010/main" val="37602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81825" y="1212021"/>
            <a:ext cx="7933387" cy="4247317"/>
          </a:xfrm>
          <a:prstGeom prst="rect">
            <a:avLst/>
          </a:prstGeom>
        </p:spPr>
        <p:txBody>
          <a:bodyPr wrap="square">
            <a:spAutoFit/>
          </a:bodyPr>
          <a:lstStyle/>
          <a:p>
            <a:r>
              <a:rPr lang="es-ES" b="1" dirty="0">
                <a:solidFill>
                  <a:schemeClr val="accent5">
                    <a:lumMod val="75000"/>
                  </a:schemeClr>
                </a:solidFill>
              </a:rPr>
              <a:t>FUNCIONES:</a:t>
            </a:r>
          </a:p>
          <a:p>
            <a:endParaRPr lang="es-ES" dirty="0">
              <a:solidFill>
                <a:srgbClr val="0070C0"/>
              </a:solidFill>
            </a:endParaRPr>
          </a:p>
          <a:p>
            <a:pPr marL="285750" indent="-285750">
              <a:buFont typeface="Arial" panose="020B0604020202020204" pitchFamily="34" charset="0"/>
              <a:buChar char="•"/>
            </a:pPr>
            <a:r>
              <a:rPr lang="es-ES" dirty="0">
                <a:solidFill>
                  <a:srgbClr val="0070C0"/>
                </a:solidFill>
              </a:rPr>
              <a:t> Actuar como veedores del cumplimiento de los programas de salud ocupacional de la empresa</a:t>
            </a:r>
          </a:p>
          <a:p>
            <a:pPr marL="285750" indent="-285750">
              <a:buFont typeface="Arial" panose="020B0604020202020204" pitchFamily="34" charset="0"/>
              <a:buChar char="•"/>
            </a:pPr>
            <a:r>
              <a:rPr lang="es-ES" dirty="0">
                <a:solidFill>
                  <a:srgbClr val="0070C0"/>
                </a:solidFill>
              </a:rPr>
              <a:t>  Participar en las actividades de promoción, divulgación y capacitación sobre medicina, higiene y seguridad para lograr participación de todo el personal en los programas de salud ocupacional.</a:t>
            </a:r>
          </a:p>
          <a:p>
            <a:pPr marL="285750" indent="-285750">
              <a:buFont typeface="Arial" panose="020B0604020202020204" pitchFamily="34" charset="0"/>
              <a:buChar char="•"/>
            </a:pPr>
            <a:r>
              <a:rPr lang="es-ES" dirty="0">
                <a:solidFill>
                  <a:srgbClr val="0070C0"/>
                </a:solidFill>
              </a:rPr>
              <a:t>  Colaborar en el análisis de las causas de los accidentes de trabajo y proponer medidas correctivas.</a:t>
            </a:r>
          </a:p>
          <a:p>
            <a:pPr marL="285750" indent="-285750">
              <a:buFont typeface="Arial" panose="020B0604020202020204" pitchFamily="34" charset="0"/>
              <a:buChar char="•"/>
            </a:pPr>
            <a:r>
              <a:rPr lang="es-ES" dirty="0">
                <a:solidFill>
                  <a:srgbClr val="0070C0"/>
                </a:solidFill>
              </a:rPr>
              <a:t> También el COPASST y tiene entre sus funciones  visitar periódicamente los lugares de trabajo e inspeccionar los ambientes, máquinas y operaciones e informar al empleador sobre la existencia de factores de riesgo.</a:t>
            </a:r>
          </a:p>
          <a:p>
            <a:pPr marL="285750" indent="-285750">
              <a:buFont typeface="Arial" panose="020B0604020202020204" pitchFamily="34" charset="0"/>
              <a:buChar char="•"/>
            </a:pPr>
            <a:r>
              <a:rPr lang="es-ES" dirty="0">
                <a:solidFill>
                  <a:srgbClr val="0070C0"/>
                </a:solidFill>
              </a:rPr>
              <a:t> EL COPASST debe tener un plan de trabajo concreto orientado a apoyar el control de los factores de riesgo más prioritarios. No debe ser un instrumento de quejas  y reclamos de temas distintos a la salud y seguridad laboral.</a:t>
            </a:r>
          </a:p>
        </p:txBody>
      </p:sp>
      <p:pic>
        <p:nvPicPr>
          <p:cNvPr id="6" name="Imagen 5"/>
          <p:cNvPicPr>
            <a:picLocks noChangeAspect="1"/>
          </p:cNvPicPr>
          <p:nvPr/>
        </p:nvPicPr>
        <p:blipFill>
          <a:blip r:embed="rId2"/>
          <a:stretch>
            <a:fillRect/>
          </a:stretch>
        </p:blipFill>
        <p:spPr>
          <a:xfrm>
            <a:off x="9522518" y="3859138"/>
            <a:ext cx="2162175" cy="1600200"/>
          </a:xfrm>
          <a:prstGeom prst="rect">
            <a:avLst/>
          </a:prstGeom>
        </p:spPr>
      </p:pic>
    </p:spTree>
    <p:extLst>
      <p:ext uri="{BB962C8B-B14F-4D97-AF65-F5344CB8AC3E}">
        <p14:creationId xmlns:p14="http://schemas.microsoft.com/office/powerpoint/2010/main" val="1310917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0107" y="661401"/>
            <a:ext cx="6096000" cy="2862322"/>
          </a:xfrm>
          <a:prstGeom prst="rect">
            <a:avLst/>
          </a:prstGeom>
        </p:spPr>
        <p:txBody>
          <a:bodyPr>
            <a:spAutoFit/>
          </a:bodyPr>
          <a:lstStyle/>
          <a:p>
            <a:r>
              <a:rPr lang="es-ES" b="1" dirty="0">
                <a:solidFill>
                  <a:schemeClr val="accent5">
                    <a:lumMod val="75000"/>
                  </a:schemeClr>
                </a:solidFill>
              </a:rPr>
              <a:t>FUNCIONES DEL PRESIDENTE DEL COPASST</a:t>
            </a:r>
          </a:p>
          <a:p>
            <a:endParaRPr lang="es-ES" dirty="0">
              <a:solidFill>
                <a:srgbClr val="0070C0"/>
              </a:solidFill>
            </a:endParaRPr>
          </a:p>
          <a:p>
            <a:pPr marL="285750" indent="-285750">
              <a:buFont typeface="Arial" panose="020B0604020202020204" pitchFamily="34" charset="0"/>
              <a:buChar char="•"/>
            </a:pPr>
            <a:r>
              <a:rPr lang="es-ES" dirty="0">
                <a:solidFill>
                  <a:srgbClr val="0070C0"/>
                </a:solidFill>
              </a:rPr>
              <a:t>Presidir y orientar las reuniones en forma dinámica y eficaz</a:t>
            </a:r>
          </a:p>
          <a:p>
            <a:pPr marL="285750" indent="-285750">
              <a:buFont typeface="Arial" panose="020B0604020202020204" pitchFamily="34" charset="0"/>
              <a:buChar char="•"/>
            </a:pPr>
            <a:r>
              <a:rPr lang="es-ES" dirty="0">
                <a:solidFill>
                  <a:srgbClr val="0070C0"/>
                </a:solidFill>
              </a:rPr>
              <a:t> Tramitar ante la administración las recomendaciones aprobadas en el seno del comité</a:t>
            </a:r>
          </a:p>
          <a:p>
            <a:pPr marL="285750" indent="-285750">
              <a:buFont typeface="Arial" panose="020B0604020202020204" pitchFamily="34" charset="0"/>
              <a:buChar char="•"/>
            </a:pPr>
            <a:r>
              <a:rPr lang="es-ES" dirty="0">
                <a:solidFill>
                  <a:srgbClr val="0070C0"/>
                </a:solidFill>
              </a:rPr>
              <a:t>Preparar los temas que se van a tratar en cada reunión</a:t>
            </a:r>
          </a:p>
          <a:p>
            <a:pPr marL="285750" indent="-285750">
              <a:buFont typeface="Arial" panose="020B0604020202020204" pitchFamily="34" charset="0"/>
              <a:buChar char="•"/>
            </a:pPr>
            <a:r>
              <a:rPr lang="es-ES" dirty="0">
                <a:solidFill>
                  <a:srgbClr val="0070C0"/>
                </a:solidFill>
              </a:rPr>
              <a:t>Coordinar todo lo necesario para la buena marcha del comité</a:t>
            </a:r>
          </a:p>
          <a:p>
            <a:pPr marL="285750" indent="-285750">
              <a:buFont typeface="Arial" panose="020B0604020202020204" pitchFamily="34" charset="0"/>
              <a:buChar char="•"/>
            </a:pPr>
            <a:r>
              <a:rPr lang="es-ES" dirty="0">
                <a:solidFill>
                  <a:srgbClr val="0070C0"/>
                </a:solidFill>
              </a:rPr>
              <a:t>Llevar a cabo los arreglos necesarios para determinar el lugar o el sitio de las reuniones.</a:t>
            </a:r>
          </a:p>
        </p:txBody>
      </p:sp>
      <p:sp>
        <p:nvSpPr>
          <p:cNvPr id="3" name="CuadroTexto 2"/>
          <p:cNvSpPr txBox="1"/>
          <p:nvPr/>
        </p:nvSpPr>
        <p:spPr>
          <a:xfrm>
            <a:off x="910107" y="3760895"/>
            <a:ext cx="7363106" cy="1477328"/>
          </a:xfrm>
          <a:prstGeom prst="rect">
            <a:avLst/>
          </a:prstGeom>
          <a:noFill/>
        </p:spPr>
        <p:txBody>
          <a:bodyPr wrap="none" rtlCol="0">
            <a:spAutoFit/>
          </a:bodyPr>
          <a:lstStyle/>
          <a:p>
            <a:r>
              <a:rPr lang="es-ES" b="1" dirty="0">
                <a:solidFill>
                  <a:schemeClr val="accent5">
                    <a:lumMod val="75000"/>
                  </a:schemeClr>
                </a:solidFill>
              </a:rPr>
              <a:t>FUNCIONES DEL SECRETARIO</a:t>
            </a:r>
          </a:p>
          <a:p>
            <a:endParaRPr lang="es-ES" dirty="0">
              <a:solidFill>
                <a:srgbClr val="0070C0"/>
              </a:solidFill>
            </a:endParaRPr>
          </a:p>
          <a:p>
            <a:pPr marL="285750" indent="-285750">
              <a:buFont typeface="Arial" panose="020B0604020202020204" pitchFamily="34" charset="0"/>
              <a:buChar char="•"/>
            </a:pPr>
            <a:r>
              <a:rPr lang="es-ES" dirty="0">
                <a:solidFill>
                  <a:srgbClr val="0070C0"/>
                </a:solidFill>
              </a:rPr>
              <a:t>  Verificar la asistencia de los miembros del comité a las reuniones</a:t>
            </a:r>
          </a:p>
          <a:p>
            <a:pPr marL="285750" indent="-285750">
              <a:buFont typeface="Arial" panose="020B0604020202020204" pitchFamily="34" charset="0"/>
              <a:buChar char="•"/>
            </a:pPr>
            <a:r>
              <a:rPr lang="es-ES" dirty="0">
                <a:solidFill>
                  <a:srgbClr val="0070C0"/>
                </a:solidFill>
              </a:rPr>
              <a:t>   Tomar nota de los temas tratados, elaborar el acta de cada reunión</a:t>
            </a:r>
          </a:p>
          <a:p>
            <a:pPr marL="285750" indent="-285750">
              <a:buFont typeface="Arial" panose="020B0604020202020204" pitchFamily="34" charset="0"/>
              <a:buChar char="•"/>
            </a:pPr>
            <a:r>
              <a:rPr lang="es-ES" dirty="0">
                <a:solidFill>
                  <a:srgbClr val="0070C0"/>
                </a:solidFill>
              </a:rPr>
              <a:t>    Llevar el archivo referente a las actividades desarrolladas por el comité.</a:t>
            </a:r>
          </a:p>
        </p:txBody>
      </p:sp>
      <p:pic>
        <p:nvPicPr>
          <p:cNvPr id="5" name="Imagen 4"/>
          <p:cNvPicPr>
            <a:picLocks noChangeAspect="1"/>
          </p:cNvPicPr>
          <p:nvPr/>
        </p:nvPicPr>
        <p:blipFill>
          <a:blip r:embed="rId2"/>
          <a:stretch>
            <a:fillRect/>
          </a:stretch>
        </p:blipFill>
        <p:spPr>
          <a:xfrm>
            <a:off x="9557800" y="2452160"/>
            <a:ext cx="2143125" cy="2143125"/>
          </a:xfrm>
          <a:prstGeom prst="rect">
            <a:avLst/>
          </a:prstGeom>
        </p:spPr>
      </p:pic>
    </p:spTree>
    <p:extLst>
      <p:ext uri="{BB962C8B-B14F-4D97-AF65-F5344CB8AC3E}">
        <p14:creationId xmlns:p14="http://schemas.microsoft.com/office/powerpoint/2010/main" val="1751040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4400" y="620006"/>
            <a:ext cx="8113690" cy="1477328"/>
          </a:xfrm>
          <a:prstGeom prst="rect">
            <a:avLst/>
          </a:prstGeom>
        </p:spPr>
        <p:txBody>
          <a:bodyPr wrap="square">
            <a:spAutoFit/>
          </a:bodyPr>
          <a:lstStyle/>
          <a:p>
            <a:r>
              <a:rPr lang="es-ES" dirty="0">
                <a:solidFill>
                  <a:schemeClr val="accent5">
                    <a:lumMod val="75000"/>
                  </a:schemeClr>
                </a:solidFill>
                <a:latin typeface="verdana,arial,helvetica,sans-serif"/>
              </a:rPr>
              <a:t>Las siete áreas de desempeño donde la participación del COPASO resulta importante para la gestión en seguridad y salud ocupacional de la empresa, que complementan y ayudan al cumplimiento de las funciones establecidas por la legislación.</a:t>
            </a:r>
            <a:r>
              <a:rPr lang="es-ES" dirty="0">
                <a:solidFill>
                  <a:schemeClr val="accent5">
                    <a:lumMod val="75000"/>
                  </a:schemeClr>
                </a:solidFill>
              </a:rPr>
              <a:t/>
            </a:r>
            <a:br>
              <a:rPr lang="es-ES" dirty="0">
                <a:solidFill>
                  <a:schemeClr val="accent5">
                    <a:lumMod val="75000"/>
                  </a:schemeClr>
                </a:solidFill>
              </a:rPr>
            </a:br>
            <a:endParaRPr lang="es-ES" dirty="0">
              <a:solidFill>
                <a:schemeClr val="accent5">
                  <a:lumMod val="75000"/>
                </a:schemeClr>
              </a:solidFill>
            </a:endParaRPr>
          </a:p>
        </p:txBody>
      </p:sp>
      <p:sp>
        <p:nvSpPr>
          <p:cNvPr id="3" name="Rectángulo 2"/>
          <p:cNvSpPr/>
          <p:nvPr/>
        </p:nvSpPr>
        <p:spPr>
          <a:xfrm>
            <a:off x="914400" y="2029728"/>
            <a:ext cx="9311425" cy="3416320"/>
          </a:xfrm>
          <a:prstGeom prst="rect">
            <a:avLst/>
          </a:prstGeom>
        </p:spPr>
        <p:txBody>
          <a:bodyPr wrap="square">
            <a:spAutoFit/>
          </a:bodyPr>
          <a:lstStyle/>
          <a:p>
            <a:r>
              <a:rPr lang="es-ES" b="1" dirty="0">
                <a:solidFill>
                  <a:schemeClr val="accent5">
                    <a:lumMod val="75000"/>
                  </a:schemeClr>
                </a:solidFill>
              </a:rPr>
              <a:t>1. ORDEN Y </a:t>
            </a:r>
            <a:r>
              <a:rPr lang="es-ES" b="1" dirty="0" smtClean="0">
                <a:solidFill>
                  <a:schemeClr val="accent5">
                    <a:lumMod val="75000"/>
                  </a:schemeClr>
                </a:solidFill>
              </a:rPr>
              <a:t>LIMPIEZA         </a:t>
            </a:r>
            <a:r>
              <a:rPr lang="es-ES" b="1" dirty="0" smtClean="0">
                <a:solidFill>
                  <a:schemeClr val="accent5">
                    <a:lumMod val="75000"/>
                  </a:schemeClr>
                </a:solidFill>
                <a:hlinkClick r:id="rId2" action="ppaction://hlinkpres?slideindex=1&amp;slidetitle="/>
              </a:rPr>
              <a:t>orden y aseo.pptx</a:t>
            </a:r>
            <a:endParaRPr lang="es-ES" b="1" dirty="0">
              <a:solidFill>
                <a:schemeClr val="accent5">
                  <a:lumMod val="75000"/>
                </a:schemeClr>
              </a:solidFill>
            </a:endParaRPr>
          </a:p>
          <a:p>
            <a:endParaRPr lang="es-ES" dirty="0">
              <a:solidFill>
                <a:srgbClr val="0070C0"/>
              </a:solidFill>
            </a:endParaRPr>
          </a:p>
          <a:p>
            <a:r>
              <a:rPr lang="es-ES" dirty="0">
                <a:solidFill>
                  <a:srgbClr val="0070C0"/>
                </a:solidFill>
              </a:rPr>
              <a:t>Promoción: si la empresa tiene una política de Orden y Limpieza, el Comité Paritario debe difundirla para que esté en conocimiento de todos los trabajadores.</a:t>
            </a:r>
          </a:p>
          <a:p>
            <a:endParaRPr lang="es-ES" dirty="0">
              <a:solidFill>
                <a:srgbClr val="0070C0"/>
              </a:solidFill>
            </a:endParaRPr>
          </a:p>
          <a:p>
            <a:r>
              <a:rPr lang="es-ES" dirty="0">
                <a:solidFill>
                  <a:srgbClr val="0070C0"/>
                </a:solidFill>
              </a:rPr>
              <a:t>Inspección: los Comités Paritarios pueden hacer inspecciones especificas sobre Orden y Limpieza, utilizando un formulario para registrar las condiciones que deben mejorarse y, especialmente, las recomendaciones que harán llegar al área correspondiente.</a:t>
            </a:r>
          </a:p>
          <a:p>
            <a:endParaRPr lang="es-ES" dirty="0">
              <a:solidFill>
                <a:srgbClr val="0070C0"/>
              </a:solidFill>
            </a:endParaRPr>
          </a:p>
          <a:p>
            <a:r>
              <a:rPr lang="es-ES" dirty="0">
                <a:solidFill>
                  <a:srgbClr val="0070C0"/>
                </a:solidFill>
              </a:rPr>
              <a:t>Verificación cumplimiento de recomendaciones: es importante que los Comités Paritarios verifiquen que sus recomendaciones, hayan sido puestas en práctica, insistiendo en aquellas que aún no han sido cumplidas o estén pendientes.</a:t>
            </a:r>
          </a:p>
        </p:txBody>
      </p:sp>
      <p:pic>
        <p:nvPicPr>
          <p:cNvPr id="5" name="Imagen 4"/>
          <p:cNvPicPr>
            <a:picLocks noChangeAspect="1"/>
          </p:cNvPicPr>
          <p:nvPr/>
        </p:nvPicPr>
        <p:blipFill>
          <a:blip r:embed="rId3"/>
          <a:stretch>
            <a:fillRect/>
          </a:stretch>
        </p:blipFill>
        <p:spPr>
          <a:xfrm>
            <a:off x="10328856" y="2849143"/>
            <a:ext cx="1622738" cy="2596905"/>
          </a:xfrm>
          <a:prstGeom prst="rect">
            <a:avLst/>
          </a:prstGeom>
        </p:spPr>
      </p:pic>
    </p:spTree>
    <p:extLst>
      <p:ext uri="{BB962C8B-B14F-4D97-AF65-F5344CB8AC3E}">
        <p14:creationId xmlns:p14="http://schemas.microsoft.com/office/powerpoint/2010/main" val="378679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 y="764017"/>
            <a:ext cx="9581882" cy="4801314"/>
          </a:xfrm>
          <a:prstGeom prst="rect">
            <a:avLst/>
          </a:prstGeom>
        </p:spPr>
        <p:txBody>
          <a:bodyPr wrap="square">
            <a:spAutoFit/>
          </a:bodyPr>
          <a:lstStyle/>
          <a:p>
            <a:r>
              <a:rPr lang="es-ES" b="1" dirty="0">
                <a:solidFill>
                  <a:schemeClr val="accent5">
                    <a:lumMod val="75000"/>
                  </a:schemeClr>
                </a:solidFill>
              </a:rPr>
              <a:t>2. DETECCIÓN DE PELIGROS</a:t>
            </a:r>
          </a:p>
          <a:p>
            <a:endParaRPr lang="es-ES" b="1" dirty="0">
              <a:solidFill>
                <a:schemeClr val="accent5">
                  <a:lumMod val="75000"/>
                </a:schemeClr>
              </a:solidFill>
            </a:endParaRPr>
          </a:p>
          <a:p>
            <a:r>
              <a:rPr lang="es-ES" dirty="0">
                <a:solidFill>
                  <a:srgbClr val="0070C0"/>
                </a:solidFill>
              </a:rPr>
              <a:t>Selección de lugares a inspeccionar / observar: lo primero que hay que hacer para controlar o eliminar peligros es conocerlos. Seleccionando previamente los lugares donde pueden encontrarse peligros por condiciones anormales de equipos, maquinarias, materiales, etc., o por actos peligrosos de las personas.</a:t>
            </a:r>
          </a:p>
          <a:p>
            <a:endParaRPr lang="es-ES" dirty="0">
              <a:solidFill>
                <a:srgbClr val="0070C0"/>
              </a:solidFill>
            </a:endParaRPr>
          </a:p>
          <a:p>
            <a:r>
              <a:rPr lang="es-ES" dirty="0">
                <a:solidFill>
                  <a:srgbClr val="0070C0"/>
                </a:solidFill>
              </a:rPr>
              <a:t>Detección de condiciones y actos peligrosos: la detección debe hacerse cuidadosamente, para no pasar por alto algunos peligros que puedan ser importantes.</a:t>
            </a:r>
          </a:p>
          <a:p>
            <a:endParaRPr lang="es-ES" dirty="0">
              <a:solidFill>
                <a:srgbClr val="0070C0"/>
              </a:solidFill>
            </a:endParaRPr>
          </a:p>
          <a:p>
            <a:r>
              <a:rPr lang="es-ES" dirty="0">
                <a:solidFill>
                  <a:srgbClr val="0070C0"/>
                </a:solidFill>
              </a:rPr>
              <a:t>Verificación cumplimiento de recomendaciones: la detección de peligros no debe considerarse concluida, mientras no se apliquen las recomendaciones propuestas. Por lo tanto, es importante que el Comité Paritario verifique si las recomendaciones propuestas se han cumplido e insista en aquellas que aún están pendientes.</a:t>
            </a:r>
          </a:p>
          <a:p>
            <a:endParaRPr lang="es-ES" dirty="0">
              <a:solidFill>
                <a:srgbClr val="0070C0"/>
              </a:solidFill>
            </a:endParaRPr>
          </a:p>
          <a:p>
            <a:r>
              <a:rPr lang="es-ES" dirty="0">
                <a:solidFill>
                  <a:srgbClr val="0070C0"/>
                </a:solidFill>
              </a:rPr>
              <a:t>Reunión: esta reunión tiene por finalidad analizar las recomendaciones pendientes y obtener una decisión al respecto.</a:t>
            </a:r>
          </a:p>
        </p:txBody>
      </p:sp>
      <p:pic>
        <p:nvPicPr>
          <p:cNvPr id="5" name="Imagen 4"/>
          <p:cNvPicPr>
            <a:picLocks noChangeAspect="1"/>
          </p:cNvPicPr>
          <p:nvPr/>
        </p:nvPicPr>
        <p:blipFill>
          <a:blip r:embed="rId2"/>
          <a:stretch>
            <a:fillRect/>
          </a:stretch>
        </p:blipFill>
        <p:spPr>
          <a:xfrm>
            <a:off x="9787944" y="2189988"/>
            <a:ext cx="2404056" cy="2034282"/>
          </a:xfrm>
          <a:prstGeom prst="rect">
            <a:avLst/>
          </a:prstGeom>
        </p:spPr>
      </p:pic>
    </p:spTree>
    <p:extLst>
      <p:ext uri="{BB962C8B-B14F-4D97-AF65-F5344CB8AC3E}">
        <p14:creationId xmlns:p14="http://schemas.microsoft.com/office/powerpoint/2010/main" val="1874842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33341" y="1888266"/>
            <a:ext cx="7830355" cy="2862322"/>
          </a:xfrm>
          <a:prstGeom prst="rect">
            <a:avLst/>
          </a:prstGeom>
        </p:spPr>
        <p:txBody>
          <a:bodyPr wrap="square">
            <a:spAutoFit/>
          </a:bodyPr>
          <a:lstStyle/>
          <a:p>
            <a:r>
              <a:rPr lang="es-ES" b="1" dirty="0">
                <a:solidFill>
                  <a:schemeClr val="accent5">
                    <a:lumMod val="75000"/>
                  </a:schemeClr>
                </a:solidFill>
              </a:rPr>
              <a:t>3. PROTECCIÓN PERSONAL DE LOS TRABAJADORES (EPP) </a:t>
            </a:r>
          </a:p>
          <a:p>
            <a:endParaRPr lang="es-ES" dirty="0">
              <a:solidFill>
                <a:srgbClr val="0070C0"/>
              </a:solidFill>
            </a:endParaRPr>
          </a:p>
          <a:p>
            <a:r>
              <a:rPr lang="es-ES" dirty="0">
                <a:solidFill>
                  <a:srgbClr val="0070C0"/>
                </a:solidFill>
              </a:rPr>
              <a:t>Identificar quiénes usan y quiénes no usan su EPP: la identificación de quienes usan o no usan su EPP es importante, porque permitirá, posteriormente, conversar con quienes, por no usar su EPP, están exponiéndose a riesgos.</a:t>
            </a:r>
          </a:p>
          <a:p>
            <a:endParaRPr lang="es-ES" dirty="0">
              <a:solidFill>
                <a:srgbClr val="0070C0"/>
              </a:solidFill>
            </a:endParaRPr>
          </a:p>
          <a:p>
            <a:r>
              <a:rPr lang="es-ES" dirty="0">
                <a:solidFill>
                  <a:srgbClr val="0070C0"/>
                </a:solidFill>
              </a:rPr>
              <a:t>Conservar con los que no usan su EPP: esta es la oportunidad para dar a conocer, en una comunicación personal con quienes no usan su EPP, los riesgos a los que se exponen y los beneficios que brinda el uso del EPP correspondiente. Esta debe ser una conversación fundamentalmente motivacional.</a:t>
            </a:r>
          </a:p>
        </p:txBody>
      </p:sp>
      <p:pic>
        <p:nvPicPr>
          <p:cNvPr id="4" name="Imagen 3"/>
          <p:cNvPicPr>
            <a:picLocks noChangeAspect="1"/>
          </p:cNvPicPr>
          <p:nvPr/>
        </p:nvPicPr>
        <p:blipFill>
          <a:blip r:embed="rId2"/>
          <a:stretch>
            <a:fillRect/>
          </a:stretch>
        </p:blipFill>
        <p:spPr>
          <a:xfrm>
            <a:off x="9639635" y="2312188"/>
            <a:ext cx="1876425" cy="2438400"/>
          </a:xfrm>
          <a:prstGeom prst="rect">
            <a:avLst/>
          </a:prstGeom>
        </p:spPr>
      </p:pic>
    </p:spTree>
    <p:extLst>
      <p:ext uri="{BB962C8B-B14F-4D97-AF65-F5344CB8AC3E}">
        <p14:creationId xmlns:p14="http://schemas.microsoft.com/office/powerpoint/2010/main" val="1716241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3033</TotalTime>
  <Words>1289</Words>
  <Application>Microsoft Office PowerPoint</Application>
  <PresentationFormat>Panorámica</PresentationFormat>
  <Paragraphs>85</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verdana,arial,helvetica,sans-serif</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del Mar</dc:creator>
  <cp:lastModifiedBy>Hewlett Packard</cp:lastModifiedBy>
  <cp:revision>56</cp:revision>
  <dcterms:created xsi:type="dcterms:W3CDTF">2017-08-02T13:21:25Z</dcterms:created>
  <dcterms:modified xsi:type="dcterms:W3CDTF">2022-03-20T11:16:50Z</dcterms:modified>
</cp:coreProperties>
</file>